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48" r:id="rId5"/>
  </p:sldMasterIdLst>
  <p:notesMasterIdLst>
    <p:notesMasterId r:id="rId18"/>
  </p:notesMasterIdLst>
  <p:handoutMasterIdLst>
    <p:handoutMasterId r:id="rId19"/>
  </p:handoutMasterIdLst>
  <p:sldIdLst>
    <p:sldId id="282" r:id="rId6"/>
    <p:sldId id="283" r:id="rId7"/>
    <p:sldId id="284" r:id="rId8"/>
    <p:sldId id="286" r:id="rId9"/>
    <p:sldId id="287" r:id="rId10"/>
    <p:sldId id="285" r:id="rId11"/>
    <p:sldId id="288" r:id="rId12"/>
    <p:sldId id="281" r:id="rId13"/>
    <p:sldId id="290" r:id="rId14"/>
    <p:sldId id="291" r:id="rId15"/>
    <p:sldId id="292"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49483A-E410-260F-34F2-009CAEE5496E}" name="Olwen Lynch" initials="OL" userId="S::olwen.lynch@readingagency.org.uk::49afc3c2-088c-4981-a58b-d24be68454a2" providerId="AD"/>
  <p188:author id="{62D48745-C00C-FB6F-3E21-FAFB2797BC34}" name="Emma Braithwaite" initials="EB" userId="S::emma.braithwaite@readingagency.org.uk::47321848-9bd3-4e28-a1ed-0889409915c4" providerId="AD"/>
  <p188:author id="{7014784F-6778-CF05-FAA4-51AC0C593F44}" name="Natalie Sired" initials="" userId="S::Natalie.Sired@readingagency.org.uk::53b39fac-6d7d-423f-b38b-1c7de4e76d4d" providerId="AD"/>
  <p188:author id="{EAE974C9-1C01-7E71-8EA9-15902D98BC65}" name="Clare Williams" initials="CW" userId="S::clare.williams@readingagency.org.uk::410aef48-e92f-4f0f-90b1-9790d4084c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046"/>
    <a:srgbClr val="F4BB3B"/>
    <a:srgbClr val="19C9D7"/>
    <a:srgbClr val="C41A1B"/>
    <a:srgbClr val="844A8E"/>
    <a:srgbClr val="EB3488"/>
    <a:srgbClr val="272557"/>
    <a:srgbClr val="D5EA9B"/>
    <a:srgbClr val="E53191"/>
    <a:srgbClr val="E6BAD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5"/>
  </p:normalViewPr>
  <p:slideViewPr>
    <p:cSldViewPr snapToGrid="0">
      <p:cViewPr varScale="1">
        <p:scale>
          <a:sx n="108" d="100"/>
          <a:sy n="108" d="100"/>
        </p:scale>
        <p:origin x="67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6B2AD7-722A-4D93-BA49-0A374662AF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CFF6365-FADE-4D3C-BCDC-D3000E5AB2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08EAF-48A6-48E2-A724-2CBA63132A27}" type="datetimeFigureOut">
              <a:rPr lang="en-GB" smtClean="0"/>
              <a:t>27/06/2024</a:t>
            </a:fld>
            <a:endParaRPr lang="en-GB"/>
          </a:p>
        </p:txBody>
      </p:sp>
      <p:sp>
        <p:nvSpPr>
          <p:cNvPr id="4" name="Footer Placeholder 3">
            <a:extLst>
              <a:ext uri="{FF2B5EF4-FFF2-40B4-BE49-F238E27FC236}">
                <a16:creationId xmlns:a16="http://schemas.microsoft.com/office/drawing/2014/main" id="{06E6F6FF-15F7-4543-8D80-C4AED4388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6ED5CB-0F9E-4B03-B6DA-BF35C16E2D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E32895-F0F0-4272-ACC4-5D626B737144}" type="slidenum">
              <a:rPr lang="en-GB" smtClean="0"/>
              <a:t>‹#›</a:t>
            </a:fld>
            <a:endParaRPr lang="en-GB"/>
          </a:p>
        </p:txBody>
      </p:sp>
    </p:spTree>
    <p:extLst>
      <p:ext uri="{BB962C8B-B14F-4D97-AF65-F5344CB8AC3E}">
        <p14:creationId xmlns:p14="http://schemas.microsoft.com/office/powerpoint/2010/main" val="109454351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0T16:27:34.923"/>
    </inkml:context>
    <inkml:brush xml:id="br0">
      <inkml:brushProperty name="width" value="0.1" units="cm"/>
      <inkml:brushProperty name="height" value="0.1" units="cm"/>
    </inkml:brush>
  </inkml:definitions>
  <inkml:trace contextRef="#ctx0" brushRef="#br0">41171 2909 16383 0 0,'1'2'0'0'0,"0"0"0"0"0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27/06/2024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x89yrBq2FJ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10</a:t>
            </a:fld>
            <a:endParaRPr lang="en-GB"/>
          </a:p>
        </p:txBody>
      </p:sp>
    </p:spTree>
    <p:extLst>
      <p:ext uri="{BB962C8B-B14F-4D97-AF65-F5344CB8AC3E}">
        <p14:creationId xmlns:p14="http://schemas.microsoft.com/office/powerpoint/2010/main" val="3894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Kiosks will be at the following libraries for two weeks from these dates:</a:t>
            </a:r>
          </a:p>
          <a:p>
            <a:pPr>
              <a:defRPr/>
            </a:pPr>
            <a:r>
              <a:rPr lang="en-GB" dirty="0">
                <a:ea typeface="Calibri"/>
                <a:cs typeface="Calibri"/>
              </a:rPr>
              <a:t>1 July Pork Pie and BRITE Centre</a:t>
            </a:r>
          </a:p>
          <a:p>
            <a:pPr>
              <a:defRPr/>
            </a:pPr>
            <a:r>
              <a:rPr lang="en-GB" dirty="0">
                <a:ea typeface="Calibri"/>
                <a:cs typeface="Calibri"/>
              </a:rPr>
              <a:t>15 July Highfields and St Barnabas</a:t>
            </a:r>
          </a:p>
          <a:p>
            <a:pPr>
              <a:defRPr/>
            </a:pPr>
            <a:r>
              <a:rPr lang="en-GB" dirty="0">
                <a:ea typeface="Calibri"/>
                <a:cs typeface="Calibri"/>
              </a:rPr>
              <a:t>29 July Aylestone and St Matthews</a:t>
            </a:r>
          </a:p>
          <a:p>
            <a:pPr>
              <a:defRPr/>
            </a:pPr>
            <a:r>
              <a:rPr lang="en-GB" dirty="0">
                <a:ea typeface="Calibri"/>
                <a:cs typeface="Calibri"/>
              </a:rPr>
              <a:t>12 August Beaumont Leys and New Parks</a:t>
            </a:r>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11</a:t>
            </a:fld>
            <a:endParaRPr lang="en-GB"/>
          </a:p>
        </p:txBody>
      </p:sp>
    </p:spTree>
    <p:extLst>
      <p:ext uri="{BB962C8B-B14F-4D97-AF65-F5344CB8AC3E}">
        <p14:creationId xmlns:p14="http://schemas.microsoft.com/office/powerpoint/2010/main" val="371460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Marvellous Makers Summer Reading Challenge 2024 | The Reading Agency – YouTube</a:t>
            </a:r>
            <a:r>
              <a:rPr lang="en-GB" dirty="0"/>
              <a:t> TRA SRC animated film.</a:t>
            </a:r>
          </a:p>
        </p:txBody>
      </p:sp>
      <p:sp>
        <p:nvSpPr>
          <p:cNvPr id="4" name="Slide Number Placeholder 3"/>
          <p:cNvSpPr>
            <a:spLocks noGrp="1"/>
          </p:cNvSpPr>
          <p:nvPr>
            <p:ph type="sldNum" sz="quarter" idx="5"/>
          </p:nvPr>
        </p:nvSpPr>
        <p:spPr/>
        <p:txBody>
          <a:bodyPr/>
          <a:lstStyle/>
          <a:p>
            <a:fld id="{B02F89D8-76B0-471F-BB7D-6ABE2CA6ABD3}" type="slidenum">
              <a:rPr lang="en-GB" smtClean="0"/>
              <a:t>12</a:t>
            </a:fld>
            <a:endParaRPr lang="en-GB"/>
          </a:p>
        </p:txBody>
      </p:sp>
    </p:spTree>
    <p:extLst>
      <p:ext uri="{BB962C8B-B14F-4D97-AF65-F5344CB8AC3E}">
        <p14:creationId xmlns:p14="http://schemas.microsoft.com/office/powerpoint/2010/main" val="401612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set your reading goal, choose anything you like to read, and collect rewards for your reading. You can sign up at the library or online and it’s </a:t>
            </a:r>
            <a:r>
              <a:rPr lang="en-US" b="1" dirty="0"/>
              <a:t>FREE</a:t>
            </a:r>
            <a:r>
              <a:rPr lang="en-US" dirty="0"/>
              <a:t> to take part. </a:t>
            </a:r>
          </a:p>
          <a:p>
            <a:r>
              <a:rPr lang="en-US" dirty="0"/>
              <a:t>When you join the Summer Reading Challenge at the library, you’ll get your very own collector’s foldout poster where you can record your reading and collect special stickers.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85260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year’s Challenge is called </a:t>
            </a:r>
            <a:r>
              <a:rPr lang="en-US" b="1" dirty="0" err="1"/>
              <a:t>Marvellous</a:t>
            </a:r>
            <a:r>
              <a:rPr lang="en-US" b="1" dirty="0"/>
              <a:t> Makers,</a:t>
            </a:r>
            <a:r>
              <a:rPr lang="en-US" dirty="0"/>
              <a:t> and it’s all about being creative! There’s something for everyone, from dance to drawing, creative crafting to Lego coding. We’ll help you find new reads to get your imagination buzzing, and there will be lots of activities to do in libraries all across Leicester.</a:t>
            </a:r>
            <a:endParaRPr lang="en-US" dirty="0">
              <a:ea typeface="Calibri"/>
              <a:cs typeface="Calibri"/>
            </a:endParaRPr>
          </a:p>
          <a:p>
            <a:pPr>
              <a:defRPr/>
            </a:pPr>
            <a:endParaRPr lang="en-US" dirty="0">
              <a:ea typeface="Calibri"/>
              <a:cs typeface="Calibri"/>
            </a:endParaRPr>
          </a:p>
          <a:p>
            <a:pPr>
              <a:defRPr/>
            </a:pPr>
            <a:r>
              <a:rPr lang="en-US" dirty="0"/>
              <a:t>Your characters are the </a:t>
            </a:r>
            <a:r>
              <a:rPr lang="en-US" dirty="0" err="1"/>
              <a:t>Marvellous</a:t>
            </a:r>
            <a:r>
              <a:rPr lang="en-US" dirty="0"/>
              <a:t> Makers! They're all part of a creative club. They enjoy expressing themselves through different creative hobbies and, of course, they love reading. You'll meet them inside your collector's poster and help them solve a mystery involving Tails, a cheeky squirrel who seems to be hiding things...</a:t>
            </a:r>
            <a:endParaRPr lang="en-US" dirty="0">
              <a:ea typeface="Calibri" panose="020F0502020204030204"/>
              <a:cs typeface="Calibri" panose="020F0502020204030204"/>
            </a:endParaRPr>
          </a:p>
          <a:p>
            <a:pPr>
              <a:defRPr/>
            </a:pPr>
            <a:endParaRPr lang="en-US" dirty="0">
              <a:ea typeface="Calibri" panose="020F0502020204030204"/>
              <a:cs typeface="Calibri" panose="020F0502020204030204"/>
            </a:endParaRPr>
          </a:p>
          <a:p>
            <a:pPr>
              <a:defRPr/>
            </a:pPr>
            <a:endParaRPr lang="en-US" dirty="0">
              <a:ea typeface="Calibri" panose="020F0502020204030204"/>
              <a:cs typeface="Calibri" panose="020F0502020204030204"/>
            </a:endParaRPr>
          </a:p>
          <a:p>
            <a:pPr>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cs typeface="Calibri"/>
              </a:rPr>
              <a:t>Along with your certificate this year we have a stand-up trophy design for you to get creative with and make uniquely your 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5</a:t>
            </a:fld>
            <a:endParaRPr lang="en-GB"/>
          </a:p>
        </p:txBody>
      </p:sp>
    </p:spTree>
    <p:extLst>
      <p:ext uri="{BB962C8B-B14F-4D97-AF65-F5344CB8AC3E}">
        <p14:creationId xmlns:p14="http://schemas.microsoft.com/office/powerpoint/2010/main" val="363657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fun continues at home too! Visit the Summer Reading Challenge website to play games, review your latest reads and enter competitions.</a:t>
            </a:r>
            <a:endParaRPr lang="en-US" dirty="0"/>
          </a:p>
          <a:p>
            <a:pPr>
              <a:defRPr/>
            </a:pPr>
            <a:endParaRPr lang="en-GB" dirty="0"/>
          </a:p>
          <a:p>
            <a:pPr>
              <a:defRPr/>
            </a:pPr>
            <a:r>
              <a:rPr lang="en-GB" dirty="0"/>
              <a:t>You can share</a:t>
            </a:r>
            <a:r>
              <a:rPr lang="en-GB" baseline="0" dirty="0"/>
              <a:t> your favourite books with other children taking part in the Challenge and unlock extra rewards for your reading</a:t>
            </a:r>
            <a:r>
              <a:rPr lang="en-GB" dirty="0"/>
              <a:t> and reviewing! </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6</a:t>
            </a:fld>
            <a:endParaRPr lang="en-GB"/>
          </a:p>
        </p:txBody>
      </p:sp>
    </p:spTree>
    <p:extLst>
      <p:ext uri="{BB962C8B-B14F-4D97-AF65-F5344CB8AC3E}">
        <p14:creationId xmlns:p14="http://schemas.microsoft.com/office/powerpoint/2010/main" val="783966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188177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8</a:t>
            </a:fld>
            <a:endParaRPr lang="en-GB"/>
          </a:p>
        </p:txBody>
      </p:sp>
    </p:spTree>
    <p:extLst>
      <p:ext uri="{BB962C8B-B14F-4D97-AF65-F5344CB8AC3E}">
        <p14:creationId xmlns:p14="http://schemas.microsoft.com/office/powerpoint/2010/main" val="241971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Lego coding:</a:t>
            </a:r>
          </a:p>
          <a:p>
            <a:pPr>
              <a:defRPr/>
            </a:pPr>
            <a:r>
              <a:rPr lang="en-GB" dirty="0">
                <a:ea typeface="Calibri"/>
                <a:cs typeface="Calibri"/>
              </a:rPr>
              <a:t>15 July St Barnabas 1-2.30pm</a:t>
            </a:r>
          </a:p>
          <a:p>
            <a:pPr>
              <a:defRPr/>
            </a:pPr>
            <a:r>
              <a:rPr lang="en-GB" dirty="0">
                <a:ea typeface="Calibri"/>
                <a:cs typeface="Calibri"/>
              </a:rPr>
              <a:t>16 July Hamilton 1-2.30pm</a:t>
            </a:r>
          </a:p>
          <a:p>
            <a:pPr>
              <a:defRPr/>
            </a:pPr>
            <a:r>
              <a:rPr lang="en-GB" dirty="0">
                <a:ea typeface="Calibri"/>
                <a:cs typeface="Calibri"/>
              </a:rPr>
              <a:t>17 July Central 1-2.30pm</a:t>
            </a:r>
          </a:p>
          <a:p>
            <a:pPr>
              <a:defRPr/>
            </a:pPr>
            <a:r>
              <a:rPr lang="en-GB" dirty="0">
                <a:ea typeface="Calibri"/>
                <a:cs typeface="Calibri"/>
              </a:rPr>
              <a:t>18 July Highfields 1-2.30pm</a:t>
            </a:r>
          </a:p>
          <a:p>
            <a:pPr>
              <a:defRPr/>
            </a:pPr>
            <a:r>
              <a:rPr lang="en-GB" dirty="0">
                <a:ea typeface="Calibri"/>
                <a:cs typeface="Calibri"/>
              </a:rPr>
              <a:t>22 July New Parks 1-2.30pm</a:t>
            </a:r>
          </a:p>
          <a:p>
            <a:pPr>
              <a:defRPr/>
            </a:pPr>
            <a:r>
              <a:rPr lang="en-GB" dirty="0">
                <a:ea typeface="Calibri"/>
                <a:cs typeface="Calibri"/>
              </a:rPr>
              <a:t>23 July </a:t>
            </a:r>
            <a:r>
              <a:rPr lang="en-GB" dirty="0" err="1">
                <a:ea typeface="Calibri"/>
                <a:cs typeface="Calibri"/>
              </a:rPr>
              <a:t>Westcotes</a:t>
            </a:r>
            <a:r>
              <a:rPr lang="en-GB" dirty="0">
                <a:ea typeface="Calibri"/>
                <a:cs typeface="Calibri"/>
              </a:rPr>
              <a:t> 1-2.30pm</a:t>
            </a:r>
          </a:p>
          <a:p>
            <a:pPr>
              <a:defRPr/>
            </a:pPr>
            <a:r>
              <a:rPr lang="en-GB" dirty="0">
                <a:ea typeface="Calibri"/>
                <a:cs typeface="Calibri"/>
              </a:rPr>
              <a:t>24 July Fosse Centre 1-2.30pm</a:t>
            </a:r>
          </a:p>
          <a:p>
            <a:pPr>
              <a:defRPr/>
            </a:pPr>
            <a:r>
              <a:rPr lang="en-GB" dirty="0">
                <a:ea typeface="Calibri"/>
                <a:cs typeface="Calibri"/>
              </a:rPr>
              <a:t>25 July Rushey Mead 1-2.30pm</a:t>
            </a:r>
          </a:p>
          <a:p>
            <a:pPr>
              <a:defRPr/>
            </a:pPr>
            <a:endParaRPr lang="en-GB" dirty="0">
              <a:ea typeface="Calibri"/>
              <a:cs typeface="Calibri"/>
            </a:endParaRPr>
          </a:p>
          <a:p>
            <a:pPr>
              <a:defRPr/>
            </a:pPr>
            <a:r>
              <a:rPr lang="en-GB" dirty="0">
                <a:ea typeface="Calibri"/>
                <a:cs typeface="Calibri"/>
              </a:rPr>
              <a:t>Space Centre:</a:t>
            </a:r>
          </a:p>
          <a:p>
            <a:pPr>
              <a:defRPr/>
            </a:pPr>
            <a:r>
              <a:rPr lang="en-GB" dirty="0">
                <a:ea typeface="Calibri"/>
                <a:cs typeface="Calibri"/>
              </a:rPr>
              <a:t>22 July Rushey Mead 1.30-2.30pm and 3-4pm</a:t>
            </a:r>
          </a:p>
          <a:p>
            <a:pPr>
              <a:defRPr/>
            </a:pPr>
            <a:r>
              <a:rPr lang="en-GB" dirty="0">
                <a:ea typeface="Calibri"/>
                <a:cs typeface="Calibri"/>
              </a:rPr>
              <a:t>23 July Beaumont Leys 1.30-2.30pm and 3-4pm</a:t>
            </a:r>
          </a:p>
          <a:p>
            <a:pPr>
              <a:defRPr/>
            </a:pPr>
            <a:r>
              <a:rPr lang="en-GB" dirty="0">
                <a:ea typeface="Calibri"/>
                <a:cs typeface="Calibri"/>
              </a:rPr>
              <a:t>24 July Belgrave 1.30-2.30pm and 3-4pm</a:t>
            </a:r>
          </a:p>
          <a:p>
            <a:pPr>
              <a:defRPr/>
            </a:pPr>
            <a:r>
              <a:rPr lang="en-GB" dirty="0">
                <a:ea typeface="Calibri"/>
                <a:cs typeface="Calibri"/>
              </a:rPr>
              <a:t>25 July St Matthews 1.30-2.30pm and 3-4pm</a:t>
            </a:r>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9</a:t>
            </a:fld>
            <a:endParaRPr lang="en-GB"/>
          </a:p>
        </p:txBody>
      </p:sp>
    </p:spTree>
    <p:extLst>
      <p:ext uri="{BB962C8B-B14F-4D97-AF65-F5344CB8AC3E}">
        <p14:creationId xmlns:p14="http://schemas.microsoft.com/office/powerpoint/2010/main" val="3026472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A picture containing text, electronics, computer, display&#10;&#10;Description automatically generated">
            <a:extLst>
              <a:ext uri="{FF2B5EF4-FFF2-40B4-BE49-F238E27FC236}">
                <a16:creationId xmlns:a16="http://schemas.microsoft.com/office/drawing/2014/main" id="{7AF38B3F-11BD-BECE-B39E-F8BE53E525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419770" y="5909028"/>
            <a:ext cx="1138238" cy="498157"/>
          </a:xfrm>
          <a:prstGeom prst="rect">
            <a:avLst/>
          </a:prstGeom>
        </p:spPr>
      </p:pic>
    </p:spTree>
    <p:extLst>
      <p:ext uri="{BB962C8B-B14F-4D97-AF65-F5344CB8AC3E}">
        <p14:creationId xmlns:p14="http://schemas.microsoft.com/office/powerpoint/2010/main" val="412010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a:xfrm>
            <a:off x="838200" y="6303327"/>
            <a:ext cx="2743200" cy="365125"/>
          </a:xfrm>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a:ext>
            </a:extLst>
          </a:blip>
          <a:stretch>
            <a:fillRect/>
          </a:stretch>
        </p:blipFill>
        <p:spPr>
          <a:xfrm>
            <a:off x="10419770" y="5915503"/>
            <a:ext cx="1138238" cy="498157"/>
          </a:xfrm>
          <a:prstGeom prst="rect">
            <a:avLst/>
          </a:prstGeom>
        </p:spPr>
      </p:pic>
      <p:pic>
        <p:nvPicPr>
          <p:cNvPr id="14" name="Picture 13" descr="Shape, rectangle&#10;&#10;Description automatically generated">
            <a:extLst>
              <a:ext uri="{FF2B5EF4-FFF2-40B4-BE49-F238E27FC236}">
                <a16:creationId xmlns:a16="http://schemas.microsoft.com/office/drawing/2014/main" id="{383E1B5E-8CAE-47BE-F47E-9FA9C9373BE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86" y="-3491"/>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A picture containing text, electronics, computer, display&#10;&#10;Description automatically generated">
            <a:extLst>
              <a:ext uri="{FF2B5EF4-FFF2-40B4-BE49-F238E27FC236}">
                <a16:creationId xmlns:a16="http://schemas.microsoft.com/office/drawing/2014/main" id="{7AF38B3F-11BD-BECE-B39E-F8BE53E525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a:ext>
            </a:extLst>
          </a:blip>
          <a:stretch>
            <a:fillRect/>
          </a:stretch>
        </p:blipFill>
        <p:spPr>
          <a:xfrm>
            <a:off x="10419770" y="5909028"/>
            <a:ext cx="1138238" cy="498157"/>
          </a:xfrm>
          <a:prstGeom prst="rect">
            <a:avLst/>
          </a:prstGeom>
        </p:spPr>
      </p:pic>
    </p:spTree>
    <p:extLst>
      <p:ext uri="{BB962C8B-B14F-4D97-AF65-F5344CB8AC3E}">
        <p14:creationId xmlns:p14="http://schemas.microsoft.com/office/powerpoint/2010/main" val="412010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a:xfrm>
            <a:off x="838200" y="6303327"/>
            <a:ext cx="2743200" cy="365125"/>
          </a:xfrm>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a:ext>
            </a:extLst>
          </a:blip>
          <a:stretch>
            <a:fillRect/>
          </a:stretch>
        </p:blipFill>
        <p:spPr>
          <a:xfrm>
            <a:off x="10419770" y="5915503"/>
            <a:ext cx="1138238" cy="498157"/>
          </a:xfrm>
          <a:prstGeom prst="rect">
            <a:avLst/>
          </a:prstGeom>
        </p:spPr>
      </p:pic>
      <p:pic>
        <p:nvPicPr>
          <p:cNvPr id="14" name="Picture 13" descr="Shape, rectangle&#10;&#10;Description automatically generated">
            <a:extLst>
              <a:ext uri="{FF2B5EF4-FFF2-40B4-BE49-F238E27FC236}">
                <a16:creationId xmlns:a16="http://schemas.microsoft.com/office/drawing/2014/main" id="{383E1B5E-8CAE-47BE-F47E-9FA9C9373BE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86" y="-3491"/>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27/06/2024</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27/06/2024</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s://openclipart.org/detail/148651/simple%20city%20skyscraper"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8" Type="http://schemas.openxmlformats.org/officeDocument/2006/relationships/hyperlink" Target="https://url.uk.m.mimecastprotect.com/s/fBN9C36ONtogGJyIQNiXy?domain=youtu.be" TargetMode="External"/><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36.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leicester.gov.uk/summerreadingchallen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1.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E252113-CC78-2249-41F3-5C2E58EC140B}"/>
              </a:ext>
            </a:extLst>
          </p:cNvPr>
          <p:cNvSpPr txBox="1"/>
          <p:nvPr/>
        </p:nvSpPr>
        <p:spPr>
          <a:xfrm>
            <a:off x="2943897" y="4915550"/>
            <a:ext cx="6299908" cy="477054"/>
          </a:xfrm>
          <a:prstGeom prst="rect">
            <a:avLst/>
          </a:prstGeom>
          <a:noFill/>
        </p:spPr>
        <p:txBody>
          <a:bodyPr wrap="square" lIns="91440" tIns="45720" rIns="91440" bIns="45720" rtlCol="0" anchor="t">
            <a:spAutoFit/>
          </a:bodyPr>
          <a:lstStyle/>
          <a:p>
            <a:pPr algn="ctr"/>
            <a:r>
              <a:rPr lang="en-US" sz="2500" dirty="0">
                <a:solidFill>
                  <a:srgbClr val="19C9D7"/>
                </a:solidFill>
                <a:latin typeface="Gibson"/>
                <a:ea typeface="Gibson" pitchFamily="2" charset="77"/>
              </a:rPr>
              <a:t>www.summerreadingchallenge.org.uk</a:t>
            </a:r>
          </a:p>
        </p:txBody>
      </p:sp>
      <p:pic>
        <p:nvPicPr>
          <p:cNvPr id="7" name="Picture 6" descr="A black background with orange text and yellow stars&#10;&#10;Description automatically generated">
            <a:extLst>
              <a:ext uri="{FF2B5EF4-FFF2-40B4-BE49-F238E27FC236}">
                <a16:creationId xmlns:a16="http://schemas.microsoft.com/office/drawing/2014/main" id="{6FDA7A71-23F1-C3B0-05BC-163CD0C40F7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698571" y="379408"/>
            <a:ext cx="6794859" cy="4368686"/>
          </a:xfrm>
          <a:prstGeom prst="rect">
            <a:avLst/>
          </a:prstGeom>
        </p:spPr>
      </p:pic>
      <p:pic>
        <p:nvPicPr>
          <p:cNvPr id="5" name="Picture 4">
            <a:extLst>
              <a:ext uri="{FF2B5EF4-FFF2-40B4-BE49-F238E27FC236}">
                <a16:creationId xmlns:a16="http://schemas.microsoft.com/office/drawing/2014/main" id="{F82B58AC-EA41-2EB9-2473-5D9B539F8084}"/>
              </a:ext>
            </a:extLst>
          </p:cNvPr>
          <p:cNvPicPr>
            <a:picLocks noChangeAspect="1"/>
          </p:cNvPicPr>
          <p:nvPr/>
        </p:nvPicPr>
        <p:blipFill>
          <a:blip r:embed="rId5"/>
          <a:stretch>
            <a:fillRect/>
          </a:stretch>
        </p:blipFill>
        <p:spPr>
          <a:xfrm>
            <a:off x="8848211" y="1914908"/>
            <a:ext cx="3210373" cy="3505689"/>
          </a:xfrm>
          <a:prstGeom prst="rect">
            <a:avLst/>
          </a:prstGeom>
        </p:spPr>
      </p:pic>
      <p:pic>
        <p:nvPicPr>
          <p:cNvPr id="3" name="Picture 2">
            <a:extLst>
              <a:ext uri="{FF2B5EF4-FFF2-40B4-BE49-F238E27FC236}">
                <a16:creationId xmlns:a16="http://schemas.microsoft.com/office/drawing/2014/main" id="{08E9320B-A726-3A2F-3906-1CE25380CBEE}"/>
              </a:ext>
            </a:extLst>
          </p:cNvPr>
          <p:cNvPicPr>
            <a:picLocks noChangeAspect="1"/>
          </p:cNvPicPr>
          <p:nvPr/>
        </p:nvPicPr>
        <p:blipFill>
          <a:blip r:embed="rId6"/>
          <a:stretch>
            <a:fillRect/>
          </a:stretch>
        </p:blipFill>
        <p:spPr>
          <a:xfrm>
            <a:off x="4385570" y="5460251"/>
            <a:ext cx="3416562" cy="934024"/>
          </a:xfrm>
          <a:prstGeom prst="rect">
            <a:avLst/>
          </a:prstGeom>
        </p:spPr>
      </p:pic>
      <p:pic>
        <p:nvPicPr>
          <p:cNvPr id="8" name="Picture 7">
            <a:extLst>
              <a:ext uri="{FF2B5EF4-FFF2-40B4-BE49-F238E27FC236}">
                <a16:creationId xmlns:a16="http://schemas.microsoft.com/office/drawing/2014/main" id="{2E01112F-16B0-847F-844E-33E67D928308}"/>
              </a:ext>
            </a:extLst>
          </p:cNvPr>
          <p:cNvPicPr>
            <a:picLocks noChangeAspect="1"/>
          </p:cNvPicPr>
          <p:nvPr/>
        </p:nvPicPr>
        <p:blipFill>
          <a:blip r:embed="rId7"/>
          <a:stretch>
            <a:fillRect/>
          </a:stretch>
        </p:blipFill>
        <p:spPr>
          <a:xfrm>
            <a:off x="456847" y="5584537"/>
            <a:ext cx="2400635" cy="809738"/>
          </a:xfrm>
          <a:prstGeom prst="rect">
            <a:avLst/>
          </a:prstGeom>
        </p:spPr>
      </p:pic>
    </p:spTree>
    <p:extLst>
      <p:ext uri="{BB962C8B-B14F-4D97-AF65-F5344CB8AC3E}">
        <p14:creationId xmlns:p14="http://schemas.microsoft.com/office/powerpoint/2010/main" val="353297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3C1E1A-6BD2-409A-B1AB-0C99C725E504}"/>
              </a:ext>
            </a:extLst>
          </p:cNvPr>
          <p:cNvSpPr txBox="1"/>
          <p:nvPr/>
        </p:nvSpPr>
        <p:spPr>
          <a:xfrm>
            <a:off x="2133216" y="439934"/>
            <a:ext cx="792302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dirty="0">
                <a:solidFill>
                  <a:srgbClr val="EB3488"/>
                </a:solidFill>
                <a:latin typeface="Gibson"/>
                <a:cs typeface="Calibri"/>
              </a:rPr>
              <a:t>What can you see on Summer Street?</a:t>
            </a:r>
          </a:p>
        </p:txBody>
      </p:sp>
      <p:sp>
        <p:nvSpPr>
          <p:cNvPr id="2" name="Content Placeholder 2">
            <a:extLst>
              <a:ext uri="{FF2B5EF4-FFF2-40B4-BE49-F238E27FC236}">
                <a16:creationId xmlns:a16="http://schemas.microsoft.com/office/drawing/2014/main" id="{E3E7A13B-3166-CB97-A2C7-985CB139F63E}"/>
              </a:ext>
            </a:extLst>
          </p:cNvPr>
          <p:cNvSpPr txBox="1">
            <a:spLocks/>
          </p:cNvSpPr>
          <p:nvPr/>
        </p:nvSpPr>
        <p:spPr>
          <a:xfrm>
            <a:off x="917774" y="1630749"/>
            <a:ext cx="10358991" cy="43307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b="1" dirty="0">
              <a:solidFill>
                <a:srgbClr val="000000"/>
              </a:solidFill>
              <a:latin typeface="TT Commons DemiBold"/>
              <a:cs typeface="Calibri" panose="020F0502020204030204"/>
            </a:endParaRPr>
          </a:p>
          <a:p>
            <a:pPr marL="0" indent="0">
              <a:buFont typeface="Arial" panose="020B0604020202020204" pitchFamily="34" charset="0"/>
              <a:buNone/>
            </a:pPr>
            <a:r>
              <a:rPr lang="en-GB" sz="3200" dirty="0">
                <a:solidFill>
                  <a:srgbClr val="009F3C"/>
                </a:solidFill>
                <a:latin typeface="Gibson"/>
              </a:rPr>
              <a:t>Help us create </a:t>
            </a:r>
            <a:r>
              <a:rPr lang="en-GB" sz="3200" i="1" dirty="0">
                <a:solidFill>
                  <a:srgbClr val="009F3C"/>
                </a:solidFill>
                <a:latin typeface="Gibson"/>
              </a:rPr>
              <a:t>Summer Street </a:t>
            </a:r>
            <a:r>
              <a:rPr lang="en-GB" sz="3200" dirty="0">
                <a:solidFill>
                  <a:srgbClr val="009F3C"/>
                </a:solidFill>
                <a:latin typeface="Gibson"/>
              </a:rPr>
              <a:t>in your local Leicester library! </a:t>
            </a:r>
          </a:p>
          <a:p>
            <a:pPr marL="0" indent="0">
              <a:lnSpc>
                <a:spcPct val="150000"/>
              </a:lnSpc>
              <a:buFont typeface="Arial" panose="020B0604020202020204" pitchFamily="34" charset="0"/>
              <a:buNone/>
            </a:pPr>
            <a:r>
              <a:rPr lang="en-GB" sz="2400" dirty="0">
                <a:solidFill>
                  <a:srgbClr val="0070C0"/>
                </a:solidFill>
                <a:latin typeface="Gibson"/>
                <a:ea typeface="+mn-lt"/>
                <a:cs typeface="+mn-lt"/>
              </a:rPr>
              <a:t>Visit a library in the first week of the holidays to borrow your first books for the summer and make a character, creature, object, plant or other feature to add to our amazing summer street scene picture in the library.</a:t>
            </a:r>
          </a:p>
          <a:p>
            <a:pPr marL="0" indent="0">
              <a:buFont typeface="Arial" panose="020B0604020202020204" pitchFamily="34" charset="0"/>
              <a:buNone/>
            </a:pPr>
            <a:r>
              <a:rPr lang="en-GB" sz="2400" dirty="0">
                <a:solidFill>
                  <a:srgbClr val="0070C0"/>
                </a:solidFill>
                <a:latin typeface="Gibson"/>
                <a:ea typeface="+mn-lt"/>
                <a:cs typeface="+mn-lt"/>
              </a:rPr>
              <a:t> </a:t>
            </a:r>
            <a:endParaRPr lang="en-US" sz="2400" dirty="0">
              <a:solidFill>
                <a:srgbClr val="0070C0"/>
              </a:solidFill>
              <a:latin typeface="Gibson"/>
              <a:ea typeface="+mn-lt"/>
              <a:cs typeface="+mn-lt"/>
            </a:endParaRPr>
          </a:p>
        </p:txBody>
      </p:sp>
      <p:pic>
        <p:nvPicPr>
          <p:cNvPr id="5" name="Picture 4" descr="A group of buildings with many windows&#10;&#10;Description automatically generated">
            <a:extLst>
              <a:ext uri="{FF2B5EF4-FFF2-40B4-BE49-F238E27FC236}">
                <a16:creationId xmlns:a16="http://schemas.microsoft.com/office/drawing/2014/main" id="{C68152EF-DA1C-AC04-AAF4-0066C622347A}"/>
              </a:ext>
            </a:extLst>
          </p:cNvPr>
          <p:cNvPicPr>
            <a:picLocks noChangeAspect="1"/>
          </p:cNvPicPr>
          <p:nvPr/>
        </p:nvPicPr>
        <p:blipFill>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14260" y="3749707"/>
            <a:ext cx="2199695" cy="2275546"/>
          </a:xfrm>
          <a:prstGeom prst="rect">
            <a:avLst/>
          </a:prstGeom>
        </p:spPr>
      </p:pic>
      <p:pic>
        <p:nvPicPr>
          <p:cNvPr id="9" name="Picture 8" descr="A close-up of a logo&#10;&#10;Description automatically generated">
            <a:extLst>
              <a:ext uri="{FF2B5EF4-FFF2-40B4-BE49-F238E27FC236}">
                <a16:creationId xmlns:a16="http://schemas.microsoft.com/office/drawing/2014/main" id="{C42260C0-B443-7691-DFB8-8A45A7FFB47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spTree>
    <p:extLst>
      <p:ext uri="{BB962C8B-B14F-4D97-AF65-F5344CB8AC3E}">
        <p14:creationId xmlns:p14="http://schemas.microsoft.com/office/powerpoint/2010/main" val="232207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3C1E1A-6BD2-409A-B1AB-0C99C725E504}"/>
              </a:ext>
            </a:extLst>
          </p:cNvPr>
          <p:cNvSpPr txBox="1"/>
          <p:nvPr/>
        </p:nvSpPr>
        <p:spPr>
          <a:xfrm>
            <a:off x="1041115" y="1118028"/>
            <a:ext cx="1010977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dirty="0">
                <a:solidFill>
                  <a:srgbClr val="EB3488"/>
                </a:solidFill>
                <a:latin typeface="Gibson"/>
                <a:cs typeface="Calibri"/>
              </a:rPr>
              <a:t>Play the game: Climate Change Global manager</a:t>
            </a:r>
          </a:p>
        </p:txBody>
      </p:sp>
      <p:sp>
        <p:nvSpPr>
          <p:cNvPr id="2" name="TextBox 1">
            <a:extLst>
              <a:ext uri="{FF2B5EF4-FFF2-40B4-BE49-F238E27FC236}">
                <a16:creationId xmlns:a16="http://schemas.microsoft.com/office/drawing/2014/main" id="{027EE399-9150-5CE4-7057-C128B736058C}"/>
              </a:ext>
            </a:extLst>
          </p:cNvPr>
          <p:cNvSpPr txBox="1"/>
          <p:nvPr/>
        </p:nvSpPr>
        <p:spPr>
          <a:xfrm>
            <a:off x="837621" y="2722496"/>
            <a:ext cx="8487024" cy="1569660"/>
          </a:xfrm>
          <a:prstGeom prst="rect">
            <a:avLst/>
          </a:prstGeom>
          <a:noFill/>
        </p:spPr>
        <p:txBody>
          <a:bodyPr wrap="square">
            <a:spAutoFit/>
          </a:bodyPr>
          <a:lstStyle/>
          <a:p>
            <a:r>
              <a:rPr lang="en-GB" sz="2400" dirty="0">
                <a:solidFill>
                  <a:srgbClr val="0070C0"/>
                </a:solidFill>
                <a:latin typeface="Gibson"/>
                <a:ea typeface="+mn-lt"/>
                <a:cs typeface="+mn-lt"/>
              </a:rPr>
              <a:t>Can you help our planet by reducing the impact of climate change?</a:t>
            </a:r>
          </a:p>
          <a:p>
            <a:r>
              <a:rPr lang="en-GB" sz="2400" dirty="0">
                <a:solidFill>
                  <a:srgbClr val="0070C0"/>
                </a:solidFill>
                <a:latin typeface="Gibson"/>
                <a:ea typeface="+mn-lt"/>
                <a:cs typeface="+mn-lt"/>
              </a:rPr>
              <a:t> </a:t>
            </a:r>
          </a:p>
          <a:p>
            <a:r>
              <a:rPr lang="en-GB" sz="2400" dirty="0">
                <a:solidFill>
                  <a:srgbClr val="0070C0"/>
                </a:solidFill>
                <a:latin typeface="Gibson"/>
                <a:ea typeface="+mn-lt"/>
                <a:cs typeface="+mn-lt"/>
              </a:rPr>
              <a:t>Play the game on special arcade kiosks and find out! </a:t>
            </a:r>
          </a:p>
          <a:p>
            <a:r>
              <a:rPr lang="en-GB" sz="2400" dirty="0">
                <a:solidFill>
                  <a:srgbClr val="0070C0"/>
                </a:solidFill>
                <a:latin typeface="Gibson"/>
                <a:ea typeface="+mn-lt"/>
                <a:cs typeface="+mn-lt"/>
              </a:rPr>
              <a:t>Suitable for children age 8+. </a:t>
            </a:r>
          </a:p>
        </p:txBody>
      </p:sp>
      <p:pic>
        <p:nvPicPr>
          <p:cNvPr id="4" name="Picture 3">
            <a:extLst>
              <a:ext uri="{FF2B5EF4-FFF2-40B4-BE49-F238E27FC236}">
                <a16:creationId xmlns:a16="http://schemas.microsoft.com/office/drawing/2014/main" id="{51029CC6-65A1-E406-0089-686107BAAE30}"/>
              </a:ext>
            </a:extLst>
          </p:cNvPr>
          <p:cNvPicPr>
            <a:picLocks noChangeAspect="1"/>
          </p:cNvPicPr>
          <p:nvPr/>
        </p:nvPicPr>
        <p:blipFill>
          <a:blip r:embed="rId4"/>
          <a:stretch>
            <a:fillRect/>
          </a:stretch>
        </p:blipFill>
        <p:spPr>
          <a:xfrm>
            <a:off x="7912094" y="3429001"/>
            <a:ext cx="3840920" cy="2940526"/>
          </a:xfrm>
          <a:prstGeom prst="rect">
            <a:avLst/>
          </a:prstGeom>
        </p:spPr>
      </p:pic>
      <p:pic>
        <p:nvPicPr>
          <p:cNvPr id="5" name="Picture 4" descr="A cartoon dog running on a black background&#10;&#10;Description automatically generated">
            <a:extLst>
              <a:ext uri="{FF2B5EF4-FFF2-40B4-BE49-F238E27FC236}">
                <a16:creationId xmlns:a16="http://schemas.microsoft.com/office/drawing/2014/main" id="{FB77C670-E97F-3B1B-936D-C12E25568BB3}"/>
              </a:ext>
            </a:extLst>
          </p:cNvPr>
          <p:cNvPicPr>
            <a:picLocks noChangeAspect="1"/>
          </p:cNvPicPr>
          <p:nvPr/>
        </p:nvPicPr>
        <p:blipFill rotWithShape="1">
          <a:blip r:embed="rId5">
            <a:extLst>
              <a:ext uri="{28A0092B-C50C-407E-A947-70E740481C1C}">
                <a14:useLocalDpi xmlns:a14="http://schemas.microsoft.com/office/drawing/2010/main"/>
              </a:ext>
            </a:extLst>
          </a:blip>
          <a:srcRect l="29700" t="35331" r="30174" b="28043"/>
          <a:stretch/>
        </p:blipFill>
        <p:spPr>
          <a:xfrm>
            <a:off x="837621" y="4581830"/>
            <a:ext cx="1942728" cy="1787697"/>
          </a:xfrm>
          <a:prstGeom prst="rect">
            <a:avLst/>
          </a:prstGeom>
        </p:spPr>
      </p:pic>
    </p:spTree>
    <p:extLst>
      <p:ext uri="{BB962C8B-B14F-4D97-AF65-F5344CB8AC3E}">
        <p14:creationId xmlns:p14="http://schemas.microsoft.com/office/powerpoint/2010/main" val="343153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4294967295"/>
          </p:nvPr>
        </p:nvSpPr>
        <p:spPr>
          <a:xfrm>
            <a:off x="3164703" y="3132259"/>
            <a:ext cx="5864408" cy="1005374"/>
          </a:xfrm>
        </p:spPr>
        <p:txBody>
          <a:bodyPr vert="horz" lIns="91440" tIns="45720" rIns="91440" bIns="45720" rtlCol="0" anchor="t">
            <a:normAutofit/>
          </a:bodyPr>
          <a:lstStyle/>
          <a:p>
            <a:pPr marL="0" indent="0" algn="ctr">
              <a:buNone/>
            </a:pPr>
            <a:r>
              <a:rPr lang="en-GB" sz="4800">
                <a:solidFill>
                  <a:srgbClr val="65B046"/>
                </a:solidFill>
                <a:latin typeface="Gibson"/>
              </a:rPr>
              <a:t>See you at the library!</a:t>
            </a:r>
          </a:p>
        </p:txBody>
      </p:sp>
      <p:pic>
        <p:nvPicPr>
          <p:cNvPr id="2" name="Picture 1">
            <a:extLst>
              <a:ext uri="{FF2B5EF4-FFF2-40B4-BE49-F238E27FC236}">
                <a16:creationId xmlns:a16="http://schemas.microsoft.com/office/drawing/2014/main" id="{DB60D660-D30A-A8BC-BB8A-525CEDDA5F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8870" y="3029773"/>
            <a:ext cx="3063130" cy="3815384"/>
          </a:xfrm>
          <a:prstGeom prst="rect">
            <a:avLst/>
          </a:prstGeom>
        </p:spPr>
      </p:pic>
      <p:pic>
        <p:nvPicPr>
          <p:cNvPr id="9" name="Picture 8">
            <a:extLst>
              <a:ext uri="{FF2B5EF4-FFF2-40B4-BE49-F238E27FC236}">
                <a16:creationId xmlns:a16="http://schemas.microsoft.com/office/drawing/2014/main" id="{2A763B2C-CC16-A021-D694-8EBA28F20B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80415" y="994032"/>
            <a:ext cx="1311764" cy="1718963"/>
          </a:xfrm>
          <a:prstGeom prst="rect">
            <a:avLst/>
          </a:prstGeom>
        </p:spPr>
      </p:pic>
      <p:pic>
        <p:nvPicPr>
          <p:cNvPr id="10" name="Picture 9">
            <a:extLst>
              <a:ext uri="{FF2B5EF4-FFF2-40B4-BE49-F238E27FC236}">
                <a16:creationId xmlns:a16="http://schemas.microsoft.com/office/drawing/2014/main" id="{422C29E3-340E-0AA8-AC05-94D121B68FD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06807" y="628478"/>
            <a:ext cx="1914037" cy="1478693"/>
          </a:xfrm>
          <a:prstGeom prst="rect">
            <a:avLst/>
          </a:prstGeom>
        </p:spPr>
      </p:pic>
      <p:pic>
        <p:nvPicPr>
          <p:cNvPr id="6" name="Picture 5" descr="A close-up of a logo&#10;&#10;Description automatically generated">
            <a:extLst>
              <a:ext uri="{FF2B5EF4-FFF2-40B4-BE49-F238E27FC236}">
                <a16:creationId xmlns:a16="http://schemas.microsoft.com/office/drawing/2014/main" id="{C0F42E64-443E-AB01-D881-C2493241EB7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sp>
        <p:nvSpPr>
          <p:cNvPr id="4" name="TextBox 4">
            <a:extLst>
              <a:ext uri="{FF2B5EF4-FFF2-40B4-BE49-F238E27FC236}">
                <a16:creationId xmlns:a16="http://schemas.microsoft.com/office/drawing/2014/main" id="{A2956BC0-7F1F-C585-D103-25C73B6D9FCA}"/>
              </a:ext>
            </a:extLst>
          </p:cNvPr>
          <p:cNvSpPr txBox="1"/>
          <p:nvPr/>
        </p:nvSpPr>
        <p:spPr>
          <a:xfrm>
            <a:off x="3345511" y="4109442"/>
            <a:ext cx="5500977"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u="sng" dirty="0">
                <a:solidFill>
                  <a:srgbClr val="1C215C"/>
                </a:solidFill>
                <a:effectLst/>
                <a:latin typeface="Gibson Book"/>
                <a:ea typeface="Calibri" panose="020F0502020204030204" pitchFamily="34" charset="0"/>
                <a:cs typeface="Times New Roman" panose="02020603050405020304" pitchFamily="18" charset="0"/>
                <a:hlinkClick r:id="rId8"/>
              </a:rPr>
              <a:t>Marvellous Makers - promotional animation (YouTube)</a:t>
            </a:r>
            <a:endParaRPr lang="en-GB" sz="2800" dirty="0"/>
          </a:p>
        </p:txBody>
      </p:sp>
      <p:pic>
        <p:nvPicPr>
          <p:cNvPr id="11" name="Picture 10">
            <a:extLst>
              <a:ext uri="{FF2B5EF4-FFF2-40B4-BE49-F238E27FC236}">
                <a16:creationId xmlns:a16="http://schemas.microsoft.com/office/drawing/2014/main" id="{F1B47776-D261-040D-9913-A00F2DE718FE}"/>
              </a:ext>
            </a:extLst>
          </p:cNvPr>
          <p:cNvPicPr>
            <a:picLocks noChangeAspect="1"/>
          </p:cNvPicPr>
          <p:nvPr/>
        </p:nvPicPr>
        <p:blipFill>
          <a:blip r:embed="rId9"/>
          <a:stretch>
            <a:fillRect/>
          </a:stretch>
        </p:blipFill>
        <p:spPr>
          <a:xfrm>
            <a:off x="200200" y="2244410"/>
            <a:ext cx="2962688" cy="4048690"/>
          </a:xfrm>
          <a:prstGeom prst="rect">
            <a:avLst/>
          </a:prstGeom>
        </p:spPr>
      </p:pic>
    </p:spTree>
    <p:extLst>
      <p:ext uri="{BB962C8B-B14F-4D97-AF65-F5344CB8AC3E}">
        <p14:creationId xmlns:p14="http://schemas.microsoft.com/office/powerpoint/2010/main" val="110385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7652F7-2561-7ACB-23DF-F8D22C3BC285}"/>
              </a:ext>
            </a:extLst>
          </p:cNvPr>
          <p:cNvPicPr>
            <a:picLocks noChangeAspect="1"/>
          </p:cNvPicPr>
          <p:nvPr/>
        </p:nvPicPr>
        <p:blipFill>
          <a:blip r:embed="rId4"/>
          <a:stretch>
            <a:fillRect/>
          </a:stretch>
        </p:blipFill>
        <p:spPr>
          <a:xfrm>
            <a:off x="6744145" y="3767821"/>
            <a:ext cx="5430008" cy="2676899"/>
          </a:xfrm>
          <a:prstGeom prst="rect">
            <a:avLst/>
          </a:prstGeom>
        </p:spPr>
      </p:pic>
      <p:sp>
        <p:nvSpPr>
          <p:cNvPr id="24" name="TextBox 23">
            <a:extLst>
              <a:ext uri="{FF2B5EF4-FFF2-40B4-BE49-F238E27FC236}">
                <a16:creationId xmlns:a16="http://schemas.microsoft.com/office/drawing/2014/main" id="{48DA7E81-17CC-4428-921A-10E6EBCBFAB5}"/>
              </a:ext>
            </a:extLst>
          </p:cNvPr>
          <p:cNvSpPr txBox="1"/>
          <p:nvPr/>
        </p:nvSpPr>
        <p:spPr>
          <a:xfrm>
            <a:off x="439442" y="649203"/>
            <a:ext cx="7378992" cy="671851"/>
          </a:xfrm>
          <a:prstGeom prst="rect">
            <a:avLst/>
          </a:prstGeom>
          <a:noFill/>
        </p:spPr>
        <p:txBody>
          <a:bodyPr wrap="square" lIns="91440" tIns="45720" rIns="91440" bIns="45720" anchor="t">
            <a:spAutoFit/>
          </a:bodyPr>
          <a:lstStyle/>
          <a:p>
            <a:pPr>
              <a:lnSpc>
                <a:spcPct val="150000"/>
              </a:lnSpc>
              <a:buSzPct val="150000"/>
              <a:defRPr/>
            </a:pPr>
            <a:r>
              <a:rPr lang="en-GB" altLang="en-US" sz="2800" b="1">
                <a:solidFill>
                  <a:srgbClr val="272557"/>
                </a:solidFill>
                <a:latin typeface="Gibson"/>
                <a:ea typeface="Gibson" pitchFamily="2" charset="77"/>
                <a:cs typeface="Calibri"/>
              </a:rPr>
              <a:t>Here's how it works:</a:t>
            </a:r>
          </a:p>
        </p:txBody>
      </p:sp>
      <p:pic>
        <p:nvPicPr>
          <p:cNvPr id="2" name="Picture 2">
            <a:extLst>
              <a:ext uri="{FF2B5EF4-FFF2-40B4-BE49-F238E27FC236}">
                <a16:creationId xmlns:a16="http://schemas.microsoft.com/office/drawing/2014/main" id="{ADC27F03-6D32-8E4C-AF17-E0BC8C8A6D5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rot="21060000">
            <a:off x="6820069" y="340015"/>
            <a:ext cx="1388378" cy="219606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7">
            <a:extLst>
              <a:ext uri="{FF2B5EF4-FFF2-40B4-BE49-F238E27FC236}">
                <a16:creationId xmlns:a16="http://schemas.microsoft.com/office/drawing/2014/main" id="{055A5BAA-5D5B-E53A-4736-E318B44E952A}"/>
              </a:ext>
            </a:extLst>
          </p:cNvPr>
          <p:cNvSpPr txBox="1"/>
          <p:nvPr/>
        </p:nvSpPr>
        <p:spPr>
          <a:xfrm>
            <a:off x="320400" y="4356508"/>
            <a:ext cx="6058606"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GB" sz="2100" dirty="0">
                <a:solidFill>
                  <a:srgbClr val="272557"/>
                </a:solidFill>
                <a:latin typeface="Gibson"/>
                <a:cs typeface="Arial"/>
              </a:rPr>
              <a:t>Remember, you can </a:t>
            </a:r>
            <a:r>
              <a:rPr lang="en-GB" sz="2100" dirty="0">
                <a:solidFill>
                  <a:srgbClr val="EB3488"/>
                </a:solidFill>
                <a:latin typeface="Gibson"/>
                <a:cs typeface="Arial"/>
              </a:rPr>
              <a:t>read ANYTHING</a:t>
            </a:r>
            <a:r>
              <a:rPr lang="en-GB" sz="2100" dirty="0">
                <a:solidFill>
                  <a:srgbClr val="19C9D7"/>
                </a:solidFill>
                <a:latin typeface="Gibson"/>
                <a:cs typeface="Arial"/>
              </a:rPr>
              <a:t> </a:t>
            </a:r>
            <a:r>
              <a:rPr lang="en-GB" sz="2100" dirty="0">
                <a:solidFill>
                  <a:srgbClr val="272557"/>
                </a:solidFill>
                <a:latin typeface="Gibson"/>
                <a:cs typeface="Arial"/>
              </a:rPr>
              <a:t>you like. It could be a book, comic or magazine, eBook or audiobook from your library – they all count!</a:t>
            </a:r>
            <a:r>
              <a:rPr lang="en-US" sz="2100" dirty="0">
                <a:latin typeface="Gibson"/>
                <a:cs typeface="Arial"/>
              </a:rPr>
              <a:t>​</a:t>
            </a:r>
            <a:endParaRPr lang="en-US" dirty="0">
              <a:ea typeface="Calibri" panose="020F0502020204030204"/>
              <a:cs typeface="Calibri" panose="020F0502020204030204"/>
            </a:endParaRPr>
          </a:p>
        </p:txBody>
      </p:sp>
      <p:sp>
        <p:nvSpPr>
          <p:cNvPr id="9" name="TextBox 8">
            <a:extLst>
              <a:ext uri="{FF2B5EF4-FFF2-40B4-BE49-F238E27FC236}">
                <a16:creationId xmlns:a16="http://schemas.microsoft.com/office/drawing/2014/main" id="{1DFD5D0B-BCEB-F10B-6C00-9FB9EB92B44B}"/>
              </a:ext>
            </a:extLst>
          </p:cNvPr>
          <p:cNvSpPr txBox="1"/>
          <p:nvPr/>
        </p:nvSpPr>
        <p:spPr>
          <a:xfrm>
            <a:off x="317234" y="1858180"/>
            <a:ext cx="7501200" cy="2354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monospace"/>
              <a:buChar char="o"/>
            </a:pPr>
            <a:r>
              <a:rPr lang="en-GB" sz="2100" dirty="0">
                <a:solidFill>
                  <a:srgbClr val="272557"/>
                </a:solidFill>
                <a:latin typeface="Gibson"/>
                <a:cs typeface="Arial"/>
              </a:rPr>
              <a:t>Go to your library this summer to sign up and get your </a:t>
            </a:r>
            <a:r>
              <a:rPr lang="en-GB" sz="2100" dirty="0">
                <a:solidFill>
                  <a:srgbClr val="19C9D7"/>
                </a:solidFill>
                <a:latin typeface="Gibson"/>
                <a:cs typeface="Arial"/>
              </a:rPr>
              <a:t>Marvellous Makers collector’s foldout poster!</a:t>
            </a:r>
            <a:r>
              <a:rPr lang="en-GB" sz="2100" dirty="0">
                <a:latin typeface="Gibson"/>
                <a:cs typeface="Arial"/>
              </a:rPr>
              <a:t>​</a:t>
            </a:r>
          </a:p>
          <a:p>
            <a:pPr marL="342900" indent="-342900">
              <a:buFont typeface="Courier New,monospace"/>
              <a:buChar char="o"/>
            </a:pPr>
            <a:endParaRPr lang="en-GB" sz="2100" dirty="0">
              <a:solidFill>
                <a:srgbClr val="000000"/>
              </a:solidFill>
              <a:latin typeface="Gibson"/>
              <a:cs typeface="Arial"/>
            </a:endParaRPr>
          </a:p>
          <a:p>
            <a:pPr marL="342900" indent="-342900">
              <a:buFont typeface="Courier New,monospace"/>
              <a:buChar char="o"/>
            </a:pPr>
            <a:r>
              <a:rPr lang="en-GB" sz="2100" dirty="0">
                <a:solidFill>
                  <a:srgbClr val="272557"/>
                </a:solidFill>
                <a:latin typeface="Gibson"/>
                <a:cs typeface="Arial"/>
              </a:rPr>
              <a:t>Read books and </a:t>
            </a:r>
            <a:r>
              <a:rPr lang="en-GB" sz="2100" dirty="0">
                <a:solidFill>
                  <a:srgbClr val="EB3488"/>
                </a:solidFill>
                <a:latin typeface="Gibson"/>
                <a:cs typeface="Arial"/>
              </a:rPr>
              <a:t>collect stickers</a:t>
            </a:r>
            <a:r>
              <a:rPr lang="en-GB" sz="2100" dirty="0">
                <a:solidFill>
                  <a:srgbClr val="19C9D7"/>
                </a:solidFill>
                <a:latin typeface="Gibson"/>
                <a:cs typeface="Arial"/>
              </a:rPr>
              <a:t> </a:t>
            </a:r>
            <a:r>
              <a:rPr lang="en-GB" sz="2100" dirty="0">
                <a:solidFill>
                  <a:srgbClr val="272557"/>
                </a:solidFill>
                <a:latin typeface="Gibson"/>
                <a:cs typeface="Arial"/>
              </a:rPr>
              <a:t>for your reading (watch out for the smelly stickers…)</a:t>
            </a:r>
            <a:r>
              <a:rPr lang="en-GB" sz="2100" dirty="0">
                <a:latin typeface="Gibson"/>
                <a:cs typeface="Arial"/>
              </a:rPr>
              <a:t>​</a:t>
            </a:r>
          </a:p>
          <a:p>
            <a:endParaRPr lang="en-GB" sz="2100" dirty="0">
              <a:solidFill>
                <a:srgbClr val="000000"/>
              </a:solidFill>
              <a:latin typeface="Gibson"/>
              <a:cs typeface="Arial"/>
            </a:endParaRPr>
          </a:p>
          <a:p>
            <a:pPr marL="342900" indent="-342900">
              <a:buFont typeface="Courier New,monospace"/>
              <a:buChar char="o"/>
            </a:pPr>
            <a:r>
              <a:rPr lang="en-GB" sz="2100" dirty="0">
                <a:solidFill>
                  <a:srgbClr val="272557"/>
                </a:solidFill>
                <a:latin typeface="Gibson"/>
                <a:cs typeface="Arial"/>
              </a:rPr>
              <a:t>Add the stickers to your poster to complete the Challenge</a:t>
            </a:r>
          </a:p>
        </p:txBody>
      </p:sp>
      <p:pic>
        <p:nvPicPr>
          <p:cNvPr id="10" name="Picture 9" descr="An orange arrow pointing up&#10;&#10;Description automatically generated">
            <a:extLst>
              <a:ext uri="{FF2B5EF4-FFF2-40B4-BE49-F238E27FC236}">
                <a16:creationId xmlns:a16="http://schemas.microsoft.com/office/drawing/2014/main" id="{D8D8B739-1DD4-6B87-4B92-14AE08B3A85E}"/>
              </a:ext>
            </a:extLst>
          </p:cNvPr>
          <p:cNvPicPr>
            <a:picLocks noChangeAspect="1"/>
          </p:cNvPicPr>
          <p:nvPr/>
        </p:nvPicPr>
        <p:blipFill>
          <a:blip r:embed="rId6"/>
          <a:stretch>
            <a:fillRect/>
          </a:stretch>
        </p:blipFill>
        <p:spPr>
          <a:xfrm rot="19980000">
            <a:off x="6446848" y="1907558"/>
            <a:ext cx="675504" cy="602584"/>
          </a:xfrm>
          <a:prstGeom prst="rect">
            <a:avLst/>
          </a:prstGeom>
        </p:spPr>
      </p:pic>
      <p:sp>
        <p:nvSpPr>
          <p:cNvPr id="4" name="TextBox 3">
            <a:extLst>
              <a:ext uri="{FF2B5EF4-FFF2-40B4-BE49-F238E27FC236}">
                <a16:creationId xmlns:a16="http://schemas.microsoft.com/office/drawing/2014/main" id="{3B5E1B55-6241-EFAA-A93B-17B3E5B7E06E}"/>
              </a:ext>
            </a:extLst>
          </p:cNvPr>
          <p:cNvSpPr txBox="1"/>
          <p:nvPr/>
        </p:nvSpPr>
        <p:spPr>
          <a:xfrm>
            <a:off x="8652470" y="2142741"/>
            <a:ext cx="3318380" cy="1496500"/>
          </a:xfrm>
          <a:prstGeom prst="rect">
            <a:avLst/>
          </a:prstGeom>
          <a:noFill/>
        </p:spPr>
        <p:txBody>
          <a:bodyPr wrap="square" lIns="91440" tIns="45720" rIns="91440" bIns="45720" anchor="t">
            <a:spAutoFit/>
          </a:bodyPr>
          <a:lstStyle/>
          <a:p>
            <a:pPr algn="ctr">
              <a:lnSpc>
                <a:spcPct val="150000"/>
              </a:lnSpc>
              <a:buSzPct val="150000"/>
              <a:defRPr/>
            </a:pPr>
            <a:r>
              <a:rPr lang="en-GB" altLang="en-US" sz="2100" dirty="0">
                <a:solidFill>
                  <a:srgbClr val="19C9D7"/>
                </a:solidFill>
                <a:latin typeface="Gibson"/>
                <a:ea typeface="Gibson" pitchFamily="2" charset="77"/>
                <a:cs typeface="Calibri" panose="020F0502020204030204"/>
              </a:rPr>
              <a:t>Scan the </a:t>
            </a:r>
            <a:r>
              <a:rPr lang="en-GB" altLang="en-US" sz="2100" dirty="0">
                <a:solidFill>
                  <a:srgbClr val="EB3488"/>
                </a:solidFill>
                <a:latin typeface="Gibson"/>
                <a:ea typeface="Gibson" pitchFamily="2" charset="77"/>
                <a:cs typeface="Calibri" panose="020F0502020204030204"/>
              </a:rPr>
              <a:t>QR codes</a:t>
            </a:r>
            <a:r>
              <a:rPr lang="en-GB" altLang="en-US" sz="2100" dirty="0">
                <a:solidFill>
                  <a:srgbClr val="19C9D7"/>
                </a:solidFill>
                <a:latin typeface="Gibson"/>
                <a:ea typeface="Gibson" pitchFamily="2" charset="77"/>
                <a:cs typeface="Calibri" panose="020F0502020204030204"/>
              </a:rPr>
              <a:t> on your poster to find fun 'how-to’ creative activities! </a:t>
            </a:r>
          </a:p>
        </p:txBody>
      </p:sp>
      <p:pic>
        <p:nvPicPr>
          <p:cNvPr id="6" name="Picture 5">
            <a:extLst>
              <a:ext uri="{FF2B5EF4-FFF2-40B4-BE49-F238E27FC236}">
                <a16:creationId xmlns:a16="http://schemas.microsoft.com/office/drawing/2014/main" id="{45F76921-B531-9083-62DA-05D0A0811198}"/>
              </a:ext>
            </a:extLst>
          </p:cNvPr>
          <p:cNvPicPr>
            <a:picLocks noChangeAspect="1"/>
          </p:cNvPicPr>
          <p:nvPr/>
        </p:nvPicPr>
        <p:blipFill>
          <a:blip r:embed="rId7"/>
          <a:stretch>
            <a:fillRect/>
          </a:stretch>
        </p:blipFill>
        <p:spPr>
          <a:xfrm>
            <a:off x="1439451" y="5368245"/>
            <a:ext cx="2353003" cy="1076475"/>
          </a:xfrm>
          <a:prstGeom prst="rect">
            <a:avLst/>
          </a:prstGeom>
        </p:spPr>
      </p:pic>
    </p:spTree>
    <p:extLst>
      <p:ext uri="{BB962C8B-B14F-4D97-AF65-F5344CB8AC3E}">
        <p14:creationId xmlns:p14="http://schemas.microsoft.com/office/powerpoint/2010/main" val="16940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children doing different poses&#10;&#10;Description automatically generated">
            <a:extLst>
              <a:ext uri="{FF2B5EF4-FFF2-40B4-BE49-F238E27FC236}">
                <a16:creationId xmlns:a16="http://schemas.microsoft.com/office/drawing/2014/main" id="{5E36F068-6FBC-A9A6-0361-428CE952D903}"/>
              </a:ext>
            </a:extLst>
          </p:cNvPr>
          <p:cNvPicPr>
            <a:picLocks noChangeAspect="1"/>
          </p:cNvPicPr>
          <p:nvPr/>
        </p:nvPicPr>
        <p:blipFill>
          <a:blip r:embed="rId3"/>
          <a:stretch>
            <a:fillRect/>
          </a:stretch>
        </p:blipFill>
        <p:spPr>
          <a:xfrm>
            <a:off x="-1" y="-1"/>
            <a:ext cx="12191999" cy="6857999"/>
          </a:xfrm>
          <a:prstGeom prst="rect">
            <a:avLst/>
          </a:prstGeom>
        </p:spPr>
      </p:pic>
    </p:spTree>
    <p:extLst>
      <p:ext uri="{BB962C8B-B14F-4D97-AF65-F5344CB8AC3E}">
        <p14:creationId xmlns:p14="http://schemas.microsoft.com/office/powerpoint/2010/main" val="1854541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FDEF2-CF85-4ED7-91DA-D21A1E660ABB}"/>
              </a:ext>
            </a:extLst>
          </p:cNvPr>
          <p:cNvSpPr txBox="1"/>
          <p:nvPr/>
        </p:nvSpPr>
        <p:spPr>
          <a:xfrm>
            <a:off x="0" y="2418480"/>
            <a:ext cx="4345907" cy="3385542"/>
          </a:xfrm>
          <a:prstGeom prst="rect">
            <a:avLst/>
          </a:prstGeom>
          <a:noFill/>
        </p:spPr>
        <p:txBody>
          <a:bodyPr wrap="square" lIns="91440" tIns="45720" rIns="91440" bIns="45720" rtlCol="0" anchor="t">
            <a:spAutoFit/>
          </a:bodyPr>
          <a:lstStyle/>
          <a:p>
            <a:pPr algn="ctr">
              <a:defRPr/>
            </a:pPr>
            <a:r>
              <a:rPr kumimoji="0" lang="en-GB" altLang="en-US" sz="2800" b="0" i="0" u="none" strike="noStrike" kern="1200" cap="none" spc="0" normalizeH="0" baseline="0" noProof="0" dirty="0">
                <a:ln>
                  <a:noFill/>
                </a:ln>
                <a:solidFill>
                  <a:srgbClr val="272557"/>
                </a:solidFill>
                <a:effectLst/>
                <a:uLnTx/>
                <a:uFillTx/>
                <a:latin typeface="Gibson"/>
                <a:ea typeface="Gibson" pitchFamily="2" charset="77"/>
              </a:rPr>
              <a:t>Complete the Challenge and</a:t>
            </a:r>
            <a:r>
              <a:rPr lang="en-GB" altLang="en-US" sz="2800" dirty="0">
                <a:solidFill>
                  <a:srgbClr val="272557"/>
                </a:solidFill>
                <a:latin typeface="Gibson"/>
                <a:ea typeface="Gibson" pitchFamily="2" charset="77"/>
              </a:rPr>
              <a:t> </a:t>
            </a:r>
            <a:r>
              <a:rPr kumimoji="0" lang="en-GB" altLang="en-US" sz="2800" b="0" i="0" u="none" strike="noStrike" kern="1200" cap="none" spc="0" normalizeH="0" baseline="0" noProof="0" dirty="0">
                <a:ln>
                  <a:noFill/>
                </a:ln>
                <a:solidFill>
                  <a:srgbClr val="272557"/>
                </a:solidFill>
                <a:effectLst/>
                <a:uLnTx/>
                <a:uFillTx/>
                <a:latin typeface="Gibson"/>
                <a:ea typeface="Gibson" pitchFamily="2" charset="77"/>
              </a:rPr>
              <a:t>earn </a:t>
            </a:r>
            <a:r>
              <a:rPr lang="en-GB" altLang="en-US" sz="2800" dirty="0">
                <a:solidFill>
                  <a:srgbClr val="272557"/>
                </a:solidFill>
                <a:latin typeface="Gibson"/>
                <a:ea typeface="Gibson" pitchFamily="2" charset="77"/>
              </a:rPr>
              <a:t>your </a:t>
            </a:r>
            <a:r>
              <a:rPr kumimoji="0" lang="en-GB" altLang="en-US" sz="2800" b="0" i="0" u="none" strike="noStrike" kern="1200" cap="none" spc="0" normalizeH="0" baseline="0" noProof="0" dirty="0">
                <a:ln>
                  <a:noFill/>
                </a:ln>
                <a:solidFill>
                  <a:srgbClr val="19C9D7"/>
                </a:solidFill>
                <a:effectLst/>
                <a:uLnTx/>
                <a:uFillTx/>
                <a:latin typeface="Gibson"/>
                <a:ea typeface="Gibson" pitchFamily="2" charset="77"/>
              </a:rPr>
              <a:t>certificate of achievement!</a:t>
            </a:r>
          </a:p>
          <a:p>
            <a:pPr algn="ctr">
              <a:defRPr/>
            </a:pPr>
            <a:endParaRPr kumimoji="0" lang="en-GB" altLang="en-US" sz="2800" b="0" i="0" u="none" strike="noStrike" kern="1200" cap="none" spc="0" normalizeH="0" baseline="0" noProof="0" dirty="0">
              <a:ln>
                <a:noFill/>
              </a:ln>
              <a:solidFill>
                <a:srgbClr val="19C9D7"/>
              </a:solidFill>
              <a:effectLst/>
              <a:uLnTx/>
              <a:uFillTx/>
              <a:latin typeface="Gibson"/>
              <a:ea typeface="Gibson" pitchFamily="2" charset="77"/>
            </a:endParaRPr>
          </a:p>
          <a:p>
            <a:pPr algn="ctr">
              <a:defRPr/>
            </a:pPr>
            <a:r>
              <a:rPr lang="en-GB" sz="2800" dirty="0">
                <a:latin typeface="Gibson"/>
                <a:ea typeface="Calibri" panose="020F0502020204030204"/>
                <a:cs typeface="Calibri" panose="020F0502020204030204"/>
              </a:rPr>
              <a:t>Use the stand-up </a:t>
            </a:r>
            <a:r>
              <a:rPr lang="en-GB" sz="2800" dirty="0">
                <a:solidFill>
                  <a:srgbClr val="19C9D7"/>
                </a:solidFill>
                <a:latin typeface="Gibson"/>
                <a:ea typeface="Calibri" panose="020F0502020204030204"/>
                <a:cs typeface="Calibri" panose="020F0502020204030204"/>
              </a:rPr>
              <a:t>trophy </a:t>
            </a:r>
            <a:r>
              <a:rPr lang="en-GB" sz="2800" dirty="0">
                <a:latin typeface="Gibson"/>
                <a:ea typeface="Calibri" panose="020F0502020204030204"/>
                <a:cs typeface="Calibri" panose="020F0502020204030204"/>
              </a:rPr>
              <a:t>template to create your own unique </a:t>
            </a:r>
            <a:r>
              <a:rPr lang="en-GB" sz="2800" dirty="0">
                <a:solidFill>
                  <a:srgbClr val="19C9D7"/>
                </a:solidFill>
                <a:latin typeface="Gibson"/>
                <a:ea typeface="Calibri" panose="020F0502020204030204"/>
                <a:cs typeface="Calibri" panose="020F0502020204030204"/>
              </a:rPr>
              <a:t>award for reading. </a:t>
            </a:r>
            <a:endParaRPr lang="en-US" sz="2800"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DA9BF086-DCCD-59F2-59E7-461C11AC9E31}"/>
                  </a:ext>
                </a:extLst>
              </p14:cNvPr>
              <p14:cNvContentPartPr/>
              <p14:nvPr/>
            </p14:nvContentPartPr>
            <p14:xfrm>
              <a:off x="13011844" y="732928"/>
              <a:ext cx="9525" cy="9525"/>
            </p14:xfrm>
          </p:contentPart>
        </mc:Choice>
        <mc:Fallback xmlns="">
          <p:pic>
            <p:nvPicPr>
              <p:cNvPr id="14" name="Ink 13">
                <a:extLst>
                  <a:ext uri="{FF2B5EF4-FFF2-40B4-BE49-F238E27FC236}">
                    <a16:creationId xmlns:a16="http://schemas.microsoft.com/office/drawing/2014/main" id="{DA9BF086-DCCD-59F2-59E7-461C11AC9E31}"/>
                  </a:ext>
                </a:extLst>
              </p:cNvPr>
              <p:cNvPicPr/>
              <p:nvPr/>
            </p:nvPicPr>
            <p:blipFill>
              <a:blip r:embed="rId5"/>
              <a:stretch>
                <a:fillRect/>
              </a:stretch>
            </p:blipFill>
            <p:spPr>
              <a:xfrm>
                <a:off x="12853094" y="637678"/>
                <a:ext cx="323850" cy="198120"/>
              </a:xfrm>
              <a:prstGeom prst="rect">
                <a:avLst/>
              </a:prstGeom>
            </p:spPr>
          </p:pic>
        </mc:Fallback>
      </mc:AlternateContent>
      <p:pic>
        <p:nvPicPr>
          <p:cNvPr id="1028" name="Picture 4">
            <a:extLst>
              <a:ext uri="{FF2B5EF4-FFF2-40B4-BE49-F238E27FC236}">
                <a16:creationId xmlns:a16="http://schemas.microsoft.com/office/drawing/2014/main" id="{8A9D7BA6-3492-16A9-D308-AEDC53F5D24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864338" y="3494314"/>
            <a:ext cx="4237468" cy="2899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904B31-5511-4808-159D-AD6059652A36}"/>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015791">
            <a:off x="5040426" y="1635435"/>
            <a:ext cx="2833703" cy="399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9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3E2A-24F9-48F6-9E1B-D0D06606CBC0}"/>
              </a:ext>
            </a:extLst>
          </p:cNvPr>
          <p:cNvSpPr>
            <a:spLocks noGrp="1"/>
          </p:cNvSpPr>
          <p:nvPr>
            <p:ph type="title"/>
          </p:nvPr>
        </p:nvSpPr>
        <p:spPr>
          <a:xfrm>
            <a:off x="2092200" y="1662260"/>
            <a:ext cx="8001600" cy="611563"/>
          </a:xfrm>
        </p:spPr>
        <p:txBody>
          <a:bodyPr>
            <a:noAutofit/>
          </a:bodyPr>
          <a:lstStyle/>
          <a:p>
            <a:pPr algn="ctr"/>
            <a:r>
              <a:rPr lang="en-GB" dirty="0">
                <a:solidFill>
                  <a:srgbClr val="EB3488"/>
                </a:solidFill>
                <a:latin typeface="Gibson"/>
                <a:ea typeface="Gibson" pitchFamily="2" charset="77"/>
                <a:cs typeface="Calibri"/>
              </a:rPr>
              <a:t>Take part this summer!</a:t>
            </a:r>
          </a:p>
          <a:p>
            <a:pPr algn="ctr"/>
            <a:endParaRPr lang="en-US" sz="3200" b="1">
              <a:solidFill>
                <a:srgbClr val="ED9B28"/>
              </a:solidFill>
              <a:cs typeface="Calibri Light"/>
            </a:endParaRPr>
          </a:p>
        </p:txBody>
      </p:sp>
      <p:sp>
        <p:nvSpPr>
          <p:cNvPr id="4" name="TextBox 3">
            <a:extLst>
              <a:ext uri="{FF2B5EF4-FFF2-40B4-BE49-F238E27FC236}">
                <a16:creationId xmlns:a16="http://schemas.microsoft.com/office/drawing/2014/main" id="{7EB6C548-EC27-44AB-FABB-1F4E01674784}"/>
              </a:ext>
            </a:extLst>
          </p:cNvPr>
          <p:cNvSpPr txBox="1"/>
          <p:nvPr/>
        </p:nvSpPr>
        <p:spPr>
          <a:xfrm>
            <a:off x="1192932" y="2273823"/>
            <a:ext cx="9800135" cy="2677656"/>
          </a:xfrm>
          <a:prstGeom prst="rect">
            <a:avLst/>
          </a:prstGeom>
          <a:noFill/>
        </p:spPr>
        <p:txBody>
          <a:bodyPr wrap="square">
            <a:spAutoFit/>
          </a:bodyPr>
          <a:lstStyle/>
          <a:p>
            <a:pPr algn="ctr"/>
            <a:r>
              <a:rPr lang="en-GB" sz="2800" dirty="0">
                <a:latin typeface="Gibson"/>
                <a:cs typeface="Calibri" panose="020F0502020204030204"/>
              </a:rPr>
              <a:t>The Challenge begins in Leicester on Saturday 29 June</a:t>
            </a:r>
          </a:p>
          <a:p>
            <a:pPr algn="ctr"/>
            <a:r>
              <a:rPr lang="en-GB" sz="2800" dirty="0">
                <a:latin typeface="Gibson"/>
                <a:cs typeface="Calibri" panose="020F0502020204030204"/>
              </a:rPr>
              <a:t>and ends in Leicester on Sunday 15 September</a:t>
            </a:r>
          </a:p>
          <a:p>
            <a:pPr algn="ctr"/>
            <a:endParaRPr lang="en-GB" sz="2800" dirty="0">
              <a:latin typeface="Gibson"/>
              <a:cs typeface="Calibri" panose="020F0502020204030204"/>
            </a:endParaRPr>
          </a:p>
          <a:p>
            <a:pPr algn="ctr"/>
            <a:r>
              <a:rPr lang="en-GB" sz="2800" dirty="0">
                <a:latin typeface="Gibson"/>
                <a:cs typeface="Calibri" panose="020F0502020204030204"/>
              </a:rPr>
              <a:t>Free family library events all across the city – check our webpage:</a:t>
            </a:r>
          </a:p>
          <a:p>
            <a:pPr algn="ctr"/>
            <a:endParaRPr lang="en-GB" sz="2800" dirty="0">
              <a:latin typeface="Gibson"/>
              <a:cs typeface="Calibri" panose="020F0502020204030204"/>
            </a:endParaRPr>
          </a:p>
          <a:p>
            <a:pPr algn="ctr"/>
            <a:r>
              <a:rPr lang="en-GB" sz="2800" dirty="0">
                <a:latin typeface="Gibson"/>
                <a:cs typeface="Calibri" panose="020F0502020204030204"/>
              </a:rPr>
              <a:t> </a:t>
            </a:r>
            <a:r>
              <a:rPr lang="en-GB" sz="2800" dirty="0">
                <a:latin typeface="Gibson"/>
                <a:cs typeface="Calibri" panose="020F0502020204030204"/>
                <a:hlinkClick r:id="rId4"/>
              </a:rPr>
              <a:t>leicester.gov.uk/summerreadingchallenge</a:t>
            </a:r>
            <a:r>
              <a:rPr lang="en-GB" sz="2800" dirty="0">
                <a:latin typeface="Gibson"/>
                <a:cs typeface="Calibri" panose="020F0502020204030204"/>
              </a:rPr>
              <a:t>   </a:t>
            </a:r>
          </a:p>
        </p:txBody>
      </p:sp>
      <p:pic>
        <p:nvPicPr>
          <p:cNvPr id="7" name="Picture 6" descr="A close-up of a logo&#10;&#10;Description automatically generated">
            <a:extLst>
              <a:ext uri="{FF2B5EF4-FFF2-40B4-BE49-F238E27FC236}">
                <a16:creationId xmlns:a16="http://schemas.microsoft.com/office/drawing/2014/main" id="{3C872A1F-512B-22F9-90AC-D249EA11C13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pic>
        <p:nvPicPr>
          <p:cNvPr id="5" name="Picture 4">
            <a:extLst>
              <a:ext uri="{FF2B5EF4-FFF2-40B4-BE49-F238E27FC236}">
                <a16:creationId xmlns:a16="http://schemas.microsoft.com/office/drawing/2014/main" id="{0E6E9F00-CA45-D5EA-A487-51632F402307}"/>
              </a:ext>
            </a:extLst>
          </p:cNvPr>
          <p:cNvPicPr>
            <a:picLocks noChangeAspect="1"/>
          </p:cNvPicPr>
          <p:nvPr/>
        </p:nvPicPr>
        <p:blipFill>
          <a:blip r:embed="rId6"/>
          <a:stretch>
            <a:fillRect/>
          </a:stretch>
        </p:blipFill>
        <p:spPr>
          <a:xfrm>
            <a:off x="551703" y="4927065"/>
            <a:ext cx="2743583" cy="1609950"/>
          </a:xfrm>
          <a:prstGeom prst="rect">
            <a:avLst/>
          </a:prstGeom>
        </p:spPr>
      </p:pic>
    </p:spTree>
    <p:extLst>
      <p:ext uri="{BB962C8B-B14F-4D97-AF65-F5344CB8AC3E}">
        <p14:creationId xmlns:p14="http://schemas.microsoft.com/office/powerpoint/2010/main" val="90225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607955" y="837592"/>
            <a:ext cx="3482087" cy="664104"/>
          </a:xfrm>
        </p:spPr>
        <p:txBody>
          <a:bodyPr>
            <a:normAutofit/>
          </a:bodyPr>
          <a:lstStyle/>
          <a:p>
            <a:pPr algn="ctr"/>
            <a:r>
              <a:rPr lang="en-GB" sz="3600">
                <a:solidFill>
                  <a:srgbClr val="272557"/>
                </a:solidFill>
                <a:latin typeface="Gibson"/>
                <a:ea typeface="Gibson" pitchFamily="2" charset="77"/>
              </a:rPr>
              <a:t>Take part online!</a:t>
            </a:r>
            <a:endParaRPr lang="en-GB" sz="3600">
              <a:solidFill>
                <a:srgbClr val="272557"/>
              </a:solidFill>
              <a:latin typeface="Gibson"/>
              <a:ea typeface="Gibson" pitchFamily="2" charset="77"/>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366000" y="1609588"/>
            <a:ext cx="720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EB3488"/>
                </a:solidFill>
                <a:latin typeface="Gibson"/>
                <a:ea typeface="Gibson" pitchFamily="2" charset="77"/>
              </a:rPr>
              <a:t>summerreadingchallenge.org.uk</a:t>
            </a:r>
            <a:endParaRPr lang="en-US" sz="3600">
              <a:solidFill>
                <a:srgbClr val="EB3488"/>
              </a:solidFill>
              <a:latin typeface="Gibson"/>
              <a:ea typeface="Gibson" pitchFamily="2" charset="77"/>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713263" y="3263821"/>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9F3C"/>
                </a:solidFill>
                <a:latin typeface="Gibson"/>
                <a:ea typeface="Gibson" pitchFamily="2" charset="77"/>
              </a:rPr>
              <a:t>Rate</a:t>
            </a:r>
            <a:r>
              <a:rPr lang="en-US" sz="2200">
                <a:solidFill>
                  <a:srgbClr val="7B9F15"/>
                </a:solidFill>
                <a:latin typeface="Gibson"/>
                <a:ea typeface="Gibson" pitchFamily="2" charset="77"/>
              </a:rPr>
              <a:t> </a:t>
            </a:r>
            <a:r>
              <a:rPr lang="en-US" sz="2200">
                <a:solidFill>
                  <a:srgbClr val="272557"/>
                </a:solidFill>
                <a:latin typeface="Gibson"/>
                <a:ea typeface="Gibson" pitchFamily="2" charset="77"/>
              </a:rPr>
              <a:t>and </a:t>
            </a:r>
            <a:r>
              <a:rPr lang="en-US" sz="2200">
                <a:solidFill>
                  <a:srgbClr val="009F3C"/>
                </a:solidFill>
                <a:latin typeface="Gibson"/>
                <a:ea typeface="Gibson" pitchFamily="2" charset="77"/>
              </a:rPr>
              <a:t>review </a:t>
            </a:r>
            <a:r>
              <a:rPr lang="en-US" sz="2200">
                <a:solidFill>
                  <a:srgbClr val="272557"/>
                </a:solidFill>
                <a:latin typeface="Gibson"/>
                <a:ea typeface="Gibson" pitchFamily="2" charset="77"/>
              </a:rPr>
              <a:t>your books to unlock badges</a:t>
            </a:r>
            <a:endParaRPr lang="en-US" sz="2200">
              <a:solidFill>
                <a:srgbClr val="272557"/>
              </a:solidFill>
              <a:latin typeface="Gibson"/>
              <a:ea typeface="Gibson" pitchFamily="2" charset="77"/>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713263" y="3913501"/>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272557"/>
                </a:solidFill>
                <a:latin typeface="Gibson"/>
                <a:ea typeface="Gibson" pitchFamily="2" charset="77"/>
              </a:rPr>
              <a:t>Play</a:t>
            </a:r>
            <a:r>
              <a:rPr lang="en-US" sz="2200">
                <a:latin typeface="Gibson"/>
                <a:ea typeface="Gibson" pitchFamily="2" charset="77"/>
              </a:rPr>
              <a:t> </a:t>
            </a:r>
            <a:r>
              <a:rPr lang="en-US" sz="2200">
                <a:solidFill>
                  <a:srgbClr val="009F3C"/>
                </a:solidFill>
                <a:latin typeface="Gibson"/>
                <a:ea typeface="Gibson" pitchFamily="2" charset="77"/>
              </a:rPr>
              <a:t>games</a:t>
            </a:r>
            <a:r>
              <a:rPr lang="en-US" sz="2200">
                <a:solidFill>
                  <a:schemeClr val="accent2">
                    <a:lumMod val="75000"/>
                  </a:schemeClr>
                </a:solidFill>
                <a:latin typeface="Gibson"/>
                <a:ea typeface="Gibson" pitchFamily="2" charset="77"/>
              </a:rPr>
              <a:t> </a:t>
            </a:r>
            <a:r>
              <a:rPr lang="en-US" sz="2200">
                <a:solidFill>
                  <a:srgbClr val="272557"/>
                </a:solidFill>
                <a:latin typeface="Gibson"/>
                <a:ea typeface="Gibson" pitchFamily="2" charset="77"/>
              </a:rPr>
              <a:t>and enter </a:t>
            </a:r>
            <a:r>
              <a:rPr lang="en-US" sz="2200">
                <a:solidFill>
                  <a:srgbClr val="009F3C"/>
                </a:solidFill>
                <a:latin typeface="Gibson"/>
                <a:ea typeface="Gibson" pitchFamily="2" charset="77"/>
              </a:rPr>
              <a:t>competitions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5711845" y="4564881"/>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272557"/>
                </a:solidFill>
                <a:latin typeface="Gibson"/>
                <a:ea typeface="Gibson" pitchFamily="2" charset="77"/>
              </a:rPr>
              <a:t>Use the</a:t>
            </a:r>
            <a:r>
              <a:rPr lang="en-US" sz="2200">
                <a:solidFill>
                  <a:srgbClr val="ED9B28"/>
                </a:solidFill>
                <a:latin typeface="Gibson"/>
                <a:ea typeface="Gibson" pitchFamily="2" charset="77"/>
              </a:rPr>
              <a:t> </a:t>
            </a:r>
            <a:r>
              <a:rPr lang="en-US" sz="2200">
                <a:solidFill>
                  <a:srgbClr val="009F3C"/>
                </a:solidFill>
                <a:latin typeface="Gibson"/>
                <a:ea typeface="Gibson" pitchFamily="2" charset="77"/>
              </a:rPr>
              <a:t>Book Sorter </a:t>
            </a:r>
            <a:r>
              <a:rPr lang="en-US" sz="2200">
                <a:solidFill>
                  <a:srgbClr val="272557"/>
                </a:solidFill>
                <a:latin typeface="Gibson"/>
                <a:ea typeface="Gibson" pitchFamily="2" charset="77"/>
              </a:rPr>
              <a:t>to find books recommended by other children</a:t>
            </a:r>
            <a:endParaRPr lang="en-US" sz="2200">
              <a:solidFill>
                <a:srgbClr val="272557"/>
              </a:solidFill>
              <a:latin typeface="Gibson"/>
              <a:ea typeface="Gibson" pitchFamily="2" charset="77"/>
              <a:cs typeface="Calibri"/>
            </a:endParaRPr>
          </a:p>
        </p:txBody>
      </p:sp>
      <p:sp>
        <p:nvSpPr>
          <p:cNvPr id="13" name="TextBox 12">
            <a:extLst>
              <a:ext uri="{FF2B5EF4-FFF2-40B4-BE49-F238E27FC236}">
                <a16:creationId xmlns:a16="http://schemas.microsoft.com/office/drawing/2014/main" id="{5B94D46B-5B92-4BBC-AA61-5FB062E4417F}"/>
              </a:ext>
            </a:extLst>
          </p:cNvPr>
          <p:cNvSpPr txBox="1"/>
          <p:nvPr/>
        </p:nvSpPr>
        <p:spPr>
          <a:xfrm>
            <a:off x="5704374" y="2713203"/>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272557"/>
                </a:solidFill>
                <a:latin typeface="Gibson"/>
                <a:ea typeface="Gibson" pitchFamily="2" charset="77"/>
              </a:rPr>
              <a:t>Set your own</a:t>
            </a:r>
            <a:r>
              <a:rPr lang="en-US" sz="2200">
                <a:solidFill>
                  <a:srgbClr val="7B9F15"/>
                </a:solidFill>
                <a:latin typeface="Gibson"/>
                <a:ea typeface="Gibson" pitchFamily="2" charset="77"/>
              </a:rPr>
              <a:t> </a:t>
            </a:r>
            <a:r>
              <a:rPr lang="en-US" sz="2200">
                <a:solidFill>
                  <a:srgbClr val="009F3C"/>
                </a:solidFill>
                <a:latin typeface="Gibson"/>
                <a:ea typeface="Gibson" pitchFamily="2" charset="77"/>
              </a:rPr>
              <a:t>summer reading goal</a:t>
            </a:r>
            <a:endParaRPr lang="en-US" sz="2200">
              <a:solidFill>
                <a:srgbClr val="009F3C"/>
              </a:solidFill>
              <a:latin typeface="Gibson"/>
              <a:ea typeface="Gibson" pitchFamily="2" charset="77"/>
              <a:cs typeface="Calibri"/>
            </a:endParaRPr>
          </a:p>
        </p:txBody>
      </p:sp>
      <p:pic>
        <p:nvPicPr>
          <p:cNvPr id="6" name="Picture 5">
            <a:extLst>
              <a:ext uri="{FF2B5EF4-FFF2-40B4-BE49-F238E27FC236}">
                <a16:creationId xmlns:a16="http://schemas.microsoft.com/office/drawing/2014/main" id="{E6CE4783-2853-B898-959D-644E77EB9CA4}"/>
              </a:ext>
            </a:extLst>
          </p:cNvPr>
          <p:cNvPicPr>
            <a:picLocks noChangeAspect="1"/>
          </p:cNvPicPr>
          <p:nvPr/>
        </p:nvPicPr>
        <p:blipFill>
          <a:blip r:embed="rId4"/>
          <a:stretch>
            <a:fillRect/>
          </a:stretch>
        </p:blipFill>
        <p:spPr>
          <a:xfrm>
            <a:off x="845946" y="2478630"/>
            <a:ext cx="4858428" cy="3924848"/>
          </a:xfrm>
          <a:prstGeom prst="rect">
            <a:avLst/>
          </a:prstGeom>
        </p:spPr>
      </p:pic>
    </p:spTree>
    <p:extLst>
      <p:ext uri="{BB962C8B-B14F-4D97-AF65-F5344CB8AC3E}">
        <p14:creationId xmlns:p14="http://schemas.microsoft.com/office/powerpoint/2010/main" val="223752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ABAE34-5E15-B64F-608E-78AF712E0424}"/>
              </a:ext>
            </a:extLst>
          </p:cNvPr>
          <p:cNvSpPr txBox="1"/>
          <p:nvPr/>
        </p:nvSpPr>
        <p:spPr>
          <a:xfrm>
            <a:off x="2244966" y="895961"/>
            <a:ext cx="7702067" cy="677108"/>
          </a:xfrm>
          <a:prstGeom prst="rect">
            <a:avLst/>
          </a:prstGeom>
          <a:noFill/>
        </p:spPr>
        <p:txBody>
          <a:bodyPr wrap="square" lIns="91440" tIns="45720" rIns="91440" bIns="45720" anchor="t">
            <a:spAutoFit/>
          </a:bodyPr>
          <a:lstStyle/>
          <a:p>
            <a:pPr marL="0" indent="0">
              <a:buFont typeface="Arial" panose="020B0604020202020204" pitchFamily="34" charset="0"/>
              <a:buNone/>
            </a:pPr>
            <a:r>
              <a:rPr lang="en-GB" altLang="en-US" sz="3800" b="1" dirty="0">
                <a:solidFill>
                  <a:srgbClr val="EB3488"/>
                </a:solidFill>
                <a:latin typeface="Gibson"/>
                <a:cs typeface="Calibri"/>
              </a:rPr>
              <a:t>Be a winner for your school!</a:t>
            </a:r>
          </a:p>
        </p:txBody>
      </p:sp>
      <p:sp>
        <p:nvSpPr>
          <p:cNvPr id="5" name="TextBox 4">
            <a:extLst>
              <a:ext uri="{FF2B5EF4-FFF2-40B4-BE49-F238E27FC236}">
                <a16:creationId xmlns:a16="http://schemas.microsoft.com/office/drawing/2014/main" id="{51BFE58E-589A-BC44-6FBD-4628C0A014E2}"/>
              </a:ext>
            </a:extLst>
          </p:cNvPr>
          <p:cNvSpPr txBox="1"/>
          <p:nvPr/>
        </p:nvSpPr>
        <p:spPr>
          <a:xfrm>
            <a:off x="1318446" y="2411617"/>
            <a:ext cx="4744069"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70C0"/>
                </a:solidFill>
                <a:latin typeface="Gibson"/>
                <a:ea typeface="+mn-lt"/>
                <a:cs typeface="+mn-lt"/>
              </a:rPr>
              <a:t>Be an amazing summer reader and complete the Marvellous Makers six book reading challenge to </a:t>
            </a:r>
            <a:r>
              <a:rPr lang="en-GB" sz="2400" dirty="0">
                <a:solidFill>
                  <a:srgbClr val="EB3488"/>
                </a:solidFill>
                <a:latin typeface="Gibson"/>
                <a:cs typeface="Calibri"/>
              </a:rPr>
              <a:t>win £100 for books for your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70C0"/>
              </a:solidFill>
              <a:latin typeface="Gibson"/>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70C0"/>
                </a:solidFill>
                <a:latin typeface="Gibson"/>
                <a:ea typeface="+mn-lt"/>
                <a:cs typeface="+mn-lt"/>
              </a:rPr>
              <a:t>The city school with the highest percentage of children completing the challenge will win! </a:t>
            </a:r>
          </a:p>
        </p:txBody>
      </p:sp>
      <p:pic>
        <p:nvPicPr>
          <p:cNvPr id="6" name="Picture 2">
            <a:extLst>
              <a:ext uri="{FF2B5EF4-FFF2-40B4-BE49-F238E27FC236}">
                <a16:creationId xmlns:a16="http://schemas.microsoft.com/office/drawing/2014/main" id="{6E62B66C-2009-F1A8-FB16-C06A53B496A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rot="896849">
            <a:off x="6735593" y="1942040"/>
            <a:ext cx="2755833" cy="3894263"/>
          </a:xfrm>
          <a:prstGeom prst="rect">
            <a:avLst/>
          </a:prstGeom>
        </p:spPr>
      </p:pic>
      <p:pic>
        <p:nvPicPr>
          <p:cNvPr id="7" name="Picture 6" descr="A close-up of a logo&#10;&#10;Description automatically generated">
            <a:extLst>
              <a:ext uri="{FF2B5EF4-FFF2-40B4-BE49-F238E27FC236}">
                <a16:creationId xmlns:a16="http://schemas.microsoft.com/office/drawing/2014/main" id="{CFFF098A-A66F-F09E-337A-9493849EA78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pic>
        <p:nvPicPr>
          <p:cNvPr id="9" name="Picture 8">
            <a:extLst>
              <a:ext uri="{FF2B5EF4-FFF2-40B4-BE49-F238E27FC236}">
                <a16:creationId xmlns:a16="http://schemas.microsoft.com/office/drawing/2014/main" id="{9E236392-44FC-C5FA-92F6-87C293CEA823}"/>
              </a:ext>
            </a:extLst>
          </p:cNvPr>
          <p:cNvPicPr>
            <a:picLocks noChangeAspect="1"/>
          </p:cNvPicPr>
          <p:nvPr/>
        </p:nvPicPr>
        <p:blipFill>
          <a:blip r:embed="rId6"/>
          <a:stretch>
            <a:fillRect/>
          </a:stretch>
        </p:blipFill>
        <p:spPr>
          <a:xfrm>
            <a:off x="10028961" y="4365346"/>
            <a:ext cx="1952898" cy="1571844"/>
          </a:xfrm>
          <a:prstGeom prst="rect">
            <a:avLst/>
          </a:prstGeom>
        </p:spPr>
      </p:pic>
    </p:spTree>
    <p:extLst>
      <p:ext uri="{BB962C8B-B14F-4D97-AF65-F5344CB8AC3E}">
        <p14:creationId xmlns:p14="http://schemas.microsoft.com/office/powerpoint/2010/main" val="189919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3C1E1A-6BD2-409A-B1AB-0C99C725E504}"/>
              </a:ext>
            </a:extLst>
          </p:cNvPr>
          <p:cNvSpPr txBox="1"/>
          <p:nvPr/>
        </p:nvSpPr>
        <p:spPr>
          <a:xfrm>
            <a:off x="2423050" y="1159125"/>
            <a:ext cx="734336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dirty="0">
                <a:solidFill>
                  <a:srgbClr val="EB3488"/>
                </a:solidFill>
                <a:latin typeface="Gibson"/>
                <a:cs typeface="Calibri"/>
              </a:rPr>
              <a:t>Grown-ups get reading too!</a:t>
            </a:r>
          </a:p>
        </p:txBody>
      </p:sp>
      <p:sp>
        <p:nvSpPr>
          <p:cNvPr id="12" name="TextBox 11">
            <a:extLst>
              <a:ext uri="{FF2B5EF4-FFF2-40B4-BE49-F238E27FC236}">
                <a16:creationId xmlns:a16="http://schemas.microsoft.com/office/drawing/2014/main" id="{0E141B28-7942-41A6-82AF-EF9B0A918BF8}"/>
              </a:ext>
            </a:extLst>
          </p:cNvPr>
          <p:cNvSpPr txBox="1"/>
          <p:nvPr/>
        </p:nvSpPr>
        <p:spPr>
          <a:xfrm>
            <a:off x="2238328" y="2611894"/>
            <a:ext cx="7705618"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solidFill>
                  <a:srgbClr val="0070C0"/>
                </a:solidFill>
                <a:latin typeface="Gibson"/>
                <a:ea typeface="+mn-lt"/>
                <a:cs typeface="+mn-lt"/>
              </a:rPr>
              <a:t>You can be a role model and support your </a:t>
            </a:r>
          </a:p>
          <a:p>
            <a:pPr algn="ctr"/>
            <a:r>
              <a:rPr lang="en-GB" sz="2400" dirty="0">
                <a:solidFill>
                  <a:srgbClr val="0070C0"/>
                </a:solidFill>
                <a:latin typeface="Gibson"/>
                <a:ea typeface="+mn-lt"/>
                <a:cs typeface="+mn-lt"/>
              </a:rPr>
              <a:t>children by joining in and reading six books too.</a:t>
            </a:r>
          </a:p>
          <a:p>
            <a:pPr algn="ctr"/>
            <a:r>
              <a:rPr lang="en-GB" sz="2400" dirty="0">
                <a:solidFill>
                  <a:srgbClr val="0070C0"/>
                </a:solidFill>
                <a:latin typeface="Gibson"/>
                <a:ea typeface="+mn-lt"/>
                <a:cs typeface="+mn-lt"/>
              </a:rPr>
              <a:t> </a:t>
            </a:r>
          </a:p>
          <a:p>
            <a:pPr algn="ctr"/>
            <a:r>
              <a:rPr lang="en-GB" sz="2400" dirty="0">
                <a:solidFill>
                  <a:srgbClr val="0070C0"/>
                </a:solidFill>
                <a:latin typeface="Gibson"/>
                <a:ea typeface="+mn-lt"/>
                <a:cs typeface="+mn-lt"/>
              </a:rPr>
              <a:t>Pick up a form at your local library and get reading! </a:t>
            </a:r>
          </a:p>
          <a:p>
            <a:pPr algn="ctr"/>
            <a:endParaRPr lang="en-US" sz="2400" dirty="0">
              <a:solidFill>
                <a:srgbClr val="272557"/>
              </a:solidFill>
              <a:latin typeface="Gibson"/>
              <a:ea typeface="+mn-lt"/>
              <a:cs typeface="+mn-lt"/>
            </a:endParaRPr>
          </a:p>
          <a:p>
            <a:endParaRPr lang="en-US" sz="2400" dirty="0">
              <a:solidFill>
                <a:srgbClr val="272557"/>
              </a:solidFill>
              <a:latin typeface="Gibson"/>
              <a:ea typeface="+mn-lt"/>
              <a:cs typeface="+mn-lt"/>
            </a:endParaRPr>
          </a:p>
          <a:p>
            <a:pPr algn="ctr"/>
            <a:endParaRPr lang="en-US" sz="2200" dirty="0">
              <a:solidFill>
                <a:srgbClr val="000000"/>
              </a:solidFill>
              <a:cs typeface="Calibri"/>
            </a:endParaRPr>
          </a:p>
        </p:txBody>
      </p:sp>
      <p:pic>
        <p:nvPicPr>
          <p:cNvPr id="2" name="Picture 1" descr="A close-up of a logo&#10;&#10;Description automatically generated">
            <a:extLst>
              <a:ext uri="{FF2B5EF4-FFF2-40B4-BE49-F238E27FC236}">
                <a16:creationId xmlns:a16="http://schemas.microsoft.com/office/drawing/2014/main" id="{9198E9FE-17EC-837D-FBA8-F4AB678FD2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pic>
        <p:nvPicPr>
          <p:cNvPr id="18" name="Picture 17" descr="Old man reading">
            <a:extLst>
              <a:ext uri="{FF2B5EF4-FFF2-40B4-BE49-F238E27FC236}">
                <a16:creationId xmlns:a16="http://schemas.microsoft.com/office/drawing/2014/main" id="{0A09A313-0527-31C1-F8A0-DDE731847F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7889" y="4766027"/>
            <a:ext cx="2424367" cy="1616244"/>
          </a:xfrm>
          <a:prstGeom prst="rect">
            <a:avLst/>
          </a:prstGeom>
        </p:spPr>
      </p:pic>
      <p:pic>
        <p:nvPicPr>
          <p:cNvPr id="22" name="Picture 21" descr="Father reading to disabled child">
            <a:extLst>
              <a:ext uri="{FF2B5EF4-FFF2-40B4-BE49-F238E27FC236}">
                <a16:creationId xmlns:a16="http://schemas.microsoft.com/office/drawing/2014/main" id="{05C7F3E1-2D81-8517-F06B-1E56FAD8374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37739" y="4716031"/>
            <a:ext cx="2499360" cy="1666240"/>
          </a:xfrm>
          <a:prstGeom prst="rect">
            <a:avLst/>
          </a:prstGeom>
        </p:spPr>
      </p:pic>
      <p:pic>
        <p:nvPicPr>
          <p:cNvPr id="24" name="Picture 23" descr="Young woman reading book">
            <a:extLst>
              <a:ext uri="{FF2B5EF4-FFF2-40B4-BE49-F238E27FC236}">
                <a16:creationId xmlns:a16="http://schemas.microsoft.com/office/drawing/2014/main" id="{0614587A-3903-96A0-D0E4-DE16CEA3121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526993" y="4766027"/>
            <a:ext cx="2427270" cy="1618180"/>
          </a:xfrm>
          <a:prstGeom prst="rect">
            <a:avLst/>
          </a:prstGeom>
        </p:spPr>
      </p:pic>
    </p:spTree>
    <p:extLst>
      <p:ext uri="{BB962C8B-B14F-4D97-AF65-F5344CB8AC3E}">
        <p14:creationId xmlns:p14="http://schemas.microsoft.com/office/powerpoint/2010/main" val="3650257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3C1E1A-6BD2-409A-B1AB-0C99C725E504}"/>
              </a:ext>
            </a:extLst>
          </p:cNvPr>
          <p:cNvSpPr txBox="1"/>
          <p:nvPr/>
        </p:nvSpPr>
        <p:spPr>
          <a:xfrm>
            <a:off x="1032553" y="587603"/>
            <a:ext cx="10126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65B046"/>
                </a:solidFill>
                <a:latin typeface="Gibson"/>
                <a:cs typeface="Calibri"/>
              </a:rPr>
              <a:t>Free Family Fun days in July and August across the city! </a:t>
            </a:r>
          </a:p>
        </p:txBody>
      </p:sp>
      <p:sp>
        <p:nvSpPr>
          <p:cNvPr id="2" name="Content Placeholder 2">
            <a:extLst>
              <a:ext uri="{FF2B5EF4-FFF2-40B4-BE49-F238E27FC236}">
                <a16:creationId xmlns:a16="http://schemas.microsoft.com/office/drawing/2014/main" id="{E3E7A13B-3166-CB97-A2C7-985CB139F63E}"/>
              </a:ext>
            </a:extLst>
          </p:cNvPr>
          <p:cNvSpPr txBox="1">
            <a:spLocks/>
          </p:cNvSpPr>
          <p:nvPr/>
        </p:nvSpPr>
        <p:spPr>
          <a:xfrm>
            <a:off x="441788" y="1726736"/>
            <a:ext cx="8096036" cy="47696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b="1" dirty="0">
              <a:solidFill>
                <a:srgbClr val="000000"/>
              </a:solidFill>
              <a:latin typeface="TT Commons DemiBold"/>
              <a:cs typeface="Calibri" panose="020F0502020204030204"/>
            </a:endParaRPr>
          </a:p>
          <a:p>
            <a:pPr marL="0" indent="0">
              <a:buFont typeface="Arial" panose="020B0604020202020204" pitchFamily="34" charset="0"/>
              <a:buNone/>
            </a:pPr>
            <a:r>
              <a:rPr lang="en-GB" dirty="0">
                <a:solidFill>
                  <a:srgbClr val="0070C0"/>
                </a:solidFill>
                <a:latin typeface="Gibson"/>
                <a:ea typeface="+mn-lt"/>
                <a:cs typeface="+mn-lt"/>
              </a:rPr>
              <a:t>Join in fun activities, challenges and games. </a:t>
            </a:r>
          </a:p>
          <a:p>
            <a:pPr marL="0" indent="0">
              <a:buFont typeface="Arial" panose="020B0604020202020204" pitchFamily="34" charset="0"/>
              <a:buNone/>
            </a:pPr>
            <a:r>
              <a:rPr lang="en-GB" dirty="0">
                <a:solidFill>
                  <a:srgbClr val="0070C0"/>
                </a:solidFill>
                <a:latin typeface="Gibson"/>
                <a:ea typeface="+mn-lt"/>
                <a:cs typeface="+mn-lt"/>
              </a:rPr>
              <a:t>Plus, some bookable sessions for children age 6+ with our many partners, including:</a:t>
            </a:r>
          </a:p>
          <a:p>
            <a:pPr marL="0" indent="0">
              <a:buFont typeface="Arial" panose="020B0604020202020204" pitchFamily="34" charset="0"/>
              <a:buNone/>
            </a:pPr>
            <a:r>
              <a:rPr lang="en-GB" dirty="0">
                <a:solidFill>
                  <a:srgbClr val="0070C0"/>
                </a:solidFill>
                <a:latin typeface="Gibson"/>
                <a:ea typeface="+mn-lt"/>
                <a:cs typeface="+mn-lt"/>
              </a:rPr>
              <a:t>Simple Science, Lego coding, National Space Centre workshops, active sessions with Inspire Together, ‘naturally creative’ sessions from the Sustainable Schools team and, of course, plenty of creative craft. </a:t>
            </a:r>
          </a:p>
          <a:p>
            <a:pPr marL="0" indent="0">
              <a:buFont typeface="Arial" panose="020B0604020202020204" pitchFamily="34" charset="0"/>
              <a:buNone/>
            </a:pPr>
            <a:endParaRPr lang="en-GB" dirty="0">
              <a:solidFill>
                <a:srgbClr val="0070C0"/>
              </a:solidFill>
              <a:latin typeface="Gibson"/>
              <a:ea typeface="+mn-lt"/>
              <a:cs typeface="+mn-lt"/>
            </a:endParaRPr>
          </a:p>
          <a:p>
            <a:pPr marL="0" indent="0">
              <a:buFont typeface="Arial" panose="020B0604020202020204" pitchFamily="34" charset="0"/>
              <a:buNone/>
            </a:pPr>
            <a:r>
              <a:rPr lang="en-GB" dirty="0">
                <a:solidFill>
                  <a:srgbClr val="0070C0"/>
                </a:solidFill>
                <a:latin typeface="Gibson"/>
                <a:ea typeface="+mn-lt"/>
                <a:cs typeface="+mn-lt"/>
              </a:rPr>
              <a:t>Ask at your library for details - and </a:t>
            </a:r>
            <a:r>
              <a:rPr lang="en-GB" dirty="0">
                <a:solidFill>
                  <a:srgbClr val="009F3C"/>
                </a:solidFill>
                <a:latin typeface="Gibson"/>
              </a:rPr>
              <a:t>don’t forget to borrow a book! </a:t>
            </a:r>
            <a:endParaRPr lang="en-US" dirty="0">
              <a:solidFill>
                <a:srgbClr val="009F3C"/>
              </a:solidFill>
              <a:latin typeface="Gibson"/>
            </a:endParaRPr>
          </a:p>
        </p:txBody>
      </p:sp>
      <p:pic>
        <p:nvPicPr>
          <p:cNvPr id="4" name="Picture 3" descr="A close-up of a logo&#10;&#10;Description automatically generated">
            <a:extLst>
              <a:ext uri="{FF2B5EF4-FFF2-40B4-BE49-F238E27FC236}">
                <a16:creationId xmlns:a16="http://schemas.microsoft.com/office/drawing/2014/main" id="{C1C10690-182E-A1CA-8CCA-5CC9D86039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64428" y="6125829"/>
            <a:ext cx="2499360" cy="524256"/>
          </a:xfrm>
          <a:prstGeom prst="rect">
            <a:avLst/>
          </a:prstGeom>
        </p:spPr>
      </p:pic>
      <p:pic>
        <p:nvPicPr>
          <p:cNvPr id="7" name="Picture 6">
            <a:extLst>
              <a:ext uri="{FF2B5EF4-FFF2-40B4-BE49-F238E27FC236}">
                <a16:creationId xmlns:a16="http://schemas.microsoft.com/office/drawing/2014/main" id="{CDD49266-D6E7-897B-1A35-DFCFB2EA4B4F}"/>
              </a:ext>
            </a:extLst>
          </p:cNvPr>
          <p:cNvPicPr>
            <a:picLocks noChangeAspect="1"/>
          </p:cNvPicPr>
          <p:nvPr/>
        </p:nvPicPr>
        <p:blipFill>
          <a:blip r:embed="rId5"/>
          <a:stretch>
            <a:fillRect/>
          </a:stretch>
        </p:blipFill>
        <p:spPr>
          <a:xfrm>
            <a:off x="8800973" y="1863030"/>
            <a:ext cx="3267531" cy="3934374"/>
          </a:xfrm>
          <a:prstGeom prst="rect">
            <a:avLst/>
          </a:prstGeom>
        </p:spPr>
      </p:pic>
    </p:spTree>
    <p:extLst>
      <p:ext uri="{BB962C8B-B14F-4D97-AF65-F5344CB8AC3E}">
        <p14:creationId xmlns:p14="http://schemas.microsoft.com/office/powerpoint/2010/main" val="2666930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Emma Braithwaite</DisplayName>
        <AccountId>338</AccountId>
        <AccountType/>
      </UserInfo>
      <UserInfo>
        <DisplayName>Rose Attu</DisplayName>
        <AccountId>24</AccountId>
        <AccountType/>
      </UserInfo>
      <UserInfo>
        <DisplayName>Rosie Chalmers</DisplayName>
        <AccountId>2774</AccountId>
        <AccountType/>
      </UserInfo>
      <UserInfo>
        <DisplayName>Clare Williams</DisplayName>
        <AccountId>4087</AccountId>
        <AccountType/>
      </UserInfo>
      <UserInfo>
        <DisplayName>Olwen Lynch</DisplayName>
        <AccountId>2648</AccountId>
        <AccountType/>
      </UserInfo>
    </SharedWithUsers>
    <lcf76f155ced4ddcb4097134ff3c332f xmlns="d3493080-8355-45f9-82a1-ed57c908bae9">
      <Terms xmlns="http://schemas.microsoft.com/office/infopath/2007/PartnerControls"/>
    </lcf76f155ced4ddcb4097134ff3c332f>
    <TaxCatchAll xmlns="88329ebe-eddf-4a13-9155-b00765335f16" xsi:nil="true"/>
    <ExpiryDate xmlns="d3493080-8355-45f9-82a1-ed57c908bae9" xsi:nil="true"/>
    <MetaDescription xmlns="d3493080-8355-45f9-82a1-ed57c908ba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23" ma:contentTypeDescription="Create a new document." ma:contentTypeScope="" ma:versionID="531b46315493e47025f5e0a7f74a46a6">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a64997566ed4bd821b983b9881286f2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ExpiryDate" minOccurs="0"/>
                <xsd:element ref="ns3:MetaDescrip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326218f1-32cf-468b-a60d-5427b163251e}" ma:internalName="TaxCatchAll" ma:showField="CatchAllData" ma:web="88329ebe-eddf-4a13-9155-b00765335f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021c833-ab33-4879-862a-6dff463a2d5f" ma:termSetId="09814cd3-568e-fe90-9814-8d621ff8fb84" ma:anchorId="fba54fb3-c3e1-fe81-a776-ca4b69148c4d" ma:open="true" ma:isKeyword="false">
      <xsd:complexType>
        <xsd:sequence>
          <xsd:element ref="pc:Terms" minOccurs="0" maxOccurs="1"/>
        </xsd:sequence>
      </xsd:complexType>
    </xsd:element>
    <xsd:element name="ExpiryDate" ma:index="26" nillable="true" ma:displayName="Expiry Date" ma:format="DateOnly" ma:internalName="ExpiryDate">
      <xsd:simpleType>
        <xsd:restriction base="dms:DateTime"/>
      </xsd:simpleType>
    </xsd:element>
    <xsd:element name="MetaDescription" ma:index="27" nillable="true" ma:displayName="Meta Description" ma:format="Dropdown" ma:internalName="MetaDescription">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2.xml><?xml version="1.0" encoding="utf-8"?>
<ds:datastoreItem xmlns:ds="http://schemas.openxmlformats.org/officeDocument/2006/customXml" ds:itemID="{8158DE44-BA09-4084-9F31-7567EEBDF47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3493080-8355-45f9-82a1-ed57c908bae9"/>
    <ds:schemaRef ds:uri="88329ebe-eddf-4a13-9155-b00765335f16"/>
    <ds:schemaRef ds:uri="http://www.w3.org/XML/1998/namespace"/>
    <ds:schemaRef ds:uri="http://purl.org/dc/dcmitype/"/>
  </ds:schemaRefs>
</ds:datastoreItem>
</file>

<file path=customXml/itemProps3.xml><?xml version="1.0" encoding="utf-8"?>
<ds:datastoreItem xmlns:ds="http://schemas.openxmlformats.org/officeDocument/2006/customXml" ds:itemID="{918B08C5-4BE8-41BC-8D8C-85C689848A44}">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187</TotalTime>
  <Words>893</Words>
  <Application>Microsoft Office PowerPoint</Application>
  <PresentationFormat>Widescreen</PresentationFormat>
  <Paragraphs>98</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Courier New</vt:lpstr>
      <vt:lpstr>Courier New,monospace</vt:lpstr>
      <vt:lpstr>Gibson</vt:lpstr>
      <vt:lpstr>Gibson Book</vt:lpstr>
      <vt:lpstr>TT Commons DemiBold</vt:lpstr>
      <vt:lpstr>Office Theme</vt:lpstr>
      <vt:lpstr>Office Theme</vt:lpstr>
      <vt:lpstr>PowerPoint Presentation</vt:lpstr>
      <vt:lpstr>PowerPoint Presentation</vt:lpstr>
      <vt:lpstr>PowerPoint Presentation</vt:lpstr>
      <vt:lpstr>PowerPoint Presentation</vt:lpstr>
      <vt:lpstr>Take part this summer! </vt:lpstr>
      <vt:lpstr>Take part online!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Jason Graham</cp:lastModifiedBy>
  <cp:revision>81</cp:revision>
  <dcterms:created xsi:type="dcterms:W3CDTF">2021-04-14T09:20:51Z</dcterms:created>
  <dcterms:modified xsi:type="dcterms:W3CDTF">2024-06-27T12:17:53Z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y fmtid="{D5CDD505-2E9C-101B-9397-08002B2CF9AE}" pid="3" name="MediaServiceImageTags">
    <vt:lpwstr/>
  </property>
</Properties>
</file>