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8" r:id="rId4"/>
    <p:sldMasterId id="2147483810" r:id="rId5"/>
  </p:sldMasterIdLst>
  <p:notesMasterIdLst>
    <p:notesMasterId r:id="rId52"/>
  </p:notesMasterIdLst>
  <p:sldIdLst>
    <p:sldId id="256" r:id="rId6"/>
    <p:sldId id="349" r:id="rId7"/>
    <p:sldId id="257" r:id="rId8"/>
    <p:sldId id="258" r:id="rId9"/>
    <p:sldId id="259" r:id="rId10"/>
    <p:sldId id="281" r:id="rId11"/>
    <p:sldId id="280" r:id="rId12"/>
    <p:sldId id="260" r:id="rId13"/>
    <p:sldId id="285" r:id="rId14"/>
    <p:sldId id="276" r:id="rId15"/>
    <p:sldId id="277" r:id="rId16"/>
    <p:sldId id="278" r:id="rId17"/>
    <p:sldId id="282" r:id="rId18"/>
    <p:sldId id="283" r:id="rId19"/>
    <p:sldId id="284" r:id="rId20"/>
    <p:sldId id="286" r:id="rId21"/>
    <p:sldId id="288" r:id="rId22"/>
    <p:sldId id="287" r:id="rId23"/>
    <p:sldId id="262" r:id="rId24"/>
    <p:sldId id="327" r:id="rId25"/>
    <p:sldId id="330" r:id="rId26"/>
    <p:sldId id="344" r:id="rId27"/>
    <p:sldId id="329" r:id="rId28"/>
    <p:sldId id="346" r:id="rId29"/>
    <p:sldId id="328" r:id="rId30"/>
    <p:sldId id="331" r:id="rId31"/>
    <p:sldId id="348" r:id="rId32"/>
    <p:sldId id="332" r:id="rId33"/>
    <p:sldId id="333" r:id="rId34"/>
    <p:sldId id="334" r:id="rId35"/>
    <p:sldId id="336" r:id="rId36"/>
    <p:sldId id="338" r:id="rId37"/>
    <p:sldId id="339" r:id="rId38"/>
    <p:sldId id="340" r:id="rId39"/>
    <p:sldId id="343" r:id="rId40"/>
    <p:sldId id="267" r:id="rId41"/>
    <p:sldId id="345" r:id="rId42"/>
    <p:sldId id="341" r:id="rId43"/>
    <p:sldId id="347" r:id="rId44"/>
    <p:sldId id="292" r:id="rId45"/>
    <p:sldId id="293" r:id="rId46"/>
    <p:sldId id="299" r:id="rId47"/>
    <p:sldId id="265" r:id="rId48"/>
    <p:sldId id="263" r:id="rId49"/>
    <p:sldId id="301" r:id="rId50"/>
    <p:sldId id="300"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7F0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B8E1A1-C401-4B9C-A215-BFCF0B5C5BEF}" v="10" dt="2020-05-13T08:13:12.168"/>
    <p1510:client id="{06392D40-B9AE-4A0B-9AA8-FC6AD2BADAB1}" v="125" dt="2020-05-12T10:55:51.413"/>
    <p1510:client id="{31C30B89-DADA-4F80-A5FB-8CF028AB9014}" v="102" dt="2020-05-12T09:05:59.009"/>
    <p1510:client id="{80AA5877-E22B-4202-AE7B-C31A75C339EF}" v="52" dt="2020-05-13T08:41:36.767"/>
    <p1510:client id="{93C0B123-9043-4716-B61C-57353B14FF24}" v="30" dt="2020-05-12T09:07:33.075"/>
    <p1510:client id="{F3E0DB50-5F95-4459-9A63-17887DB21350}" v="17" dt="2020-05-13T08:46:18.4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249" autoAdjust="0"/>
  </p:normalViewPr>
  <p:slideViewPr>
    <p:cSldViewPr snapToGrid="0">
      <p:cViewPr varScale="1">
        <p:scale>
          <a:sx n="68" d="100"/>
          <a:sy n="68" d="100"/>
        </p:scale>
        <p:origin x="792" y="6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presProps" Target="presProps.xml"/><Relationship Id="rId58" Type="http://schemas.microsoft.com/office/2015/10/relationships/revisionInfo" Target="revisionInfo.xml"/><Relationship Id="rId5" Type="http://schemas.openxmlformats.org/officeDocument/2006/relationships/slideMaster" Target="slideMasters/slideMaster2.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microsoft.com/office/2016/11/relationships/changesInfo" Target="changesInfos/changesInfo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y Peace" userId="S::amy.peace@leicester.gov.uk::caef7dc3-0d83-4f8b-849b-f17cf985f9e9" providerId="AD" clId="Web-{F3E0DB50-5F95-4459-9A63-17887DB21350}"/>
    <pc:docChg chg="modSld">
      <pc:chgData name="Amy Peace" userId="S::amy.peace@leicester.gov.uk::caef7dc3-0d83-4f8b-849b-f17cf985f9e9" providerId="AD" clId="Web-{F3E0DB50-5F95-4459-9A63-17887DB21350}" dt="2020-05-13T08:46:18.490" v="16" actId="20577"/>
      <pc:docMkLst>
        <pc:docMk/>
      </pc:docMkLst>
      <pc:sldChg chg="modSp">
        <pc:chgData name="Amy Peace" userId="S::amy.peace@leicester.gov.uk::caef7dc3-0d83-4f8b-849b-f17cf985f9e9" providerId="AD" clId="Web-{F3E0DB50-5F95-4459-9A63-17887DB21350}" dt="2020-05-13T08:36:53.448" v="2" actId="1076"/>
        <pc:sldMkLst>
          <pc:docMk/>
          <pc:sldMk cId="3254215942" sldId="331"/>
        </pc:sldMkLst>
        <pc:picChg chg="mod">
          <ac:chgData name="Amy Peace" userId="S::amy.peace@leicester.gov.uk::caef7dc3-0d83-4f8b-849b-f17cf985f9e9" providerId="AD" clId="Web-{F3E0DB50-5F95-4459-9A63-17887DB21350}" dt="2020-05-13T08:36:53.448" v="2" actId="1076"/>
          <ac:picMkLst>
            <pc:docMk/>
            <pc:sldMk cId="3254215942" sldId="331"/>
            <ac:picMk id="6" creationId="{3749D228-9481-4F97-B26C-3125941AA4E6}"/>
          </ac:picMkLst>
        </pc:picChg>
        <pc:picChg chg="mod">
          <ac:chgData name="Amy Peace" userId="S::amy.peace@leicester.gov.uk::caef7dc3-0d83-4f8b-849b-f17cf985f9e9" providerId="AD" clId="Web-{F3E0DB50-5F95-4459-9A63-17887DB21350}" dt="2020-05-13T08:36:47.667" v="1" actId="1076"/>
          <ac:picMkLst>
            <pc:docMk/>
            <pc:sldMk cId="3254215942" sldId="331"/>
            <ac:picMk id="15" creationId="{70B529E8-0245-4CDA-94EA-BE320336B44A}"/>
          </ac:picMkLst>
        </pc:picChg>
      </pc:sldChg>
      <pc:sldChg chg="modSp">
        <pc:chgData name="Amy Peace" userId="S::amy.peace@leicester.gov.uk::caef7dc3-0d83-4f8b-849b-f17cf985f9e9" providerId="AD" clId="Web-{F3E0DB50-5F95-4459-9A63-17887DB21350}" dt="2020-05-13T08:46:18.490" v="15" actId="20577"/>
        <pc:sldMkLst>
          <pc:docMk/>
          <pc:sldMk cId="3159806921" sldId="339"/>
        </pc:sldMkLst>
        <pc:spChg chg="mod">
          <ac:chgData name="Amy Peace" userId="S::amy.peace@leicester.gov.uk::caef7dc3-0d83-4f8b-849b-f17cf985f9e9" providerId="AD" clId="Web-{F3E0DB50-5F95-4459-9A63-17887DB21350}" dt="2020-05-13T08:46:18.490" v="15" actId="20577"/>
          <ac:spMkLst>
            <pc:docMk/>
            <pc:sldMk cId="3159806921" sldId="339"/>
            <ac:spMk id="6" creationId="{7F0084B7-EACD-4FC3-BE41-68863D6E25F8}"/>
          </ac:spMkLst>
        </pc:spChg>
      </pc:sldChg>
    </pc:docChg>
  </pc:docChgLst>
  <pc:docChgLst>
    <pc:chgData name="Lee Jowett" userId="b4c18200-571b-4fac-968d-92e9fa7f3d31" providerId="ADAL" clId="{31C30B89-DADA-4F80-A5FB-8CF028AB9014}"/>
    <pc:docChg chg="undo custSel modSld">
      <pc:chgData name="Lee Jowett" userId="b4c18200-571b-4fac-968d-92e9fa7f3d31" providerId="ADAL" clId="{31C30B89-DADA-4F80-A5FB-8CF028AB9014}" dt="2020-05-12T09:05:59.009" v="174" actId="20577"/>
      <pc:docMkLst>
        <pc:docMk/>
      </pc:docMkLst>
      <pc:sldChg chg="modSp">
        <pc:chgData name="Lee Jowett" userId="b4c18200-571b-4fac-968d-92e9fa7f3d31" providerId="ADAL" clId="{31C30B89-DADA-4F80-A5FB-8CF028AB9014}" dt="2020-05-12T09:05:59.009" v="174" actId="20577"/>
        <pc:sldMkLst>
          <pc:docMk/>
          <pc:sldMk cId="1362260283" sldId="262"/>
        </pc:sldMkLst>
        <pc:spChg chg="mod">
          <ac:chgData name="Lee Jowett" userId="b4c18200-571b-4fac-968d-92e9fa7f3d31" providerId="ADAL" clId="{31C30B89-DADA-4F80-A5FB-8CF028AB9014}" dt="2020-05-12T09:05:59.009" v="174" actId="20577"/>
          <ac:spMkLst>
            <pc:docMk/>
            <pc:sldMk cId="1362260283" sldId="262"/>
            <ac:spMk id="3" creationId="{24E98E51-A193-4087-9499-CF2F2B23E83F}"/>
          </ac:spMkLst>
        </pc:spChg>
      </pc:sldChg>
      <pc:sldChg chg="modSp">
        <pc:chgData name="Lee Jowett" userId="b4c18200-571b-4fac-968d-92e9fa7f3d31" providerId="ADAL" clId="{31C30B89-DADA-4F80-A5FB-8CF028AB9014}" dt="2020-05-12T09:00:24.293" v="133" actId="20577"/>
        <pc:sldMkLst>
          <pc:docMk/>
          <pc:sldMk cId="2769446588" sldId="265"/>
        </pc:sldMkLst>
        <pc:graphicFrameChg chg="mod">
          <ac:chgData name="Lee Jowett" userId="b4c18200-571b-4fac-968d-92e9fa7f3d31" providerId="ADAL" clId="{31C30B89-DADA-4F80-A5FB-8CF028AB9014}" dt="2020-05-12T09:00:24.293" v="133" actId="20577"/>
          <ac:graphicFrameMkLst>
            <pc:docMk/>
            <pc:sldMk cId="2769446588" sldId="265"/>
            <ac:graphicFrameMk id="7" creationId="{3E33473A-9132-4F33-9D1B-53DFAD7E6C2E}"/>
          </ac:graphicFrameMkLst>
        </pc:graphicFrameChg>
      </pc:sldChg>
      <pc:sldChg chg="modSp">
        <pc:chgData name="Lee Jowett" userId="b4c18200-571b-4fac-968d-92e9fa7f3d31" providerId="ADAL" clId="{31C30B89-DADA-4F80-A5FB-8CF028AB9014}" dt="2020-05-12T09:03:20.179" v="139" actId="14100"/>
        <pc:sldMkLst>
          <pc:docMk/>
          <pc:sldMk cId="3616343761" sldId="299"/>
        </pc:sldMkLst>
        <pc:spChg chg="mod">
          <ac:chgData name="Lee Jowett" userId="b4c18200-571b-4fac-968d-92e9fa7f3d31" providerId="ADAL" clId="{31C30B89-DADA-4F80-A5FB-8CF028AB9014}" dt="2020-05-12T09:03:20.179" v="139" actId="14100"/>
          <ac:spMkLst>
            <pc:docMk/>
            <pc:sldMk cId="3616343761" sldId="299"/>
            <ac:spMk id="3" creationId="{BB4ADB73-6CC2-461E-82D4-76E076F9F6BF}"/>
          </ac:spMkLst>
        </pc:spChg>
      </pc:sldChg>
      <pc:sldChg chg="modSp">
        <pc:chgData name="Lee Jowett" userId="b4c18200-571b-4fac-968d-92e9fa7f3d31" providerId="ADAL" clId="{31C30B89-DADA-4F80-A5FB-8CF028AB9014}" dt="2020-05-12T08:42:10.398" v="75" actId="20577"/>
        <pc:sldMkLst>
          <pc:docMk/>
          <pc:sldMk cId="4110658216" sldId="334"/>
        </pc:sldMkLst>
        <pc:spChg chg="mod">
          <ac:chgData name="Lee Jowett" userId="b4c18200-571b-4fac-968d-92e9fa7f3d31" providerId="ADAL" clId="{31C30B89-DADA-4F80-A5FB-8CF028AB9014}" dt="2020-05-12T08:42:10.398" v="75" actId="20577"/>
          <ac:spMkLst>
            <pc:docMk/>
            <pc:sldMk cId="4110658216" sldId="334"/>
            <ac:spMk id="4" creationId="{577760E1-76F2-4FA1-AC11-F878886A8542}"/>
          </ac:spMkLst>
        </pc:spChg>
      </pc:sldChg>
      <pc:sldChg chg="addSp modSp">
        <pc:chgData name="Lee Jowett" userId="b4c18200-571b-4fac-968d-92e9fa7f3d31" providerId="ADAL" clId="{31C30B89-DADA-4F80-A5FB-8CF028AB9014}" dt="2020-05-11T22:03:48.759" v="74" actId="1076"/>
        <pc:sldMkLst>
          <pc:docMk/>
          <pc:sldMk cId="4084479009" sldId="346"/>
        </pc:sldMkLst>
        <pc:spChg chg="mod">
          <ac:chgData name="Lee Jowett" userId="b4c18200-571b-4fac-968d-92e9fa7f3d31" providerId="ADAL" clId="{31C30B89-DADA-4F80-A5FB-8CF028AB9014}" dt="2020-05-11T22:03:48.759" v="74" actId="1076"/>
          <ac:spMkLst>
            <pc:docMk/>
            <pc:sldMk cId="4084479009" sldId="346"/>
            <ac:spMk id="2" creationId="{EB0F8A8E-EDC3-4FAC-8B77-E5B6F20F9C65}"/>
          </ac:spMkLst>
        </pc:spChg>
        <pc:spChg chg="add mod">
          <ac:chgData name="Lee Jowett" userId="b4c18200-571b-4fac-968d-92e9fa7f3d31" providerId="ADAL" clId="{31C30B89-DADA-4F80-A5FB-8CF028AB9014}" dt="2020-05-11T22:03:34.782" v="64" actId="1037"/>
          <ac:spMkLst>
            <pc:docMk/>
            <pc:sldMk cId="4084479009" sldId="346"/>
            <ac:spMk id="3" creationId="{83876F41-AA82-4526-BDEC-21877762D979}"/>
          </ac:spMkLst>
        </pc:spChg>
        <pc:picChg chg="mod">
          <ac:chgData name="Lee Jowett" userId="b4c18200-571b-4fac-968d-92e9fa7f3d31" providerId="ADAL" clId="{31C30B89-DADA-4F80-A5FB-8CF028AB9014}" dt="2020-05-11T22:03:44.325" v="73" actId="1038"/>
          <ac:picMkLst>
            <pc:docMk/>
            <pc:sldMk cId="4084479009" sldId="346"/>
            <ac:picMk id="7" creationId="{C7A57EC3-2CB6-4C77-9C3B-9C331F1702BC}"/>
          </ac:picMkLst>
        </pc:picChg>
      </pc:sldChg>
    </pc:docChg>
  </pc:docChgLst>
  <pc:docChgLst>
    <pc:chgData name="Lee Jowett" userId="b4c18200-571b-4fac-968d-92e9fa7f3d31" providerId="ADAL" clId="{6E4FE1C9-B040-4A5F-ABC3-B6FEEB5F6DCC}"/>
    <pc:docChg chg="modSld">
      <pc:chgData name="Lee Jowett" userId="b4c18200-571b-4fac-968d-92e9fa7f3d31" providerId="ADAL" clId="{6E4FE1C9-B040-4A5F-ABC3-B6FEEB5F6DCC}" dt="2020-05-10T14:07:28.970" v="70" actId="113"/>
      <pc:docMkLst>
        <pc:docMk/>
      </pc:docMkLst>
      <pc:sldChg chg="modSp">
        <pc:chgData name="Lee Jowett" userId="b4c18200-571b-4fac-968d-92e9fa7f3d31" providerId="ADAL" clId="{6E4FE1C9-B040-4A5F-ABC3-B6FEEB5F6DCC}" dt="2020-05-10T14:06:57.111" v="4" actId="20577"/>
        <pc:sldMkLst>
          <pc:docMk/>
          <pc:sldMk cId="3616343761" sldId="299"/>
        </pc:sldMkLst>
        <pc:spChg chg="mod">
          <ac:chgData name="Lee Jowett" userId="b4c18200-571b-4fac-968d-92e9fa7f3d31" providerId="ADAL" clId="{6E4FE1C9-B040-4A5F-ABC3-B6FEEB5F6DCC}" dt="2020-05-10T14:06:57.111" v="4" actId="20577"/>
          <ac:spMkLst>
            <pc:docMk/>
            <pc:sldMk cId="3616343761" sldId="299"/>
            <ac:spMk id="3" creationId="{BB4ADB73-6CC2-461E-82D4-76E076F9F6BF}"/>
          </ac:spMkLst>
        </pc:spChg>
      </pc:sldChg>
      <pc:sldChg chg="modSp">
        <pc:chgData name="Lee Jowett" userId="b4c18200-571b-4fac-968d-92e9fa7f3d31" providerId="ADAL" clId="{6E4FE1C9-B040-4A5F-ABC3-B6FEEB5F6DCC}" dt="2020-05-10T14:07:28.970" v="70" actId="113"/>
        <pc:sldMkLst>
          <pc:docMk/>
          <pc:sldMk cId="2527096760" sldId="301"/>
        </pc:sldMkLst>
        <pc:graphicFrameChg chg="modGraphic">
          <ac:chgData name="Lee Jowett" userId="b4c18200-571b-4fac-968d-92e9fa7f3d31" providerId="ADAL" clId="{6E4FE1C9-B040-4A5F-ABC3-B6FEEB5F6DCC}" dt="2020-05-10T14:07:28.970" v="70" actId="113"/>
          <ac:graphicFrameMkLst>
            <pc:docMk/>
            <pc:sldMk cId="2527096760" sldId="301"/>
            <ac:graphicFrameMk id="20" creationId="{B2C3F2FD-9F42-41A3-BE40-ECCDC513CD06}"/>
          </ac:graphicFrameMkLst>
        </pc:graphicFrameChg>
      </pc:sldChg>
    </pc:docChg>
  </pc:docChgLst>
  <pc:docChgLst>
    <pc:chgData name="Amy Peace" userId="S::amy.peace@leicester.gov.uk::caef7dc3-0d83-4f8b-849b-f17cf985f9e9" providerId="AD" clId="Web-{68B6F886-A069-678A-A54A-ADC8FCE1CC30}"/>
    <pc:docChg chg="addSld modSld">
      <pc:chgData name="Amy Peace" userId="S::amy.peace@leicester.gov.uk::caef7dc3-0d83-4f8b-849b-f17cf985f9e9" providerId="AD" clId="Web-{68B6F886-A069-678A-A54A-ADC8FCE1CC30}" dt="2020-05-11T12:39:59.654" v="159" actId="1076"/>
      <pc:docMkLst>
        <pc:docMk/>
      </pc:docMkLst>
      <pc:sldChg chg="modSp">
        <pc:chgData name="Amy Peace" userId="S::amy.peace@leicester.gov.uk::caef7dc3-0d83-4f8b-849b-f17cf985f9e9" providerId="AD" clId="Web-{68B6F886-A069-678A-A54A-ADC8FCE1CC30}" dt="2020-05-11T12:05:32.685" v="37" actId="14100"/>
        <pc:sldMkLst>
          <pc:docMk/>
          <pc:sldMk cId="3858370980" sldId="341"/>
        </pc:sldMkLst>
        <pc:spChg chg="mod">
          <ac:chgData name="Amy Peace" userId="S::amy.peace@leicester.gov.uk::caef7dc3-0d83-4f8b-849b-f17cf985f9e9" providerId="AD" clId="Web-{68B6F886-A069-678A-A54A-ADC8FCE1CC30}" dt="2020-05-11T12:04:59.341" v="27" actId="14100"/>
          <ac:spMkLst>
            <pc:docMk/>
            <pc:sldMk cId="3858370980" sldId="341"/>
            <ac:spMk id="10" creationId="{F75C529A-B513-48B8-A556-09D209ECFD15}"/>
          </ac:spMkLst>
        </pc:spChg>
        <pc:spChg chg="mod">
          <ac:chgData name="Amy Peace" userId="S::amy.peace@leicester.gov.uk::caef7dc3-0d83-4f8b-849b-f17cf985f9e9" providerId="AD" clId="Web-{68B6F886-A069-678A-A54A-ADC8FCE1CC30}" dt="2020-05-11T12:04:37.856" v="22" actId="20577"/>
          <ac:spMkLst>
            <pc:docMk/>
            <pc:sldMk cId="3858370980" sldId="341"/>
            <ac:spMk id="13" creationId="{65582EB5-920F-4B12-8939-BB0BCDDD8BAF}"/>
          </ac:spMkLst>
        </pc:spChg>
        <pc:picChg chg="mod">
          <ac:chgData name="Amy Peace" userId="S::amy.peace@leicester.gov.uk::caef7dc3-0d83-4f8b-849b-f17cf985f9e9" providerId="AD" clId="Web-{68B6F886-A069-678A-A54A-ADC8FCE1CC30}" dt="2020-05-11T12:05:32.685" v="37" actId="14100"/>
          <ac:picMkLst>
            <pc:docMk/>
            <pc:sldMk cId="3858370980" sldId="341"/>
            <ac:picMk id="8" creationId="{2233A62D-9F9B-4B5A-BCFC-1598A753C14A}"/>
          </ac:picMkLst>
        </pc:picChg>
        <pc:picChg chg="mod">
          <ac:chgData name="Amy Peace" userId="S::amy.peace@leicester.gov.uk::caef7dc3-0d83-4f8b-849b-f17cf985f9e9" providerId="AD" clId="Web-{68B6F886-A069-678A-A54A-ADC8FCE1CC30}" dt="2020-05-11T12:05:20.263" v="34" actId="1076"/>
          <ac:picMkLst>
            <pc:docMk/>
            <pc:sldMk cId="3858370980" sldId="341"/>
            <ac:picMk id="11" creationId="{30E2BDBF-850E-4C7C-94B4-6FFAD6EDC90A}"/>
          </ac:picMkLst>
        </pc:picChg>
        <pc:picChg chg="mod">
          <ac:chgData name="Amy Peace" userId="S::amy.peace@leicester.gov.uk::caef7dc3-0d83-4f8b-849b-f17cf985f9e9" providerId="AD" clId="Web-{68B6F886-A069-678A-A54A-ADC8FCE1CC30}" dt="2020-05-11T12:05:16.794" v="33" actId="1076"/>
          <ac:picMkLst>
            <pc:docMk/>
            <pc:sldMk cId="3858370980" sldId="341"/>
            <ac:picMk id="14" creationId="{771F5985-9605-4DA8-87B9-4EFCC68C5846}"/>
          </ac:picMkLst>
        </pc:picChg>
        <pc:picChg chg="mod">
          <ac:chgData name="Amy Peace" userId="S::amy.peace@leicester.gov.uk::caef7dc3-0d83-4f8b-849b-f17cf985f9e9" providerId="AD" clId="Web-{68B6F886-A069-678A-A54A-ADC8FCE1CC30}" dt="2020-05-11T12:05:24.935" v="35" actId="1076"/>
          <ac:picMkLst>
            <pc:docMk/>
            <pc:sldMk cId="3858370980" sldId="341"/>
            <ac:picMk id="16" creationId="{838D999D-41E0-4077-A232-C757FCFE9CA4}"/>
          </ac:picMkLst>
        </pc:picChg>
      </pc:sldChg>
      <pc:sldChg chg="modSp">
        <pc:chgData name="Amy Peace" userId="S::amy.peace@leicester.gov.uk::caef7dc3-0d83-4f8b-849b-f17cf985f9e9" providerId="AD" clId="Web-{68B6F886-A069-678A-A54A-ADC8FCE1CC30}" dt="2020-05-11T12:21:28.333" v="116" actId="20577"/>
        <pc:sldMkLst>
          <pc:docMk/>
          <pc:sldMk cId="1465238373" sldId="342"/>
        </pc:sldMkLst>
        <pc:spChg chg="mod">
          <ac:chgData name="Amy Peace" userId="S::amy.peace@leicester.gov.uk::caef7dc3-0d83-4f8b-849b-f17cf985f9e9" providerId="AD" clId="Web-{68B6F886-A069-678A-A54A-ADC8FCE1CC30}" dt="2020-05-11T12:21:28.333" v="116" actId="20577"/>
          <ac:spMkLst>
            <pc:docMk/>
            <pc:sldMk cId="1465238373" sldId="342"/>
            <ac:spMk id="3" creationId="{C6204E79-0420-4889-BCAF-100F1908124E}"/>
          </ac:spMkLst>
        </pc:spChg>
      </pc:sldChg>
      <pc:sldChg chg="addSp modSp new">
        <pc:chgData name="Amy Peace" userId="S::amy.peace@leicester.gov.uk::caef7dc3-0d83-4f8b-849b-f17cf985f9e9" providerId="AD" clId="Web-{68B6F886-A069-678A-A54A-ADC8FCE1CC30}" dt="2020-05-11T12:39:59.654" v="159" actId="1076"/>
        <pc:sldMkLst>
          <pc:docMk/>
          <pc:sldMk cId="2892462455" sldId="343"/>
        </pc:sldMkLst>
        <pc:spChg chg="mod">
          <ac:chgData name="Amy Peace" userId="S::amy.peace@leicester.gov.uk::caef7dc3-0d83-4f8b-849b-f17cf985f9e9" providerId="AD" clId="Web-{68B6F886-A069-678A-A54A-ADC8FCE1CC30}" dt="2020-05-11T12:30:28.103" v="125" actId="20577"/>
          <ac:spMkLst>
            <pc:docMk/>
            <pc:sldMk cId="2892462455" sldId="343"/>
            <ac:spMk id="2" creationId="{BB3F9DB4-5ECA-4673-B776-F544A04EE7C0}"/>
          </ac:spMkLst>
        </pc:spChg>
        <pc:spChg chg="add mod">
          <ac:chgData name="Amy Peace" userId="S::amy.peace@leicester.gov.uk::caef7dc3-0d83-4f8b-849b-f17cf985f9e9" providerId="AD" clId="Web-{68B6F886-A069-678A-A54A-ADC8FCE1CC30}" dt="2020-05-11T12:35:17.215" v="148" actId="20577"/>
          <ac:spMkLst>
            <pc:docMk/>
            <pc:sldMk cId="2892462455" sldId="343"/>
            <ac:spMk id="11" creationId="{C15CEB3A-984A-4ECE-951C-FCEAC64C0118}"/>
          </ac:spMkLst>
        </pc:spChg>
        <pc:spChg chg="add mod">
          <ac:chgData name="Amy Peace" userId="S::amy.peace@leicester.gov.uk::caef7dc3-0d83-4f8b-849b-f17cf985f9e9" providerId="AD" clId="Web-{68B6F886-A069-678A-A54A-ADC8FCE1CC30}" dt="2020-05-11T12:36:38.715" v="151"/>
          <ac:spMkLst>
            <pc:docMk/>
            <pc:sldMk cId="2892462455" sldId="343"/>
            <ac:spMk id="12" creationId="{59132DF7-A271-46BD-9C1A-07D0A22BB4EB}"/>
          </ac:spMkLst>
        </pc:spChg>
        <pc:picChg chg="add mod">
          <ac:chgData name="Amy Peace" userId="S::amy.peace@leicester.gov.uk::caef7dc3-0d83-4f8b-849b-f17cf985f9e9" providerId="AD" clId="Web-{68B6F886-A069-678A-A54A-ADC8FCE1CC30}" dt="2020-05-11T12:30:41.353" v="131" actId="1076"/>
          <ac:picMkLst>
            <pc:docMk/>
            <pc:sldMk cId="2892462455" sldId="343"/>
            <ac:picMk id="3" creationId="{0E504BAA-DF3A-45EE-92B2-8C07B4B072B7}"/>
          </ac:picMkLst>
        </pc:picChg>
        <pc:picChg chg="add mod">
          <ac:chgData name="Amy Peace" userId="S::amy.peace@leicester.gov.uk::caef7dc3-0d83-4f8b-849b-f17cf985f9e9" providerId="AD" clId="Web-{68B6F886-A069-678A-A54A-ADC8FCE1CC30}" dt="2020-05-11T12:32:02.260" v="137" actId="1076"/>
          <ac:picMkLst>
            <pc:docMk/>
            <pc:sldMk cId="2892462455" sldId="343"/>
            <ac:picMk id="5" creationId="{A6121E2B-420C-41EB-9E66-7D0FACA8353B}"/>
          </ac:picMkLst>
        </pc:picChg>
        <pc:picChg chg="add mod">
          <ac:chgData name="Amy Peace" userId="S::amy.peace@leicester.gov.uk::caef7dc3-0d83-4f8b-849b-f17cf985f9e9" providerId="AD" clId="Web-{68B6F886-A069-678A-A54A-ADC8FCE1CC30}" dt="2020-05-11T12:39:59.608" v="158" actId="1076"/>
          <ac:picMkLst>
            <pc:docMk/>
            <pc:sldMk cId="2892462455" sldId="343"/>
            <ac:picMk id="7" creationId="{E3812100-DDBE-4153-BED5-B64DC86DE13F}"/>
          </ac:picMkLst>
        </pc:picChg>
        <pc:picChg chg="add mod">
          <ac:chgData name="Amy Peace" userId="S::amy.peace@leicester.gov.uk::caef7dc3-0d83-4f8b-849b-f17cf985f9e9" providerId="AD" clId="Web-{68B6F886-A069-678A-A54A-ADC8FCE1CC30}" dt="2020-05-11T12:31:58.697" v="135" actId="1076"/>
          <ac:picMkLst>
            <pc:docMk/>
            <pc:sldMk cId="2892462455" sldId="343"/>
            <ac:picMk id="9" creationId="{22163A6E-5941-4E7E-8A72-6AE3CE643743}"/>
          </ac:picMkLst>
        </pc:picChg>
        <pc:picChg chg="add mod">
          <ac:chgData name="Amy Peace" userId="S::amy.peace@leicester.gov.uk::caef7dc3-0d83-4f8b-849b-f17cf985f9e9" providerId="AD" clId="Web-{68B6F886-A069-678A-A54A-ADC8FCE1CC30}" dt="2020-05-11T12:39:59.654" v="159" actId="1076"/>
          <ac:picMkLst>
            <pc:docMk/>
            <pc:sldMk cId="2892462455" sldId="343"/>
            <ac:picMk id="13" creationId="{AA340F28-41DA-4989-A0AB-257E513E8A1B}"/>
          </ac:picMkLst>
        </pc:picChg>
      </pc:sldChg>
    </pc:docChg>
  </pc:docChgLst>
  <pc:docChgLst>
    <pc:chgData name="Lee Jowett" userId="b4c18200-571b-4fac-968d-92e9fa7f3d31" providerId="ADAL" clId="{80AA5877-E22B-4202-AE7B-C31A75C339EF}"/>
    <pc:docChg chg="custSel addSld modSld">
      <pc:chgData name="Lee Jowett" userId="b4c18200-571b-4fac-968d-92e9fa7f3d31" providerId="ADAL" clId="{80AA5877-E22B-4202-AE7B-C31A75C339EF}" dt="2020-05-13T08:41:36.767" v="50" actId="1076"/>
      <pc:docMkLst>
        <pc:docMk/>
      </pc:docMkLst>
      <pc:sldChg chg="modSp">
        <pc:chgData name="Lee Jowett" userId="b4c18200-571b-4fac-968d-92e9fa7f3d31" providerId="ADAL" clId="{80AA5877-E22B-4202-AE7B-C31A75C339EF}" dt="2020-05-13T08:41:36.767" v="50" actId="1076"/>
        <pc:sldMkLst>
          <pc:docMk/>
          <pc:sldMk cId="899484424" sldId="256"/>
        </pc:sldMkLst>
        <pc:spChg chg="mod">
          <ac:chgData name="Lee Jowett" userId="b4c18200-571b-4fac-968d-92e9fa7f3d31" providerId="ADAL" clId="{80AA5877-E22B-4202-AE7B-C31A75C339EF}" dt="2020-05-13T08:41:33.700" v="49" actId="1076"/>
          <ac:spMkLst>
            <pc:docMk/>
            <pc:sldMk cId="899484424" sldId="256"/>
            <ac:spMk id="2" creationId="{23749A2C-639D-4222-8B5A-9EEF7D3835E2}"/>
          </ac:spMkLst>
        </pc:spChg>
        <pc:spChg chg="mod">
          <ac:chgData name="Lee Jowett" userId="b4c18200-571b-4fac-968d-92e9fa7f3d31" providerId="ADAL" clId="{80AA5877-E22B-4202-AE7B-C31A75C339EF}" dt="2020-05-13T08:41:36.767" v="50" actId="1076"/>
          <ac:spMkLst>
            <pc:docMk/>
            <pc:sldMk cId="899484424" sldId="256"/>
            <ac:spMk id="3" creationId="{3DCFFD74-8732-46D0-A805-FC99D462827D}"/>
          </ac:spMkLst>
        </pc:spChg>
      </pc:sldChg>
      <pc:sldChg chg="add">
        <pc:chgData name="Lee Jowett" userId="b4c18200-571b-4fac-968d-92e9fa7f3d31" providerId="ADAL" clId="{80AA5877-E22B-4202-AE7B-C31A75C339EF}" dt="2020-05-13T08:41:08.237" v="0"/>
        <pc:sldMkLst>
          <pc:docMk/>
          <pc:sldMk cId="3589004835" sldId="349"/>
        </pc:sldMkLst>
      </pc:sldChg>
    </pc:docChg>
  </pc:docChgLst>
  <pc:docChgLst>
    <pc:chgData name="Amy Peace" userId="S::amy.peace@leicester.gov.uk::caef7dc3-0d83-4f8b-849b-f17cf985f9e9" providerId="AD" clId="Web-{01B8E1A1-C401-4B9C-A215-BFCF0B5C5BEF}"/>
    <pc:docChg chg="modSld sldOrd">
      <pc:chgData name="Amy Peace" userId="S::amy.peace@leicester.gov.uk::caef7dc3-0d83-4f8b-849b-f17cf985f9e9" providerId="AD" clId="Web-{01B8E1A1-C401-4B9C-A215-BFCF0B5C5BEF}" dt="2020-05-13T08:13:12.168" v="8"/>
      <pc:docMkLst>
        <pc:docMk/>
      </pc:docMkLst>
      <pc:sldChg chg="modSp ord">
        <pc:chgData name="Amy Peace" userId="S::amy.peace@leicester.gov.uk::caef7dc3-0d83-4f8b-849b-f17cf985f9e9" providerId="AD" clId="Web-{01B8E1A1-C401-4B9C-A215-BFCF0B5C5BEF}" dt="2020-05-13T08:13:12.168" v="8"/>
        <pc:sldMkLst>
          <pc:docMk/>
          <pc:sldMk cId="636981773" sldId="348"/>
        </pc:sldMkLst>
        <pc:spChg chg="mod">
          <ac:chgData name="Amy Peace" userId="S::amy.peace@leicester.gov.uk::caef7dc3-0d83-4f8b-849b-f17cf985f9e9" providerId="AD" clId="Web-{01B8E1A1-C401-4B9C-A215-BFCF0B5C5BEF}" dt="2020-05-13T08:12:13.637" v="5" actId="20577"/>
          <ac:spMkLst>
            <pc:docMk/>
            <pc:sldMk cId="636981773" sldId="348"/>
            <ac:spMk id="5" creationId="{95ABD860-FB5B-4894-9832-20ABFC3B7200}"/>
          </ac:spMkLst>
        </pc:spChg>
        <pc:spChg chg="mod">
          <ac:chgData name="Amy Peace" userId="S::amy.peace@leicester.gov.uk::caef7dc3-0d83-4f8b-849b-f17cf985f9e9" providerId="AD" clId="Web-{01B8E1A1-C401-4B9C-A215-BFCF0B5C5BEF}" dt="2020-05-13T08:11:24.402" v="0" actId="20577"/>
          <ac:spMkLst>
            <pc:docMk/>
            <pc:sldMk cId="636981773" sldId="348"/>
            <ac:spMk id="10" creationId="{2CC92AFF-2215-40E2-9FA0-F3D1379C4C28}"/>
          </ac:spMkLst>
        </pc:spChg>
      </pc:sldChg>
    </pc:docChg>
  </pc:docChgLst>
  <pc:docChgLst>
    <pc:chgData name="Amy Peace" userId="S::amy.peace@leicester.gov.uk::caef7dc3-0d83-4f8b-849b-f17cf985f9e9" providerId="AD" clId="Web-{06392D40-B9AE-4A0B-9AA8-FC6AD2BADAB1}"/>
    <pc:docChg chg="addSld modSld">
      <pc:chgData name="Amy Peace" userId="S::amy.peace@leicester.gov.uk::caef7dc3-0d83-4f8b-849b-f17cf985f9e9" providerId="AD" clId="Web-{06392D40-B9AE-4A0B-9AA8-FC6AD2BADAB1}" dt="2020-05-12T10:55:51.413" v="119" actId="1076"/>
      <pc:docMkLst>
        <pc:docMk/>
      </pc:docMkLst>
      <pc:sldChg chg="addSp delSp modSp">
        <pc:chgData name="Amy Peace" userId="S::amy.peace@leicester.gov.uk::caef7dc3-0d83-4f8b-849b-f17cf985f9e9" providerId="AD" clId="Web-{06392D40-B9AE-4A0B-9AA8-FC6AD2BADAB1}" dt="2020-05-12T10:50:35.552" v="1"/>
        <pc:sldMkLst>
          <pc:docMk/>
          <pc:sldMk cId="899484424" sldId="256"/>
        </pc:sldMkLst>
        <pc:picChg chg="add del mod">
          <ac:chgData name="Amy Peace" userId="S::amy.peace@leicester.gov.uk::caef7dc3-0d83-4f8b-849b-f17cf985f9e9" providerId="AD" clId="Web-{06392D40-B9AE-4A0B-9AA8-FC6AD2BADAB1}" dt="2020-05-12T10:50:35.552" v="1"/>
          <ac:picMkLst>
            <pc:docMk/>
            <pc:sldMk cId="899484424" sldId="256"/>
            <ac:picMk id="4" creationId="{BC79E4F2-3FBB-4140-8C19-FC84D8AD270D}"/>
          </ac:picMkLst>
        </pc:picChg>
      </pc:sldChg>
      <pc:sldChg chg="modSp">
        <pc:chgData name="Amy Peace" userId="S::amy.peace@leicester.gov.uk::caef7dc3-0d83-4f8b-849b-f17cf985f9e9" providerId="AD" clId="Web-{06392D40-B9AE-4A0B-9AA8-FC6AD2BADAB1}" dt="2020-05-12T10:55:51.413" v="119" actId="1076"/>
        <pc:sldMkLst>
          <pc:docMk/>
          <pc:sldMk cId="1362260283" sldId="262"/>
        </pc:sldMkLst>
        <pc:spChg chg="mod">
          <ac:chgData name="Amy Peace" userId="S::amy.peace@leicester.gov.uk::caef7dc3-0d83-4f8b-849b-f17cf985f9e9" providerId="AD" clId="Web-{06392D40-B9AE-4A0B-9AA8-FC6AD2BADAB1}" dt="2020-05-12T10:55:51.413" v="119" actId="1076"/>
          <ac:spMkLst>
            <pc:docMk/>
            <pc:sldMk cId="1362260283" sldId="262"/>
            <ac:spMk id="3" creationId="{24E98E51-A193-4087-9499-CF2F2B23E83F}"/>
          </ac:spMkLst>
        </pc:spChg>
      </pc:sldChg>
      <pc:sldChg chg="addSp delSp modSp new">
        <pc:chgData name="Amy Peace" userId="S::amy.peace@leicester.gov.uk::caef7dc3-0d83-4f8b-849b-f17cf985f9e9" providerId="AD" clId="Web-{06392D40-B9AE-4A0B-9AA8-FC6AD2BADAB1}" dt="2020-05-12T10:54:52.803" v="109" actId="1076"/>
        <pc:sldMkLst>
          <pc:docMk/>
          <pc:sldMk cId="636981773" sldId="348"/>
        </pc:sldMkLst>
        <pc:spChg chg="mod">
          <ac:chgData name="Amy Peace" userId="S::amy.peace@leicester.gov.uk::caef7dc3-0d83-4f8b-849b-f17cf985f9e9" providerId="AD" clId="Web-{06392D40-B9AE-4A0B-9AA8-FC6AD2BADAB1}" dt="2020-05-12T10:51:56.381" v="10" actId="20577"/>
          <ac:spMkLst>
            <pc:docMk/>
            <pc:sldMk cId="636981773" sldId="348"/>
            <ac:spMk id="2" creationId="{F293714C-5882-4035-8EBE-99A06D43D17F}"/>
          </ac:spMkLst>
        </pc:spChg>
        <pc:spChg chg="add mod">
          <ac:chgData name="Amy Peace" userId="S::amy.peace@leicester.gov.uk::caef7dc3-0d83-4f8b-849b-f17cf985f9e9" providerId="AD" clId="Web-{06392D40-B9AE-4A0B-9AA8-FC6AD2BADAB1}" dt="2020-05-12T10:52:07.443" v="15" actId="14100"/>
          <ac:spMkLst>
            <pc:docMk/>
            <pc:sldMk cId="636981773" sldId="348"/>
            <ac:spMk id="5" creationId="{95ABD860-FB5B-4894-9832-20ABFC3B7200}"/>
          </ac:spMkLst>
        </pc:spChg>
        <pc:spChg chg="add mod">
          <ac:chgData name="Amy Peace" userId="S::amy.peace@leicester.gov.uk::caef7dc3-0d83-4f8b-849b-f17cf985f9e9" providerId="AD" clId="Web-{06392D40-B9AE-4A0B-9AA8-FC6AD2BADAB1}" dt="2020-05-12T10:54:35.959" v="108" actId="1076"/>
          <ac:spMkLst>
            <pc:docMk/>
            <pc:sldMk cId="636981773" sldId="348"/>
            <ac:spMk id="10" creationId="{2CC92AFF-2215-40E2-9FA0-F3D1379C4C28}"/>
          </ac:spMkLst>
        </pc:spChg>
        <pc:picChg chg="add del mod">
          <ac:chgData name="Amy Peace" userId="S::amy.peace@leicester.gov.uk::caef7dc3-0d83-4f8b-849b-f17cf985f9e9" providerId="AD" clId="Web-{06392D40-B9AE-4A0B-9AA8-FC6AD2BADAB1}" dt="2020-05-12T10:51:42.021" v="7"/>
          <ac:picMkLst>
            <pc:docMk/>
            <pc:sldMk cId="636981773" sldId="348"/>
            <ac:picMk id="3" creationId="{F6935242-A584-4E1C-ACEA-DACF70D8E2B3}"/>
          </ac:picMkLst>
        </pc:picChg>
        <pc:picChg chg="add mod">
          <ac:chgData name="Amy Peace" userId="S::amy.peace@leicester.gov.uk::caef7dc3-0d83-4f8b-849b-f17cf985f9e9" providerId="AD" clId="Web-{06392D40-B9AE-4A0B-9AA8-FC6AD2BADAB1}" dt="2020-05-12T10:54:52.803" v="109" actId="1076"/>
          <ac:picMkLst>
            <pc:docMk/>
            <pc:sldMk cId="636981773" sldId="348"/>
            <ac:picMk id="6" creationId="{55B766A6-1764-413C-A0DD-2CB6BA3EFB17}"/>
          </ac:picMkLst>
        </pc:picChg>
        <pc:picChg chg="add del mod">
          <ac:chgData name="Amy Peace" userId="S::amy.peace@leicester.gov.uk::caef7dc3-0d83-4f8b-849b-f17cf985f9e9" providerId="AD" clId="Web-{06392D40-B9AE-4A0B-9AA8-FC6AD2BADAB1}" dt="2020-05-12T10:53:25.959" v="80"/>
          <ac:picMkLst>
            <pc:docMk/>
            <pc:sldMk cId="636981773" sldId="348"/>
            <ac:picMk id="8" creationId="{11B6C940-FE8F-44EC-8FAE-4702492663A4}"/>
          </ac:picMkLst>
        </pc:picChg>
        <pc:picChg chg="add mod">
          <ac:chgData name="Amy Peace" userId="S::amy.peace@leicester.gov.uk::caef7dc3-0d83-4f8b-849b-f17cf985f9e9" providerId="AD" clId="Web-{06392D40-B9AE-4A0B-9AA8-FC6AD2BADAB1}" dt="2020-05-12T10:54:32.725" v="107" actId="1076"/>
          <ac:picMkLst>
            <pc:docMk/>
            <pc:sldMk cId="636981773" sldId="348"/>
            <ac:picMk id="11" creationId="{63E6C5BA-FF2F-45A1-9F11-28B8D768806C}"/>
          </ac:picMkLst>
        </pc:picChg>
      </pc:sldChg>
    </pc:docChg>
  </pc:docChgLst>
  <pc:docChgLst>
    <pc:chgData name="Amy Peace" userId="S::amy.peace@leicester.gov.uk::caef7dc3-0d83-4f8b-849b-f17cf985f9e9" providerId="AD" clId="Web-{93C0B123-9043-4716-B61C-57353B14FF24}"/>
    <pc:docChg chg="modSld">
      <pc:chgData name="Amy Peace" userId="S::amy.peace@leicester.gov.uk::caef7dc3-0d83-4f8b-849b-f17cf985f9e9" providerId="AD" clId="Web-{93C0B123-9043-4716-B61C-57353B14FF24}" dt="2020-05-12T09:07:33.075" v="29" actId="20577"/>
      <pc:docMkLst>
        <pc:docMk/>
      </pc:docMkLst>
      <pc:sldChg chg="modSp">
        <pc:chgData name="Amy Peace" userId="S::amy.peace@leicester.gov.uk::caef7dc3-0d83-4f8b-849b-f17cf985f9e9" providerId="AD" clId="Web-{93C0B123-9043-4716-B61C-57353B14FF24}" dt="2020-05-12T09:07:33.075" v="29" actId="20577"/>
        <pc:sldMkLst>
          <pc:docMk/>
          <pc:sldMk cId="1362260283" sldId="262"/>
        </pc:sldMkLst>
        <pc:spChg chg="mod">
          <ac:chgData name="Amy Peace" userId="S::amy.peace@leicester.gov.uk::caef7dc3-0d83-4f8b-849b-f17cf985f9e9" providerId="AD" clId="Web-{93C0B123-9043-4716-B61C-57353B14FF24}" dt="2020-05-12T09:07:33.075" v="29" actId="20577"/>
          <ac:spMkLst>
            <pc:docMk/>
            <pc:sldMk cId="1362260283" sldId="262"/>
            <ac:spMk id="3" creationId="{24E98E51-A193-4087-9499-CF2F2B23E83F}"/>
          </ac:spMkLst>
        </pc:spChg>
        <pc:picChg chg="mod">
          <ac:chgData name="Amy Peace" userId="S::amy.peace@leicester.gov.uk::caef7dc3-0d83-4f8b-849b-f17cf985f9e9" providerId="AD" clId="Web-{93C0B123-9043-4716-B61C-57353B14FF24}" dt="2020-05-12T09:04:08.480" v="16" actId="1076"/>
          <ac:picMkLst>
            <pc:docMk/>
            <pc:sldMk cId="1362260283" sldId="262"/>
            <ac:picMk id="7" creationId="{4E35477A-8EC4-452C-81C1-53FA3D8FA0D2}"/>
          </ac:picMkLst>
        </pc:picChg>
      </pc:sldChg>
      <pc:sldChg chg="modSp">
        <pc:chgData name="Amy Peace" userId="S::amy.peace@leicester.gov.uk::caef7dc3-0d83-4f8b-849b-f17cf985f9e9" providerId="AD" clId="Web-{93C0B123-9043-4716-B61C-57353B14FF24}" dt="2020-05-12T09:04:29.262" v="17" actId="1076"/>
        <pc:sldMkLst>
          <pc:docMk/>
          <pc:sldMk cId="3266434365" sldId="327"/>
        </pc:sldMkLst>
        <pc:picChg chg="mod">
          <ac:chgData name="Amy Peace" userId="S::amy.peace@leicester.gov.uk::caef7dc3-0d83-4f8b-849b-f17cf985f9e9" providerId="AD" clId="Web-{93C0B123-9043-4716-B61C-57353B14FF24}" dt="2020-05-12T09:04:29.262" v="17" actId="1076"/>
          <ac:picMkLst>
            <pc:docMk/>
            <pc:sldMk cId="3266434365" sldId="327"/>
            <ac:picMk id="7" creationId="{60F81E1C-BACA-4A38-AB1E-D4F3E9E9E450}"/>
          </ac:picMkLst>
        </pc:picChg>
      </pc:sldChg>
      <pc:sldChg chg="modSp">
        <pc:chgData name="Amy Peace" userId="S::amy.peace@leicester.gov.uk::caef7dc3-0d83-4f8b-849b-f17cf985f9e9" providerId="AD" clId="Web-{93C0B123-9043-4716-B61C-57353B14FF24}" dt="2020-05-12T09:02:56.480" v="15" actId="14100"/>
        <pc:sldMkLst>
          <pc:docMk/>
          <pc:sldMk cId="1260889679" sldId="330"/>
        </pc:sldMkLst>
        <pc:picChg chg="mod">
          <ac:chgData name="Amy Peace" userId="S::amy.peace@leicester.gov.uk::caef7dc3-0d83-4f8b-849b-f17cf985f9e9" providerId="AD" clId="Web-{93C0B123-9043-4716-B61C-57353B14FF24}" dt="2020-05-12T09:01:49.152" v="12"/>
          <ac:picMkLst>
            <pc:docMk/>
            <pc:sldMk cId="1260889679" sldId="330"/>
            <ac:picMk id="7" creationId="{E09E4A1F-DDAC-4FAD-9B57-E29FD777DD8F}"/>
          </ac:picMkLst>
        </pc:picChg>
        <pc:picChg chg="mod">
          <ac:chgData name="Amy Peace" userId="S::amy.peace@leicester.gov.uk::caef7dc3-0d83-4f8b-849b-f17cf985f9e9" providerId="AD" clId="Web-{93C0B123-9043-4716-B61C-57353B14FF24}" dt="2020-05-12T09:01:57.823" v="13"/>
          <ac:picMkLst>
            <pc:docMk/>
            <pc:sldMk cId="1260889679" sldId="330"/>
            <ac:picMk id="9" creationId="{34CFB173-5046-4EA9-9836-7EB03A7561DB}"/>
          </ac:picMkLst>
        </pc:picChg>
        <pc:picChg chg="mod">
          <ac:chgData name="Amy Peace" userId="S::amy.peace@leicester.gov.uk::caef7dc3-0d83-4f8b-849b-f17cf985f9e9" providerId="AD" clId="Web-{93C0B123-9043-4716-B61C-57353B14FF24}" dt="2020-05-12T09:02:53.042" v="14" actId="14100"/>
          <ac:picMkLst>
            <pc:docMk/>
            <pc:sldMk cId="1260889679" sldId="330"/>
            <ac:picMk id="10" creationId="{7C0FDABC-1D79-4634-8A03-FB3C45528F4A}"/>
          </ac:picMkLst>
        </pc:picChg>
        <pc:picChg chg="mod">
          <ac:chgData name="Amy Peace" userId="S::amy.peace@leicester.gov.uk::caef7dc3-0d83-4f8b-849b-f17cf985f9e9" providerId="AD" clId="Web-{93C0B123-9043-4716-B61C-57353B14FF24}" dt="2020-05-12T09:02:56.480" v="15" actId="14100"/>
          <ac:picMkLst>
            <pc:docMk/>
            <pc:sldMk cId="1260889679" sldId="330"/>
            <ac:picMk id="2052" creationId="{FEB60E10-9FEB-426C-9360-18C7A2154ECD}"/>
          </ac:picMkLst>
        </pc:picChg>
      </pc:sldChg>
      <pc:sldChg chg="modSp">
        <pc:chgData name="Amy Peace" userId="S::amy.peace@leicester.gov.uk::caef7dc3-0d83-4f8b-849b-f17cf985f9e9" providerId="AD" clId="Web-{93C0B123-9043-4716-B61C-57353B14FF24}" dt="2020-05-12T08:51:12.274" v="4" actId="20577"/>
        <pc:sldMkLst>
          <pc:docMk/>
          <pc:sldMk cId="3159806921" sldId="339"/>
        </pc:sldMkLst>
        <pc:spChg chg="mod">
          <ac:chgData name="Amy Peace" userId="S::amy.peace@leicester.gov.uk::caef7dc3-0d83-4f8b-849b-f17cf985f9e9" providerId="AD" clId="Web-{93C0B123-9043-4716-B61C-57353B14FF24}" dt="2020-05-12T08:51:12.274" v="4" actId="20577"/>
          <ac:spMkLst>
            <pc:docMk/>
            <pc:sldMk cId="3159806921" sldId="339"/>
            <ac:spMk id="6" creationId="{7F0084B7-EACD-4FC3-BE41-68863D6E25F8}"/>
          </ac:spMkLst>
        </pc:spChg>
      </pc:sldChg>
      <pc:sldChg chg="modSp">
        <pc:chgData name="Amy Peace" userId="S::amy.peace@leicester.gov.uk::caef7dc3-0d83-4f8b-849b-f17cf985f9e9" providerId="AD" clId="Web-{93C0B123-9043-4716-B61C-57353B14FF24}" dt="2020-05-12T08:52:42.227" v="7" actId="1076"/>
        <pc:sldMkLst>
          <pc:docMk/>
          <pc:sldMk cId="141953193" sldId="340"/>
        </pc:sldMkLst>
        <pc:spChg chg="mod">
          <ac:chgData name="Amy Peace" userId="S::amy.peace@leicester.gov.uk::caef7dc3-0d83-4f8b-849b-f17cf985f9e9" providerId="AD" clId="Web-{93C0B123-9043-4716-B61C-57353B14FF24}" dt="2020-05-12T08:52:42.227" v="7" actId="1076"/>
          <ac:spMkLst>
            <pc:docMk/>
            <pc:sldMk cId="141953193" sldId="340"/>
            <ac:spMk id="5" creationId="{6F84D32D-5305-4534-9462-33B828252194}"/>
          </ac:spMkLst>
        </pc:spChg>
      </pc:sldChg>
      <pc:sldChg chg="modSp">
        <pc:chgData name="Amy Peace" userId="S::amy.peace@leicester.gov.uk::caef7dc3-0d83-4f8b-849b-f17cf985f9e9" providerId="AD" clId="Web-{93C0B123-9043-4716-B61C-57353B14FF24}" dt="2020-05-12T09:01:36.198" v="11"/>
        <pc:sldMkLst>
          <pc:docMk/>
          <pc:sldMk cId="3440689293" sldId="344"/>
        </pc:sldMkLst>
        <pc:picChg chg="mod">
          <ac:chgData name="Amy Peace" userId="S::amy.peace@leicester.gov.uk::caef7dc3-0d83-4f8b-849b-f17cf985f9e9" providerId="AD" clId="Web-{93C0B123-9043-4716-B61C-57353B14FF24}" dt="2020-05-12T08:52:11.102" v="6" actId="14100"/>
          <ac:picMkLst>
            <pc:docMk/>
            <pc:sldMk cId="3440689293" sldId="344"/>
            <ac:picMk id="6" creationId="{65E8BC0B-E8FD-4D9E-809E-A2253F6EBDC2}"/>
          </ac:picMkLst>
        </pc:picChg>
        <pc:picChg chg="mod">
          <ac:chgData name="Amy Peace" userId="S::amy.peace@leicester.gov.uk::caef7dc3-0d83-4f8b-849b-f17cf985f9e9" providerId="AD" clId="Web-{93C0B123-9043-4716-B61C-57353B14FF24}" dt="2020-05-12T09:01:36.198" v="11"/>
          <ac:picMkLst>
            <pc:docMk/>
            <pc:sldMk cId="3440689293" sldId="344"/>
            <ac:picMk id="1026" creationId="{83D5B924-85BA-472D-9155-8F73C44F2F48}"/>
          </ac:picMkLst>
        </pc:picChg>
        <pc:picChg chg="mod">
          <ac:chgData name="Amy Peace" userId="S::amy.peace@leicester.gov.uk::caef7dc3-0d83-4f8b-849b-f17cf985f9e9" providerId="AD" clId="Web-{93C0B123-9043-4716-B61C-57353B14FF24}" dt="2020-05-12T09:01:21.370" v="8"/>
          <ac:picMkLst>
            <pc:docMk/>
            <pc:sldMk cId="3440689293" sldId="344"/>
            <ac:picMk id="2054" creationId="{5B103452-16B6-4AA5-B7D9-0C673EB195A5}"/>
          </ac:picMkLst>
        </pc:picChg>
      </pc:sldChg>
    </pc:docChg>
  </pc:docChgLst>
  <pc:docChgLst>
    <pc:chgData name="Amy Peace" userId="S::amy.peace@leicester.gov.uk::caef7dc3-0d83-4f8b-849b-f17cf985f9e9" providerId="AD" clId="Web-{78BB75B0-FF72-0992-54D0-EF6D672769CD}"/>
    <pc:docChg chg="modSld">
      <pc:chgData name="Amy Peace" userId="S::amy.peace@leicester.gov.uk::caef7dc3-0d83-4f8b-849b-f17cf985f9e9" providerId="AD" clId="Web-{78BB75B0-FF72-0992-54D0-EF6D672769CD}" dt="2020-05-11T11:06:23.806" v="168" actId="20577"/>
      <pc:docMkLst>
        <pc:docMk/>
      </pc:docMkLst>
      <pc:sldChg chg="addSp modSp">
        <pc:chgData name="Amy Peace" userId="S::amy.peace@leicester.gov.uk::caef7dc3-0d83-4f8b-849b-f17cf985f9e9" providerId="AD" clId="Web-{78BB75B0-FF72-0992-54D0-EF6D672769CD}" dt="2020-05-11T10:26:16.870" v="123" actId="14100"/>
        <pc:sldMkLst>
          <pc:docMk/>
          <pc:sldMk cId="2448155906" sldId="338"/>
        </pc:sldMkLst>
        <pc:spChg chg="add mod">
          <ac:chgData name="Amy Peace" userId="S::amy.peace@leicester.gov.uk::caef7dc3-0d83-4f8b-849b-f17cf985f9e9" providerId="AD" clId="Web-{78BB75B0-FF72-0992-54D0-EF6D672769CD}" dt="2020-05-11T10:24:51.714" v="117" actId="1076"/>
          <ac:spMkLst>
            <pc:docMk/>
            <pc:sldMk cId="2448155906" sldId="338"/>
            <ac:spMk id="4" creationId="{939E200F-86C3-483C-8B72-C2D2FBC8DCC4}"/>
          </ac:spMkLst>
        </pc:spChg>
        <pc:spChg chg="add mod">
          <ac:chgData name="Amy Peace" userId="S::amy.peace@leicester.gov.uk::caef7dc3-0d83-4f8b-849b-f17cf985f9e9" providerId="AD" clId="Web-{78BB75B0-FF72-0992-54D0-EF6D672769CD}" dt="2020-05-11T10:08:12.839" v="62" actId="14100"/>
          <ac:spMkLst>
            <pc:docMk/>
            <pc:sldMk cId="2448155906" sldId="338"/>
            <ac:spMk id="5" creationId="{C9B29439-CE03-473F-AD6A-3CD3124E41C5}"/>
          </ac:spMkLst>
        </pc:spChg>
        <pc:spChg chg="mod">
          <ac:chgData name="Amy Peace" userId="S::amy.peace@leicester.gov.uk::caef7dc3-0d83-4f8b-849b-f17cf985f9e9" providerId="AD" clId="Web-{78BB75B0-FF72-0992-54D0-EF6D672769CD}" dt="2020-05-11T10:24:46.182" v="115" actId="20577"/>
          <ac:spMkLst>
            <pc:docMk/>
            <pc:sldMk cId="2448155906" sldId="338"/>
            <ac:spMk id="7" creationId="{45E98AF8-2EEF-434C-B121-9380417FA580}"/>
          </ac:spMkLst>
        </pc:spChg>
        <pc:picChg chg="add mod">
          <ac:chgData name="Amy Peace" userId="S::amy.peace@leicester.gov.uk::caef7dc3-0d83-4f8b-849b-f17cf985f9e9" providerId="AD" clId="Web-{78BB75B0-FF72-0992-54D0-EF6D672769CD}" dt="2020-05-11T10:26:16.870" v="123" actId="14100"/>
          <ac:picMkLst>
            <pc:docMk/>
            <pc:sldMk cId="2448155906" sldId="338"/>
            <ac:picMk id="6" creationId="{A00BDCA4-9A60-4CDD-88C2-5B33BE03E965}"/>
          </ac:picMkLst>
        </pc:picChg>
        <pc:picChg chg="mod">
          <ac:chgData name="Amy Peace" userId="S::amy.peace@leicester.gov.uk::caef7dc3-0d83-4f8b-849b-f17cf985f9e9" providerId="AD" clId="Web-{78BB75B0-FF72-0992-54D0-EF6D672769CD}" dt="2020-05-11T10:08:19.839" v="63" actId="1076"/>
          <ac:picMkLst>
            <pc:docMk/>
            <pc:sldMk cId="2448155906" sldId="338"/>
            <ac:picMk id="8" creationId="{9692038B-9F7A-4A9F-A656-C0326D41D5E0}"/>
          </ac:picMkLst>
        </pc:picChg>
      </pc:sldChg>
      <pc:sldChg chg="addSp delSp modSp">
        <pc:chgData name="Amy Peace" userId="S::amy.peace@leicester.gov.uk::caef7dc3-0d83-4f8b-849b-f17cf985f9e9" providerId="AD" clId="Web-{78BB75B0-FF72-0992-54D0-EF6D672769CD}" dt="2020-05-11T11:06:23.806" v="168" actId="20577"/>
        <pc:sldMkLst>
          <pc:docMk/>
          <pc:sldMk cId="3858370980" sldId="341"/>
        </pc:sldMkLst>
        <pc:spChg chg="del">
          <ac:chgData name="Amy Peace" userId="S::amy.peace@leicester.gov.uk::caef7dc3-0d83-4f8b-849b-f17cf985f9e9" providerId="AD" clId="Web-{78BB75B0-FF72-0992-54D0-EF6D672769CD}" dt="2020-05-11T10:32:41.620" v="124"/>
          <ac:spMkLst>
            <pc:docMk/>
            <pc:sldMk cId="3858370980" sldId="341"/>
            <ac:spMk id="3" creationId="{6982DCAF-6709-4452-BCEF-1DC2AB73B4C6}"/>
          </ac:spMkLst>
        </pc:spChg>
        <pc:spChg chg="add del mod">
          <ac:chgData name="Amy Peace" userId="S::amy.peace@leicester.gov.uk::caef7dc3-0d83-4f8b-849b-f17cf985f9e9" providerId="AD" clId="Web-{78BB75B0-FF72-0992-54D0-EF6D672769CD}" dt="2020-05-11T10:35:23.479" v="128"/>
          <ac:spMkLst>
            <pc:docMk/>
            <pc:sldMk cId="3858370980" sldId="341"/>
            <ac:spMk id="7" creationId="{A1672D18-D4AA-4A3A-9BEE-DFC9909B5907}"/>
          </ac:spMkLst>
        </pc:spChg>
        <pc:spChg chg="add mod">
          <ac:chgData name="Amy Peace" userId="S::amy.peace@leicester.gov.uk::caef7dc3-0d83-4f8b-849b-f17cf985f9e9" providerId="AD" clId="Web-{78BB75B0-FF72-0992-54D0-EF6D672769CD}" dt="2020-05-11T10:36:29.026" v="138" actId="1076"/>
          <ac:spMkLst>
            <pc:docMk/>
            <pc:sldMk cId="3858370980" sldId="341"/>
            <ac:spMk id="10" creationId="{F75C529A-B513-48B8-A556-09D209ECFD15}"/>
          </ac:spMkLst>
        </pc:spChg>
        <pc:spChg chg="add mod">
          <ac:chgData name="Amy Peace" userId="S::amy.peace@leicester.gov.uk::caef7dc3-0d83-4f8b-849b-f17cf985f9e9" providerId="AD" clId="Web-{78BB75B0-FF72-0992-54D0-EF6D672769CD}" dt="2020-05-11T11:06:23.806" v="168" actId="20577"/>
          <ac:spMkLst>
            <pc:docMk/>
            <pc:sldMk cId="3858370980" sldId="341"/>
            <ac:spMk id="13" creationId="{65582EB5-920F-4B12-8939-BB0BCDDD8BAF}"/>
          </ac:spMkLst>
        </pc:spChg>
        <pc:picChg chg="add del mod ord">
          <ac:chgData name="Amy Peace" userId="S::amy.peace@leicester.gov.uk::caef7dc3-0d83-4f8b-849b-f17cf985f9e9" providerId="AD" clId="Web-{78BB75B0-FF72-0992-54D0-EF6D672769CD}" dt="2020-05-11T10:33:04.729" v="127"/>
          <ac:picMkLst>
            <pc:docMk/>
            <pc:sldMk cId="3858370980" sldId="341"/>
            <ac:picMk id="4" creationId="{6CEF61CE-64A5-449F-A5A3-322653720972}"/>
          </ac:picMkLst>
        </pc:picChg>
        <pc:picChg chg="add mod ord">
          <ac:chgData name="Amy Peace" userId="S::amy.peace@leicester.gov.uk::caef7dc3-0d83-4f8b-849b-f17cf985f9e9" providerId="AD" clId="Web-{78BB75B0-FF72-0992-54D0-EF6D672769CD}" dt="2020-05-11T10:35:38.432" v="130" actId="1076"/>
          <ac:picMkLst>
            <pc:docMk/>
            <pc:sldMk cId="3858370980" sldId="341"/>
            <ac:picMk id="8" creationId="{2233A62D-9F9B-4B5A-BCFC-1598A753C14A}"/>
          </ac:picMkLst>
        </pc:picChg>
        <pc:picChg chg="add mod">
          <ac:chgData name="Amy Peace" userId="S::amy.peace@leicester.gov.uk::caef7dc3-0d83-4f8b-849b-f17cf985f9e9" providerId="AD" clId="Web-{78BB75B0-FF72-0992-54D0-EF6D672769CD}" dt="2020-05-11T11:06:04.916" v="162" actId="1076"/>
          <ac:picMkLst>
            <pc:docMk/>
            <pc:sldMk cId="3858370980" sldId="341"/>
            <ac:picMk id="11" creationId="{30E2BDBF-850E-4C7C-94B4-6FFAD6EDC90A}"/>
          </ac:picMkLst>
        </pc:picChg>
        <pc:picChg chg="add mod">
          <ac:chgData name="Amy Peace" userId="S::amy.peace@leicester.gov.uk::caef7dc3-0d83-4f8b-849b-f17cf985f9e9" providerId="AD" clId="Web-{78BB75B0-FF72-0992-54D0-EF6D672769CD}" dt="2020-05-11T10:47:20.229" v="160" actId="1076"/>
          <ac:picMkLst>
            <pc:docMk/>
            <pc:sldMk cId="3858370980" sldId="341"/>
            <ac:picMk id="14" creationId="{771F5985-9605-4DA8-87B9-4EFCC68C5846}"/>
          </ac:picMkLst>
        </pc:picChg>
        <pc:picChg chg="add mod">
          <ac:chgData name="Amy Peace" userId="S::amy.peace@leicester.gov.uk::caef7dc3-0d83-4f8b-849b-f17cf985f9e9" providerId="AD" clId="Web-{78BB75B0-FF72-0992-54D0-EF6D672769CD}" dt="2020-05-11T11:06:08.244" v="163" actId="1076"/>
          <ac:picMkLst>
            <pc:docMk/>
            <pc:sldMk cId="3858370980" sldId="341"/>
            <ac:picMk id="16" creationId="{838D999D-41E0-4077-A232-C757FCFE9CA4}"/>
          </ac:picMkLst>
        </pc:picChg>
      </pc:sldChg>
    </pc:docChg>
  </pc:docChgLst>
  <pc:docChgLst>
    <pc:chgData name="Amy Peace" userId="S::amy.peace@leicester.gov.uk::caef7dc3-0d83-4f8b-849b-f17cf985f9e9" providerId="AD" clId="Web-{C35749A8-58A1-ABCC-9474-6CF1086F70D0}"/>
    <pc:docChg chg="modSld">
      <pc:chgData name="Amy Peace" userId="S::amy.peace@leicester.gov.uk::caef7dc3-0d83-4f8b-849b-f17cf985f9e9" providerId="AD" clId="Web-{C35749A8-58A1-ABCC-9474-6CF1086F70D0}" dt="2020-05-11T09:45:42.061" v="97"/>
      <pc:docMkLst>
        <pc:docMk/>
      </pc:docMkLst>
      <pc:sldChg chg="modSp">
        <pc:chgData name="Amy Peace" userId="S::amy.peace@leicester.gov.uk::caef7dc3-0d83-4f8b-849b-f17cf985f9e9" providerId="AD" clId="Web-{C35749A8-58A1-ABCC-9474-6CF1086F70D0}" dt="2020-05-11T08:44:48.137" v="39" actId="1076"/>
        <pc:sldMkLst>
          <pc:docMk/>
          <pc:sldMk cId="4145766836" sldId="329"/>
        </pc:sldMkLst>
        <pc:picChg chg="mod">
          <ac:chgData name="Amy Peace" userId="S::amy.peace@leicester.gov.uk::caef7dc3-0d83-4f8b-849b-f17cf985f9e9" providerId="AD" clId="Web-{C35749A8-58A1-ABCC-9474-6CF1086F70D0}" dt="2020-05-11T08:44:48.137" v="39" actId="1076"/>
          <ac:picMkLst>
            <pc:docMk/>
            <pc:sldMk cId="4145766836" sldId="329"/>
            <ac:picMk id="6" creationId="{4985AA02-B3C8-4C3A-B4DE-D8D2CF565B5D}"/>
          </ac:picMkLst>
        </pc:picChg>
      </pc:sldChg>
      <pc:sldChg chg="delSp modSp">
        <pc:chgData name="Amy Peace" userId="S::amy.peace@leicester.gov.uk::caef7dc3-0d83-4f8b-849b-f17cf985f9e9" providerId="AD" clId="Web-{C35749A8-58A1-ABCC-9474-6CF1086F70D0}" dt="2020-05-11T08:45:45.824" v="60" actId="14100"/>
        <pc:sldMkLst>
          <pc:docMk/>
          <pc:sldMk cId="1260889679" sldId="330"/>
        </pc:sldMkLst>
        <pc:spChg chg="mod">
          <ac:chgData name="Amy Peace" userId="S::amy.peace@leicester.gov.uk::caef7dc3-0d83-4f8b-849b-f17cf985f9e9" providerId="AD" clId="Web-{C35749A8-58A1-ABCC-9474-6CF1086F70D0}" dt="2020-05-11T08:45:21.574" v="52" actId="14100"/>
          <ac:spMkLst>
            <pc:docMk/>
            <pc:sldMk cId="1260889679" sldId="330"/>
            <ac:spMk id="5" creationId="{16C5CA6D-E0E2-4422-9EB3-6F32B72F2C1C}"/>
          </ac:spMkLst>
        </pc:spChg>
        <pc:picChg chg="mod">
          <ac:chgData name="Amy Peace" userId="S::amy.peace@leicester.gov.uk::caef7dc3-0d83-4f8b-849b-f17cf985f9e9" providerId="AD" clId="Web-{C35749A8-58A1-ABCC-9474-6CF1086F70D0}" dt="2020-05-11T08:45:38.840" v="58" actId="14100"/>
          <ac:picMkLst>
            <pc:docMk/>
            <pc:sldMk cId="1260889679" sldId="330"/>
            <ac:picMk id="4" creationId="{79752E55-9D4D-4C95-8471-9431C8651AF2}"/>
          </ac:picMkLst>
        </pc:picChg>
        <pc:picChg chg="mod">
          <ac:chgData name="Amy Peace" userId="S::amy.peace@leicester.gov.uk::caef7dc3-0d83-4f8b-849b-f17cf985f9e9" providerId="AD" clId="Web-{C35749A8-58A1-ABCC-9474-6CF1086F70D0}" dt="2020-05-11T08:45:45.824" v="60" actId="14100"/>
          <ac:picMkLst>
            <pc:docMk/>
            <pc:sldMk cId="1260889679" sldId="330"/>
            <ac:picMk id="6" creationId="{65E8BC0B-E8FD-4D9E-809E-A2253F6EBDC2}"/>
          </ac:picMkLst>
        </pc:picChg>
        <pc:picChg chg="mod">
          <ac:chgData name="Amy Peace" userId="S::amy.peace@leicester.gov.uk::caef7dc3-0d83-4f8b-849b-f17cf985f9e9" providerId="AD" clId="Web-{C35749A8-58A1-ABCC-9474-6CF1086F70D0}" dt="2020-05-11T08:45:24.293" v="53" actId="1076"/>
          <ac:picMkLst>
            <pc:docMk/>
            <pc:sldMk cId="1260889679" sldId="330"/>
            <ac:picMk id="7" creationId="{E09E4A1F-DDAC-4FAD-9B57-E29FD777DD8F}"/>
          </ac:picMkLst>
        </pc:picChg>
        <pc:picChg chg="mod">
          <ac:chgData name="Amy Peace" userId="S::amy.peace@leicester.gov.uk::caef7dc3-0d83-4f8b-849b-f17cf985f9e9" providerId="AD" clId="Web-{C35749A8-58A1-ABCC-9474-6CF1086F70D0}" dt="2020-05-11T08:45:30.418" v="55" actId="14100"/>
          <ac:picMkLst>
            <pc:docMk/>
            <pc:sldMk cId="1260889679" sldId="330"/>
            <ac:picMk id="9" creationId="{34CFB173-5046-4EA9-9836-7EB03A7561DB}"/>
          </ac:picMkLst>
        </pc:picChg>
        <pc:picChg chg="mod">
          <ac:chgData name="Amy Peace" userId="S::amy.peace@leicester.gov.uk::caef7dc3-0d83-4f8b-849b-f17cf985f9e9" providerId="AD" clId="Web-{C35749A8-58A1-ABCC-9474-6CF1086F70D0}" dt="2020-05-11T08:45:01.590" v="42" actId="1076"/>
          <ac:picMkLst>
            <pc:docMk/>
            <pc:sldMk cId="1260889679" sldId="330"/>
            <ac:picMk id="2054" creationId="{5B103452-16B6-4AA5-B7D9-0C673EB195A5}"/>
          </ac:picMkLst>
        </pc:picChg>
        <pc:picChg chg="del mod">
          <ac:chgData name="Amy Peace" userId="S::amy.peace@leicester.gov.uk::caef7dc3-0d83-4f8b-849b-f17cf985f9e9" providerId="AD" clId="Web-{C35749A8-58A1-ABCC-9474-6CF1086F70D0}" dt="2020-05-11T08:45:02.981" v="43"/>
          <ac:picMkLst>
            <pc:docMk/>
            <pc:sldMk cId="1260889679" sldId="330"/>
            <ac:picMk id="2056" creationId="{C27D8FB7-055D-4E6A-8ADE-7C7EB86C35C4}"/>
          </ac:picMkLst>
        </pc:picChg>
      </pc:sldChg>
      <pc:sldChg chg="modSp">
        <pc:chgData name="Amy Peace" userId="S::amy.peace@leicester.gov.uk::caef7dc3-0d83-4f8b-849b-f17cf985f9e9" providerId="AD" clId="Web-{C35749A8-58A1-ABCC-9474-6CF1086F70D0}" dt="2020-05-11T08:44:34.872" v="36" actId="20577"/>
        <pc:sldMkLst>
          <pc:docMk/>
          <pc:sldMk cId="3254215942" sldId="331"/>
        </pc:sldMkLst>
        <pc:spChg chg="mod">
          <ac:chgData name="Amy Peace" userId="S::amy.peace@leicester.gov.uk::caef7dc3-0d83-4f8b-849b-f17cf985f9e9" providerId="AD" clId="Web-{C35749A8-58A1-ABCC-9474-6CF1086F70D0}" dt="2020-05-11T08:44:34.872" v="36" actId="20577"/>
          <ac:spMkLst>
            <pc:docMk/>
            <pc:sldMk cId="3254215942" sldId="331"/>
            <ac:spMk id="3" creationId="{C80E1947-ED66-4EA8-B830-E501221D1857}"/>
          </ac:spMkLst>
        </pc:spChg>
        <pc:picChg chg="mod">
          <ac:chgData name="Amy Peace" userId="S::amy.peace@leicester.gov.uk::caef7dc3-0d83-4f8b-849b-f17cf985f9e9" providerId="AD" clId="Web-{C35749A8-58A1-ABCC-9474-6CF1086F70D0}" dt="2020-05-11T08:44:19.794" v="31" actId="1076"/>
          <ac:picMkLst>
            <pc:docMk/>
            <pc:sldMk cId="3254215942" sldId="331"/>
            <ac:picMk id="4" creationId="{D8B53EFE-4AEF-45D7-93FB-E7FFA3D6F3AC}"/>
          </ac:picMkLst>
        </pc:picChg>
        <pc:picChg chg="mod">
          <ac:chgData name="Amy Peace" userId="S::amy.peace@leicester.gov.uk::caef7dc3-0d83-4f8b-849b-f17cf985f9e9" providerId="AD" clId="Web-{C35749A8-58A1-ABCC-9474-6CF1086F70D0}" dt="2020-05-11T08:44:04.294" v="29" actId="1076"/>
          <ac:picMkLst>
            <pc:docMk/>
            <pc:sldMk cId="3254215942" sldId="331"/>
            <ac:picMk id="9" creationId="{FC467576-FC1D-44D5-847E-629F0AB14F27}"/>
          </ac:picMkLst>
        </pc:picChg>
        <pc:picChg chg="mod">
          <ac:chgData name="Amy Peace" userId="S::amy.peace@leicester.gov.uk::caef7dc3-0d83-4f8b-849b-f17cf985f9e9" providerId="AD" clId="Web-{C35749A8-58A1-ABCC-9474-6CF1086F70D0}" dt="2020-05-11T08:44:11.091" v="30" actId="1076"/>
          <ac:picMkLst>
            <pc:docMk/>
            <pc:sldMk cId="3254215942" sldId="331"/>
            <ac:picMk id="15" creationId="{70B529E8-0245-4CDA-94EA-BE320336B44A}"/>
          </ac:picMkLst>
        </pc:picChg>
      </pc:sldChg>
      <pc:sldChg chg="addSp delSp modSp mod setBg">
        <pc:chgData name="Amy Peace" userId="S::amy.peace@leicester.gov.uk::caef7dc3-0d83-4f8b-849b-f17cf985f9e9" providerId="AD" clId="Web-{C35749A8-58A1-ABCC-9474-6CF1086F70D0}" dt="2020-05-11T08:43:52.560" v="27" actId="20577"/>
        <pc:sldMkLst>
          <pc:docMk/>
          <pc:sldMk cId="1662913135" sldId="333"/>
        </pc:sldMkLst>
        <pc:spChg chg="mod ord">
          <ac:chgData name="Amy Peace" userId="S::amy.peace@leicester.gov.uk::caef7dc3-0d83-4f8b-849b-f17cf985f9e9" providerId="AD" clId="Web-{C35749A8-58A1-ABCC-9474-6CF1086F70D0}" dt="2020-05-11T08:42:25.389" v="1"/>
          <ac:spMkLst>
            <pc:docMk/>
            <pc:sldMk cId="1662913135" sldId="333"/>
            <ac:spMk id="2" creationId="{EB0F8A8E-EDC3-4FAC-8B77-E5B6F20F9C65}"/>
          </ac:spMkLst>
        </pc:spChg>
        <pc:spChg chg="mod ord">
          <ac:chgData name="Amy Peace" userId="S::amy.peace@leicester.gov.uk::caef7dc3-0d83-4f8b-849b-f17cf985f9e9" providerId="AD" clId="Web-{C35749A8-58A1-ABCC-9474-6CF1086F70D0}" dt="2020-05-11T08:43:52.560" v="27" actId="20577"/>
          <ac:spMkLst>
            <pc:docMk/>
            <pc:sldMk cId="1662913135" sldId="333"/>
            <ac:spMk id="3" creationId="{61A011E0-A5D2-45C7-A6F4-0BA3286C8D31}"/>
          </ac:spMkLst>
        </pc:spChg>
        <pc:spChg chg="ord">
          <ac:chgData name="Amy Peace" userId="S::amy.peace@leicester.gov.uk::caef7dc3-0d83-4f8b-849b-f17cf985f9e9" providerId="AD" clId="Web-{C35749A8-58A1-ABCC-9474-6CF1086F70D0}" dt="2020-05-11T08:42:25.389" v="1"/>
          <ac:spMkLst>
            <pc:docMk/>
            <pc:sldMk cId="1662913135" sldId="333"/>
            <ac:spMk id="6" creationId="{D827EB31-7141-4334-8ED6-E42597F6E3D7}"/>
          </ac:spMkLst>
        </pc:spChg>
        <pc:spChg chg="add del">
          <ac:chgData name="Amy Peace" userId="S::amy.peace@leicester.gov.uk::caef7dc3-0d83-4f8b-849b-f17cf985f9e9" providerId="AD" clId="Web-{C35749A8-58A1-ABCC-9474-6CF1086F70D0}" dt="2020-05-11T08:42:25.389" v="1"/>
          <ac:spMkLst>
            <pc:docMk/>
            <pc:sldMk cId="1662913135" sldId="333"/>
            <ac:spMk id="14" creationId="{99A35411-0EE2-4606-843D-30DD6958DE03}"/>
          </ac:spMkLst>
        </pc:spChg>
        <pc:spChg chg="add del">
          <ac:chgData name="Amy Peace" userId="S::amy.peace@leicester.gov.uk::caef7dc3-0d83-4f8b-849b-f17cf985f9e9" providerId="AD" clId="Web-{C35749A8-58A1-ABCC-9474-6CF1086F70D0}" dt="2020-05-11T08:42:25.389" v="1"/>
          <ac:spMkLst>
            <pc:docMk/>
            <pc:sldMk cId="1662913135" sldId="333"/>
            <ac:spMk id="16" creationId="{F0635F50-873F-429B-A47B-01987BE813DB}"/>
          </ac:spMkLst>
        </pc:spChg>
        <pc:spChg chg="add del">
          <ac:chgData name="Amy Peace" userId="S::amy.peace@leicester.gov.uk::caef7dc3-0d83-4f8b-849b-f17cf985f9e9" providerId="AD" clId="Web-{C35749A8-58A1-ABCC-9474-6CF1086F70D0}" dt="2020-05-11T08:42:25.389" v="1"/>
          <ac:spMkLst>
            <pc:docMk/>
            <pc:sldMk cId="1662913135" sldId="333"/>
            <ac:spMk id="18" creationId="{41D050CA-E613-4479-9147-D0B3C94F5F20}"/>
          </ac:spMkLst>
        </pc:spChg>
        <pc:spChg chg="add del">
          <ac:chgData name="Amy Peace" userId="S::amy.peace@leicester.gov.uk::caef7dc3-0d83-4f8b-849b-f17cf985f9e9" providerId="AD" clId="Web-{C35749A8-58A1-ABCC-9474-6CF1086F70D0}" dt="2020-05-11T08:42:25.389" v="1"/>
          <ac:spMkLst>
            <pc:docMk/>
            <pc:sldMk cId="1662913135" sldId="333"/>
            <ac:spMk id="20" creationId="{A71E2B72-D29B-4AB9-8D70-6C8C71DF5F29}"/>
          </ac:spMkLst>
        </pc:spChg>
        <pc:spChg chg="add del">
          <ac:chgData name="Amy Peace" userId="S::amy.peace@leicester.gov.uk::caef7dc3-0d83-4f8b-849b-f17cf985f9e9" providerId="AD" clId="Web-{C35749A8-58A1-ABCC-9474-6CF1086F70D0}" dt="2020-05-11T08:42:25.389" v="1"/>
          <ac:spMkLst>
            <pc:docMk/>
            <pc:sldMk cId="1662913135" sldId="333"/>
            <ac:spMk id="22" creationId="{CE77A619-B358-4FA1-8190-C3A0F00C046D}"/>
          </ac:spMkLst>
        </pc:spChg>
        <pc:picChg chg="mod">
          <ac:chgData name="Amy Peace" userId="S::amy.peace@leicester.gov.uk::caef7dc3-0d83-4f8b-849b-f17cf985f9e9" providerId="AD" clId="Web-{C35749A8-58A1-ABCC-9474-6CF1086F70D0}" dt="2020-05-11T08:42:47.451" v="3"/>
          <ac:picMkLst>
            <pc:docMk/>
            <pc:sldMk cId="1662913135" sldId="333"/>
            <ac:picMk id="4" creationId="{B9CCD7CE-EBC3-45B4-848A-F7A292514A5B}"/>
          </ac:picMkLst>
        </pc:picChg>
        <pc:picChg chg="mod ord">
          <ac:chgData name="Amy Peace" userId="S::amy.peace@leicester.gov.uk::caef7dc3-0d83-4f8b-849b-f17cf985f9e9" providerId="AD" clId="Web-{C35749A8-58A1-ABCC-9474-6CF1086F70D0}" dt="2020-05-11T08:42:54.279" v="4"/>
          <ac:picMkLst>
            <pc:docMk/>
            <pc:sldMk cId="1662913135" sldId="333"/>
            <ac:picMk id="7" creationId="{41DA608B-3FC8-4414-93E3-98B35832CFF0}"/>
          </ac:picMkLst>
        </pc:picChg>
        <pc:picChg chg="mod">
          <ac:chgData name="Amy Peace" userId="S::amy.peace@leicester.gov.uk::caef7dc3-0d83-4f8b-849b-f17cf985f9e9" providerId="AD" clId="Web-{C35749A8-58A1-ABCC-9474-6CF1086F70D0}" dt="2020-05-11T08:42:57.560" v="5"/>
          <ac:picMkLst>
            <pc:docMk/>
            <pc:sldMk cId="1662913135" sldId="333"/>
            <ac:picMk id="8" creationId="{CF917F03-7436-4CCB-A2F4-6D930F00CC7B}"/>
          </ac:picMkLst>
        </pc:picChg>
        <pc:picChg chg="mod">
          <ac:chgData name="Amy Peace" userId="S::amy.peace@leicester.gov.uk::caef7dc3-0d83-4f8b-849b-f17cf985f9e9" providerId="AD" clId="Web-{C35749A8-58A1-ABCC-9474-6CF1086F70D0}" dt="2020-05-11T08:42:38.873" v="2"/>
          <ac:picMkLst>
            <pc:docMk/>
            <pc:sldMk cId="1662913135" sldId="333"/>
            <ac:picMk id="9" creationId="{46E0868A-C96B-4942-98C8-9E273EB06CA1}"/>
          </ac:picMkLst>
        </pc:picChg>
      </pc:sldChg>
      <pc:sldChg chg="modSp">
        <pc:chgData name="Amy Peace" userId="S::amy.peace@leicester.gov.uk::caef7dc3-0d83-4f8b-849b-f17cf985f9e9" providerId="AD" clId="Web-{C35749A8-58A1-ABCC-9474-6CF1086F70D0}" dt="2020-05-11T08:47:43.043" v="73" actId="1076"/>
        <pc:sldMkLst>
          <pc:docMk/>
          <pc:sldMk cId="4110658216" sldId="334"/>
        </pc:sldMkLst>
        <pc:spChg chg="mod">
          <ac:chgData name="Amy Peace" userId="S::amy.peace@leicester.gov.uk::caef7dc3-0d83-4f8b-849b-f17cf985f9e9" providerId="AD" clId="Web-{C35749A8-58A1-ABCC-9474-6CF1086F70D0}" dt="2020-05-11T08:46:38.511" v="61" actId="1076"/>
          <ac:spMkLst>
            <pc:docMk/>
            <pc:sldMk cId="4110658216" sldId="334"/>
            <ac:spMk id="2" creationId="{EB0F8A8E-EDC3-4FAC-8B77-E5B6F20F9C65}"/>
          </ac:spMkLst>
        </pc:spChg>
        <pc:spChg chg="mod">
          <ac:chgData name="Amy Peace" userId="S::amy.peace@leicester.gov.uk::caef7dc3-0d83-4f8b-849b-f17cf985f9e9" providerId="AD" clId="Web-{C35749A8-58A1-ABCC-9474-6CF1086F70D0}" dt="2020-05-11T08:47:08.964" v="68" actId="20577"/>
          <ac:spMkLst>
            <pc:docMk/>
            <pc:sldMk cId="4110658216" sldId="334"/>
            <ac:spMk id="4" creationId="{577760E1-76F2-4FA1-AC11-F878886A8542}"/>
          </ac:spMkLst>
        </pc:spChg>
        <pc:picChg chg="mod">
          <ac:chgData name="Amy Peace" userId="S::amy.peace@leicester.gov.uk::caef7dc3-0d83-4f8b-849b-f17cf985f9e9" providerId="AD" clId="Web-{C35749A8-58A1-ABCC-9474-6CF1086F70D0}" dt="2020-05-11T08:47:43.010" v="71" actId="1076"/>
          <ac:picMkLst>
            <pc:docMk/>
            <pc:sldMk cId="4110658216" sldId="334"/>
            <ac:picMk id="3074" creationId="{E09DB7AC-8469-4DEE-9AB2-F316BFBD8445}"/>
          </ac:picMkLst>
        </pc:picChg>
        <pc:picChg chg="mod">
          <ac:chgData name="Amy Peace" userId="S::amy.peace@leicester.gov.uk::caef7dc3-0d83-4f8b-849b-f17cf985f9e9" providerId="AD" clId="Web-{C35749A8-58A1-ABCC-9474-6CF1086F70D0}" dt="2020-05-11T08:47:43.026" v="72" actId="1076"/>
          <ac:picMkLst>
            <pc:docMk/>
            <pc:sldMk cId="4110658216" sldId="334"/>
            <ac:picMk id="3078" creationId="{2C1E2907-356E-48C2-B075-ABDBC71D1400}"/>
          </ac:picMkLst>
        </pc:picChg>
        <pc:picChg chg="mod">
          <ac:chgData name="Amy Peace" userId="S::amy.peace@leicester.gov.uk::caef7dc3-0d83-4f8b-849b-f17cf985f9e9" providerId="AD" clId="Web-{C35749A8-58A1-ABCC-9474-6CF1086F70D0}" dt="2020-05-11T08:47:43.043" v="73" actId="1076"/>
          <ac:picMkLst>
            <pc:docMk/>
            <pc:sldMk cId="4110658216" sldId="334"/>
            <ac:picMk id="3079" creationId="{56818315-A497-4929-8492-6BC4ADD9B5B5}"/>
          </ac:picMkLst>
        </pc:picChg>
      </pc:sldChg>
      <pc:sldChg chg="addSp delSp modSp">
        <pc:chgData name="Amy Peace" userId="S::amy.peace@leicester.gov.uk::caef7dc3-0d83-4f8b-849b-f17cf985f9e9" providerId="AD" clId="Web-{C35749A8-58A1-ABCC-9474-6CF1086F70D0}" dt="2020-05-11T09:45:42.061" v="97"/>
        <pc:sldMkLst>
          <pc:docMk/>
          <pc:sldMk cId="2448155906" sldId="338"/>
        </pc:sldMkLst>
        <pc:spChg chg="add mod">
          <ac:chgData name="Amy Peace" userId="S::amy.peace@leicester.gov.uk::caef7dc3-0d83-4f8b-849b-f17cf985f9e9" providerId="AD" clId="Web-{C35749A8-58A1-ABCC-9474-6CF1086F70D0}" dt="2020-05-11T09:40:04.047" v="94" actId="20577"/>
          <ac:spMkLst>
            <pc:docMk/>
            <pc:sldMk cId="2448155906" sldId="338"/>
            <ac:spMk id="7" creationId="{45E98AF8-2EEF-434C-B121-9380417FA580}"/>
          </ac:spMkLst>
        </pc:spChg>
        <pc:picChg chg="add mod">
          <ac:chgData name="Amy Peace" userId="S::amy.peace@leicester.gov.uk::caef7dc3-0d83-4f8b-849b-f17cf985f9e9" providerId="AD" clId="Web-{C35749A8-58A1-ABCC-9474-6CF1086F70D0}" dt="2020-05-11T09:38:24.845" v="75" actId="1076"/>
          <ac:picMkLst>
            <pc:docMk/>
            <pc:sldMk cId="2448155906" sldId="338"/>
            <ac:picMk id="3" creationId="{BE9894B2-F86D-4261-AFD4-22A7C2E7A348}"/>
          </ac:picMkLst>
        </pc:picChg>
        <pc:picChg chg="add del mod">
          <ac:chgData name="Amy Peace" userId="S::amy.peace@leicester.gov.uk::caef7dc3-0d83-4f8b-849b-f17cf985f9e9" providerId="AD" clId="Web-{C35749A8-58A1-ABCC-9474-6CF1086F70D0}" dt="2020-05-11T09:39:24.938" v="79"/>
          <ac:picMkLst>
            <pc:docMk/>
            <pc:sldMk cId="2448155906" sldId="338"/>
            <ac:picMk id="5" creationId="{1139FFEE-A3FC-431E-A7BC-15FB55D2D540}"/>
          </ac:picMkLst>
        </pc:picChg>
        <pc:picChg chg="add mod">
          <ac:chgData name="Amy Peace" userId="S::amy.peace@leicester.gov.uk::caef7dc3-0d83-4f8b-849b-f17cf985f9e9" providerId="AD" clId="Web-{C35749A8-58A1-ABCC-9474-6CF1086F70D0}" dt="2020-05-11T09:45:42.061" v="97"/>
          <ac:picMkLst>
            <pc:docMk/>
            <pc:sldMk cId="2448155906" sldId="338"/>
            <ac:picMk id="8" creationId="{9692038B-9F7A-4A9F-A656-C0326D41D5E0}"/>
          </ac:picMkLst>
        </pc:pic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21.png"/><Relationship Id="rId3" Type="http://schemas.openxmlformats.org/officeDocument/2006/relationships/hyperlink" Target="https://www.grants4schools.info/" TargetMode="External"/><Relationship Id="rId7" Type="http://schemas.openxmlformats.org/officeDocument/2006/relationships/image" Target="../media/image120.svg"/><Relationship Id="rId2" Type="http://schemas.openxmlformats.org/officeDocument/2006/relationships/hyperlink" Target="https://www.eteach.com/recruit/blog/school-funding-grants-where-to-look" TargetMode="External"/><Relationship Id="rId1" Type="http://schemas.openxmlformats.org/officeDocument/2006/relationships/hyperlink" Target="https://britishrecycledplastic.co.uk/funding-and-grants-for-schools/" TargetMode="External"/><Relationship Id="rId6" Type="http://schemas.openxmlformats.org/officeDocument/2006/relationships/image" Target="../media/image119.png"/><Relationship Id="rId5" Type="http://schemas.openxmlformats.org/officeDocument/2006/relationships/image" Target="../media/image118.svg"/><Relationship Id="rId4" Type="http://schemas.openxmlformats.org/officeDocument/2006/relationships/image" Target="../media/image117.png"/><Relationship Id="rId9" Type="http://schemas.openxmlformats.org/officeDocument/2006/relationships/image" Target="../media/image122.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22.svg"/><Relationship Id="rId3" Type="http://schemas.openxmlformats.org/officeDocument/2006/relationships/hyperlink" Target="https://britishrecycledplastic.co.uk/funding-and-grants-for-schools/" TargetMode="External"/><Relationship Id="rId7" Type="http://schemas.openxmlformats.org/officeDocument/2006/relationships/image" Target="../media/image121.png"/><Relationship Id="rId2" Type="http://schemas.openxmlformats.org/officeDocument/2006/relationships/image" Target="../media/image118.svg"/><Relationship Id="rId1" Type="http://schemas.openxmlformats.org/officeDocument/2006/relationships/image" Target="../media/image117.png"/><Relationship Id="rId6" Type="http://schemas.openxmlformats.org/officeDocument/2006/relationships/hyperlink" Target="https://www.eteach.com/recruit/blog/school-funding-grants-where-to-look" TargetMode="External"/><Relationship Id="rId5" Type="http://schemas.openxmlformats.org/officeDocument/2006/relationships/image" Target="../media/image120.svg"/><Relationship Id="rId4" Type="http://schemas.openxmlformats.org/officeDocument/2006/relationships/image" Target="../media/image119.png"/><Relationship Id="rId9" Type="http://schemas.openxmlformats.org/officeDocument/2006/relationships/hyperlink" Target="https://www.grants4schools.info/" TargetMode="External"/></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FBD032-1E68-4833-ACB5-7F8FB2EFF545}"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91F09F60-9AEC-4318-A240-1DEF0E478E6D}">
      <dgm:prSet/>
      <dgm:spPr/>
      <dgm:t>
        <a:bodyPr/>
        <a:lstStyle/>
        <a:p>
          <a:pPr>
            <a:lnSpc>
              <a:spcPct val="100000"/>
            </a:lnSpc>
          </a:pPr>
          <a:r>
            <a:rPr lang="en-US">
              <a:hlinkClick xmlns:r="http://schemas.openxmlformats.org/officeDocument/2006/relationships" r:id="rId1"/>
            </a:rPr>
            <a:t>British Recycled Plastic grants </a:t>
          </a:r>
          <a:endParaRPr lang="en-US"/>
        </a:p>
      </dgm:t>
    </dgm:pt>
    <dgm:pt modelId="{670A80EB-FE5F-4A65-84FF-74D46A01F564}" type="parTrans" cxnId="{52FFF82F-4784-40C3-B30A-F3B1EC5233FE}">
      <dgm:prSet/>
      <dgm:spPr/>
      <dgm:t>
        <a:bodyPr/>
        <a:lstStyle/>
        <a:p>
          <a:endParaRPr lang="en-US"/>
        </a:p>
      </dgm:t>
    </dgm:pt>
    <dgm:pt modelId="{6C26AD3D-8C3E-4B3E-8C62-C8552B3344EC}" type="sibTrans" cxnId="{52FFF82F-4784-40C3-B30A-F3B1EC5233FE}">
      <dgm:prSet/>
      <dgm:spPr/>
      <dgm:t>
        <a:bodyPr/>
        <a:lstStyle/>
        <a:p>
          <a:endParaRPr lang="en-US"/>
        </a:p>
      </dgm:t>
    </dgm:pt>
    <dgm:pt modelId="{8D409A8A-6ED2-4F43-93EA-3A0542007482}">
      <dgm:prSet/>
      <dgm:spPr/>
      <dgm:t>
        <a:bodyPr/>
        <a:lstStyle/>
        <a:p>
          <a:pPr>
            <a:lnSpc>
              <a:spcPct val="100000"/>
            </a:lnSpc>
          </a:pPr>
          <a:r>
            <a:rPr lang="en-US"/>
            <a:t> </a:t>
          </a:r>
          <a:r>
            <a:rPr lang="en-US" err="1">
              <a:hlinkClick xmlns:r="http://schemas.openxmlformats.org/officeDocument/2006/relationships" r:id="rId2"/>
            </a:rPr>
            <a:t>eTeach</a:t>
          </a:r>
          <a:r>
            <a:rPr lang="en-US">
              <a:hlinkClick xmlns:r="http://schemas.openxmlformats.org/officeDocument/2006/relationships" r:id="rId2"/>
            </a:rPr>
            <a:t> grants link</a:t>
          </a:r>
          <a:r>
            <a:rPr lang="en-US"/>
            <a:t> </a:t>
          </a:r>
        </a:p>
      </dgm:t>
    </dgm:pt>
    <dgm:pt modelId="{5F5DE059-96B1-4A80-8759-DEE882D73F22}" type="parTrans" cxnId="{6CEBB33D-01D1-47E0-B9A0-D7A859901A95}">
      <dgm:prSet/>
      <dgm:spPr/>
      <dgm:t>
        <a:bodyPr/>
        <a:lstStyle/>
        <a:p>
          <a:endParaRPr lang="en-US"/>
        </a:p>
      </dgm:t>
    </dgm:pt>
    <dgm:pt modelId="{38D63BFC-4F25-4EF6-978C-AA393879F53C}" type="sibTrans" cxnId="{6CEBB33D-01D1-47E0-B9A0-D7A859901A95}">
      <dgm:prSet/>
      <dgm:spPr/>
      <dgm:t>
        <a:bodyPr/>
        <a:lstStyle/>
        <a:p>
          <a:endParaRPr lang="en-US"/>
        </a:p>
      </dgm:t>
    </dgm:pt>
    <dgm:pt modelId="{83036DCD-B4E8-420F-B885-466F1A3E6B18}">
      <dgm:prSet/>
      <dgm:spPr/>
      <dgm:t>
        <a:bodyPr/>
        <a:lstStyle/>
        <a:p>
          <a:pPr>
            <a:lnSpc>
              <a:spcPct val="100000"/>
            </a:lnSpc>
          </a:pPr>
          <a:r>
            <a:rPr lang="en-US">
              <a:hlinkClick xmlns:r="http://schemas.openxmlformats.org/officeDocument/2006/relationships" r:id="rId3"/>
            </a:rPr>
            <a:t>Grants 4 Schools</a:t>
          </a:r>
          <a:endParaRPr lang="en-US"/>
        </a:p>
      </dgm:t>
    </dgm:pt>
    <dgm:pt modelId="{183959A5-9398-4255-A25C-27A5D9B4A300}" type="parTrans" cxnId="{2A32F938-4ED1-4EAE-B917-9D4F2B7F0837}">
      <dgm:prSet/>
      <dgm:spPr/>
      <dgm:t>
        <a:bodyPr/>
        <a:lstStyle/>
        <a:p>
          <a:endParaRPr lang="en-US"/>
        </a:p>
      </dgm:t>
    </dgm:pt>
    <dgm:pt modelId="{661A8CD9-A354-4F23-822C-6E6BAED1D597}" type="sibTrans" cxnId="{2A32F938-4ED1-4EAE-B917-9D4F2B7F0837}">
      <dgm:prSet/>
      <dgm:spPr/>
      <dgm:t>
        <a:bodyPr/>
        <a:lstStyle/>
        <a:p>
          <a:endParaRPr lang="en-US"/>
        </a:p>
      </dgm:t>
    </dgm:pt>
    <dgm:pt modelId="{7E5CAF87-DA95-4361-9DD1-6629903C5051}" type="pres">
      <dgm:prSet presAssocID="{22FBD032-1E68-4833-ACB5-7F8FB2EFF545}" presName="root" presStyleCnt="0">
        <dgm:presLayoutVars>
          <dgm:dir/>
          <dgm:resizeHandles val="exact"/>
        </dgm:presLayoutVars>
      </dgm:prSet>
      <dgm:spPr/>
    </dgm:pt>
    <dgm:pt modelId="{0315FC38-79A0-494E-86E1-23D2D73C689F}" type="pres">
      <dgm:prSet presAssocID="{91F09F60-9AEC-4318-A240-1DEF0E478E6D}" presName="compNode" presStyleCnt="0"/>
      <dgm:spPr/>
    </dgm:pt>
    <dgm:pt modelId="{3CEDA36F-6EAD-4B06-AD0B-F3FA5F38FDE0}" type="pres">
      <dgm:prSet presAssocID="{91F09F60-9AEC-4318-A240-1DEF0E478E6D}" presName="bgRect" presStyleLbl="bgShp" presStyleIdx="0" presStyleCnt="3"/>
      <dgm:spPr/>
    </dgm:pt>
    <dgm:pt modelId="{D8113F92-B03F-4043-97A6-5071CC7B388C}" type="pres">
      <dgm:prSet presAssocID="{91F09F60-9AEC-4318-A240-1DEF0E478E6D}" presName="iconRect" presStyleLbl="node1" presStyleIdx="0" presStyleCnt="3"/>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Money"/>
        </a:ext>
      </dgm:extLst>
    </dgm:pt>
    <dgm:pt modelId="{1B13379B-E88F-4FF1-A538-1191F1F55490}" type="pres">
      <dgm:prSet presAssocID="{91F09F60-9AEC-4318-A240-1DEF0E478E6D}" presName="spaceRect" presStyleCnt="0"/>
      <dgm:spPr/>
    </dgm:pt>
    <dgm:pt modelId="{34AFC9B7-C873-47DE-BA12-18C2FD24EE18}" type="pres">
      <dgm:prSet presAssocID="{91F09F60-9AEC-4318-A240-1DEF0E478E6D}" presName="parTx" presStyleLbl="revTx" presStyleIdx="0" presStyleCnt="3">
        <dgm:presLayoutVars>
          <dgm:chMax val="0"/>
          <dgm:chPref val="0"/>
        </dgm:presLayoutVars>
      </dgm:prSet>
      <dgm:spPr/>
    </dgm:pt>
    <dgm:pt modelId="{3C1B2A28-5FCF-4646-B6DD-9DDFA67305F5}" type="pres">
      <dgm:prSet presAssocID="{6C26AD3D-8C3E-4B3E-8C62-C8552B3344EC}" presName="sibTrans" presStyleCnt="0"/>
      <dgm:spPr/>
    </dgm:pt>
    <dgm:pt modelId="{41EB6675-6662-42CA-97F7-5C8B6CFEF2CF}" type="pres">
      <dgm:prSet presAssocID="{8D409A8A-6ED2-4F43-93EA-3A0542007482}" presName="compNode" presStyleCnt="0"/>
      <dgm:spPr/>
    </dgm:pt>
    <dgm:pt modelId="{4243C52E-1AEE-4AD5-B554-ED733B3922C7}" type="pres">
      <dgm:prSet presAssocID="{8D409A8A-6ED2-4F43-93EA-3A0542007482}" presName="bgRect" presStyleLbl="bgShp" presStyleIdx="1" presStyleCnt="3"/>
      <dgm:spPr/>
    </dgm:pt>
    <dgm:pt modelId="{D0764031-284A-4416-B673-4AC36582F3AE}" type="pres">
      <dgm:prSet presAssocID="{8D409A8A-6ED2-4F43-93EA-3A0542007482}" presName="iconRect" presStyleLbl="node1" presStyleIdx="1" presStyleCnt="3"/>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Link"/>
        </a:ext>
      </dgm:extLst>
    </dgm:pt>
    <dgm:pt modelId="{60330DE4-3AAE-4B5F-BAC0-07B416F33DC6}" type="pres">
      <dgm:prSet presAssocID="{8D409A8A-6ED2-4F43-93EA-3A0542007482}" presName="spaceRect" presStyleCnt="0"/>
      <dgm:spPr/>
    </dgm:pt>
    <dgm:pt modelId="{5E95B3E6-FBE1-4D5F-8E14-EA465A01C640}" type="pres">
      <dgm:prSet presAssocID="{8D409A8A-6ED2-4F43-93EA-3A0542007482}" presName="parTx" presStyleLbl="revTx" presStyleIdx="1" presStyleCnt="3">
        <dgm:presLayoutVars>
          <dgm:chMax val="0"/>
          <dgm:chPref val="0"/>
        </dgm:presLayoutVars>
      </dgm:prSet>
      <dgm:spPr/>
    </dgm:pt>
    <dgm:pt modelId="{1144BAFB-AE0A-45F1-BAAC-78ED163B241A}" type="pres">
      <dgm:prSet presAssocID="{38D63BFC-4F25-4EF6-978C-AA393879F53C}" presName="sibTrans" presStyleCnt="0"/>
      <dgm:spPr/>
    </dgm:pt>
    <dgm:pt modelId="{9AADF6B8-30CA-4FAC-815C-66831DE35C4D}" type="pres">
      <dgm:prSet presAssocID="{83036DCD-B4E8-420F-B885-466F1A3E6B18}" presName="compNode" presStyleCnt="0"/>
      <dgm:spPr/>
    </dgm:pt>
    <dgm:pt modelId="{4EF14600-C868-4BD0-9B00-6A1EB4756D06}" type="pres">
      <dgm:prSet presAssocID="{83036DCD-B4E8-420F-B885-466F1A3E6B18}" presName="bgRect" presStyleLbl="bgShp" presStyleIdx="2" presStyleCnt="3"/>
      <dgm:spPr/>
    </dgm:pt>
    <dgm:pt modelId="{15866B43-EC77-4298-A67B-1E3631FAB4CB}" type="pres">
      <dgm:prSet presAssocID="{83036DCD-B4E8-420F-B885-466F1A3E6B18}" presName="iconRect" presStyleLbl="node1" presStyleIdx="2" presStyleCnt="3"/>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dgm:spPr>
      <dgm:extLst>
        <a:ext uri="{E40237B7-FDA0-4F09-8148-C483321AD2D9}">
          <dgm14:cNvPr xmlns:dgm14="http://schemas.microsoft.com/office/drawing/2010/diagram" id="0" name="" descr="Books"/>
        </a:ext>
      </dgm:extLst>
    </dgm:pt>
    <dgm:pt modelId="{19B3B28D-E4BC-4C07-94D2-7067BF049721}" type="pres">
      <dgm:prSet presAssocID="{83036DCD-B4E8-420F-B885-466F1A3E6B18}" presName="spaceRect" presStyleCnt="0"/>
      <dgm:spPr/>
    </dgm:pt>
    <dgm:pt modelId="{761CE108-11C7-4733-B1A5-01014FAD81E9}" type="pres">
      <dgm:prSet presAssocID="{83036DCD-B4E8-420F-B885-466F1A3E6B18}" presName="parTx" presStyleLbl="revTx" presStyleIdx="2" presStyleCnt="3">
        <dgm:presLayoutVars>
          <dgm:chMax val="0"/>
          <dgm:chPref val="0"/>
        </dgm:presLayoutVars>
      </dgm:prSet>
      <dgm:spPr/>
    </dgm:pt>
  </dgm:ptLst>
  <dgm:cxnLst>
    <dgm:cxn modelId="{52FFF82F-4784-40C3-B30A-F3B1EC5233FE}" srcId="{22FBD032-1E68-4833-ACB5-7F8FB2EFF545}" destId="{91F09F60-9AEC-4318-A240-1DEF0E478E6D}" srcOrd="0" destOrd="0" parTransId="{670A80EB-FE5F-4A65-84FF-74D46A01F564}" sibTransId="{6C26AD3D-8C3E-4B3E-8C62-C8552B3344EC}"/>
    <dgm:cxn modelId="{2A32F938-4ED1-4EAE-B917-9D4F2B7F0837}" srcId="{22FBD032-1E68-4833-ACB5-7F8FB2EFF545}" destId="{83036DCD-B4E8-420F-B885-466F1A3E6B18}" srcOrd="2" destOrd="0" parTransId="{183959A5-9398-4255-A25C-27A5D9B4A300}" sibTransId="{661A8CD9-A354-4F23-822C-6E6BAED1D597}"/>
    <dgm:cxn modelId="{6CEBB33D-01D1-47E0-B9A0-D7A859901A95}" srcId="{22FBD032-1E68-4833-ACB5-7F8FB2EFF545}" destId="{8D409A8A-6ED2-4F43-93EA-3A0542007482}" srcOrd="1" destOrd="0" parTransId="{5F5DE059-96B1-4A80-8759-DEE882D73F22}" sibTransId="{38D63BFC-4F25-4EF6-978C-AA393879F53C}"/>
    <dgm:cxn modelId="{6A79A4C6-1114-40A4-AF81-F9D38D3CCD88}" type="presOf" srcId="{91F09F60-9AEC-4318-A240-1DEF0E478E6D}" destId="{34AFC9B7-C873-47DE-BA12-18C2FD24EE18}" srcOrd="0" destOrd="0" presId="urn:microsoft.com/office/officeart/2018/2/layout/IconVerticalSolidList"/>
    <dgm:cxn modelId="{86300DD0-25FC-4701-B832-A28795A52B4B}" type="presOf" srcId="{83036DCD-B4E8-420F-B885-466F1A3E6B18}" destId="{761CE108-11C7-4733-B1A5-01014FAD81E9}" srcOrd="0" destOrd="0" presId="urn:microsoft.com/office/officeart/2018/2/layout/IconVerticalSolidList"/>
    <dgm:cxn modelId="{43CCB5E4-ACE1-416E-A5BC-93E023D85336}" type="presOf" srcId="{22FBD032-1E68-4833-ACB5-7F8FB2EFF545}" destId="{7E5CAF87-DA95-4361-9DD1-6629903C5051}" srcOrd="0" destOrd="0" presId="urn:microsoft.com/office/officeart/2018/2/layout/IconVerticalSolidList"/>
    <dgm:cxn modelId="{1AC3CAFB-5834-4611-B1E1-1C48A493B241}" type="presOf" srcId="{8D409A8A-6ED2-4F43-93EA-3A0542007482}" destId="{5E95B3E6-FBE1-4D5F-8E14-EA465A01C640}" srcOrd="0" destOrd="0" presId="urn:microsoft.com/office/officeart/2018/2/layout/IconVerticalSolidList"/>
    <dgm:cxn modelId="{4F023422-4DFE-4915-9F47-417B4DF26061}" type="presParOf" srcId="{7E5CAF87-DA95-4361-9DD1-6629903C5051}" destId="{0315FC38-79A0-494E-86E1-23D2D73C689F}" srcOrd="0" destOrd="0" presId="urn:microsoft.com/office/officeart/2018/2/layout/IconVerticalSolidList"/>
    <dgm:cxn modelId="{E2A6A3A8-124A-4EEE-866A-1E76BC6875B3}" type="presParOf" srcId="{0315FC38-79A0-494E-86E1-23D2D73C689F}" destId="{3CEDA36F-6EAD-4B06-AD0B-F3FA5F38FDE0}" srcOrd="0" destOrd="0" presId="urn:microsoft.com/office/officeart/2018/2/layout/IconVerticalSolidList"/>
    <dgm:cxn modelId="{A63A91AB-D257-4C2B-A1FE-EF610972C98E}" type="presParOf" srcId="{0315FC38-79A0-494E-86E1-23D2D73C689F}" destId="{D8113F92-B03F-4043-97A6-5071CC7B388C}" srcOrd="1" destOrd="0" presId="urn:microsoft.com/office/officeart/2018/2/layout/IconVerticalSolidList"/>
    <dgm:cxn modelId="{49D77D69-3C31-46E1-9785-C799ED0041E9}" type="presParOf" srcId="{0315FC38-79A0-494E-86E1-23D2D73C689F}" destId="{1B13379B-E88F-4FF1-A538-1191F1F55490}" srcOrd="2" destOrd="0" presId="urn:microsoft.com/office/officeart/2018/2/layout/IconVerticalSolidList"/>
    <dgm:cxn modelId="{FAA7A237-A989-487C-95C9-210CC021BF36}" type="presParOf" srcId="{0315FC38-79A0-494E-86E1-23D2D73C689F}" destId="{34AFC9B7-C873-47DE-BA12-18C2FD24EE18}" srcOrd="3" destOrd="0" presId="urn:microsoft.com/office/officeart/2018/2/layout/IconVerticalSolidList"/>
    <dgm:cxn modelId="{40FFDC6F-DFF5-4A24-8A28-4FAC648A5927}" type="presParOf" srcId="{7E5CAF87-DA95-4361-9DD1-6629903C5051}" destId="{3C1B2A28-5FCF-4646-B6DD-9DDFA67305F5}" srcOrd="1" destOrd="0" presId="urn:microsoft.com/office/officeart/2018/2/layout/IconVerticalSolidList"/>
    <dgm:cxn modelId="{31B8E814-C262-4037-A4D6-6E4E0708219A}" type="presParOf" srcId="{7E5CAF87-DA95-4361-9DD1-6629903C5051}" destId="{41EB6675-6662-42CA-97F7-5C8B6CFEF2CF}" srcOrd="2" destOrd="0" presId="urn:microsoft.com/office/officeart/2018/2/layout/IconVerticalSolidList"/>
    <dgm:cxn modelId="{09146118-4DB1-4056-8BE3-63BC7D38816B}" type="presParOf" srcId="{41EB6675-6662-42CA-97F7-5C8B6CFEF2CF}" destId="{4243C52E-1AEE-4AD5-B554-ED733B3922C7}" srcOrd="0" destOrd="0" presId="urn:microsoft.com/office/officeart/2018/2/layout/IconVerticalSolidList"/>
    <dgm:cxn modelId="{834A0EAE-519D-4ED9-B6FD-466E47262BA9}" type="presParOf" srcId="{41EB6675-6662-42CA-97F7-5C8B6CFEF2CF}" destId="{D0764031-284A-4416-B673-4AC36582F3AE}" srcOrd="1" destOrd="0" presId="urn:microsoft.com/office/officeart/2018/2/layout/IconVerticalSolidList"/>
    <dgm:cxn modelId="{A2942A92-4123-4D3F-9830-4DD13798A18A}" type="presParOf" srcId="{41EB6675-6662-42CA-97F7-5C8B6CFEF2CF}" destId="{60330DE4-3AAE-4B5F-BAC0-07B416F33DC6}" srcOrd="2" destOrd="0" presId="urn:microsoft.com/office/officeart/2018/2/layout/IconVerticalSolidList"/>
    <dgm:cxn modelId="{19ED3892-DCE5-42CF-8285-E6DED2132E8B}" type="presParOf" srcId="{41EB6675-6662-42CA-97F7-5C8B6CFEF2CF}" destId="{5E95B3E6-FBE1-4D5F-8E14-EA465A01C640}" srcOrd="3" destOrd="0" presId="urn:microsoft.com/office/officeart/2018/2/layout/IconVerticalSolidList"/>
    <dgm:cxn modelId="{A618DB03-B678-4D91-8A9F-B1FA1B469E66}" type="presParOf" srcId="{7E5CAF87-DA95-4361-9DD1-6629903C5051}" destId="{1144BAFB-AE0A-45F1-BAAC-78ED163B241A}" srcOrd="3" destOrd="0" presId="urn:microsoft.com/office/officeart/2018/2/layout/IconVerticalSolidList"/>
    <dgm:cxn modelId="{F8FF3741-1914-4C35-9248-2AB52CE9F0DD}" type="presParOf" srcId="{7E5CAF87-DA95-4361-9DD1-6629903C5051}" destId="{9AADF6B8-30CA-4FAC-815C-66831DE35C4D}" srcOrd="4" destOrd="0" presId="urn:microsoft.com/office/officeart/2018/2/layout/IconVerticalSolidList"/>
    <dgm:cxn modelId="{6A819DAD-577E-4872-A82B-30373B0E64FA}" type="presParOf" srcId="{9AADF6B8-30CA-4FAC-815C-66831DE35C4D}" destId="{4EF14600-C868-4BD0-9B00-6A1EB4756D06}" srcOrd="0" destOrd="0" presId="urn:microsoft.com/office/officeart/2018/2/layout/IconVerticalSolidList"/>
    <dgm:cxn modelId="{EBE7493B-C0EB-4CBA-BCAE-26CF8AC4FA20}" type="presParOf" srcId="{9AADF6B8-30CA-4FAC-815C-66831DE35C4D}" destId="{15866B43-EC77-4298-A67B-1E3631FAB4CB}" srcOrd="1" destOrd="0" presId="urn:microsoft.com/office/officeart/2018/2/layout/IconVerticalSolidList"/>
    <dgm:cxn modelId="{60616D61-7EF3-4D36-AF41-720D2C2AA04B}" type="presParOf" srcId="{9AADF6B8-30CA-4FAC-815C-66831DE35C4D}" destId="{19B3B28D-E4BC-4C07-94D2-7067BF049721}" srcOrd="2" destOrd="0" presId="urn:microsoft.com/office/officeart/2018/2/layout/IconVerticalSolidList"/>
    <dgm:cxn modelId="{76BC46E0-9519-43D1-A919-652AAE03118E}" type="presParOf" srcId="{9AADF6B8-30CA-4FAC-815C-66831DE35C4D}" destId="{761CE108-11C7-4733-B1A5-01014FAD81E9}"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EDA36F-6EAD-4B06-AD0B-F3FA5F38FDE0}">
      <dsp:nvSpPr>
        <dsp:cNvPr id="0" name=""/>
        <dsp:cNvSpPr/>
      </dsp:nvSpPr>
      <dsp:spPr>
        <a:xfrm>
          <a:off x="0" y="718"/>
          <a:ext cx="6513603" cy="168113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8113F92-B03F-4043-97A6-5071CC7B388C}">
      <dsp:nvSpPr>
        <dsp:cNvPr id="0" name=""/>
        <dsp:cNvSpPr/>
      </dsp:nvSpPr>
      <dsp:spPr>
        <a:xfrm>
          <a:off x="508544" y="378974"/>
          <a:ext cx="924626" cy="9246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4AFC9B7-C873-47DE-BA12-18C2FD24EE18}">
      <dsp:nvSpPr>
        <dsp:cNvPr id="0" name=""/>
        <dsp:cNvSpPr/>
      </dsp:nvSpPr>
      <dsp:spPr>
        <a:xfrm>
          <a:off x="1941716" y="718"/>
          <a:ext cx="4571887"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1111250">
            <a:lnSpc>
              <a:spcPct val="100000"/>
            </a:lnSpc>
            <a:spcBef>
              <a:spcPct val="0"/>
            </a:spcBef>
            <a:spcAft>
              <a:spcPct val="35000"/>
            </a:spcAft>
            <a:buNone/>
          </a:pPr>
          <a:r>
            <a:rPr lang="en-US" sz="2500" kern="1200">
              <a:hlinkClick xmlns:r="http://schemas.openxmlformats.org/officeDocument/2006/relationships" r:id="rId3"/>
            </a:rPr>
            <a:t>British Recycled Plastic grants </a:t>
          </a:r>
          <a:endParaRPr lang="en-US" sz="2500" kern="1200"/>
        </a:p>
      </dsp:txBody>
      <dsp:txXfrm>
        <a:off x="1941716" y="718"/>
        <a:ext cx="4571887" cy="1681139"/>
      </dsp:txXfrm>
    </dsp:sp>
    <dsp:sp modelId="{4243C52E-1AEE-4AD5-B554-ED733B3922C7}">
      <dsp:nvSpPr>
        <dsp:cNvPr id="0" name=""/>
        <dsp:cNvSpPr/>
      </dsp:nvSpPr>
      <dsp:spPr>
        <a:xfrm>
          <a:off x="0" y="2102143"/>
          <a:ext cx="6513603" cy="168113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0764031-284A-4416-B673-4AC36582F3AE}">
      <dsp:nvSpPr>
        <dsp:cNvPr id="0" name=""/>
        <dsp:cNvSpPr/>
      </dsp:nvSpPr>
      <dsp:spPr>
        <a:xfrm>
          <a:off x="508544" y="2480399"/>
          <a:ext cx="924626" cy="924626"/>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E95B3E6-FBE1-4D5F-8E14-EA465A01C640}">
      <dsp:nvSpPr>
        <dsp:cNvPr id="0" name=""/>
        <dsp:cNvSpPr/>
      </dsp:nvSpPr>
      <dsp:spPr>
        <a:xfrm>
          <a:off x="1941716" y="2102143"/>
          <a:ext cx="4571887"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1111250">
            <a:lnSpc>
              <a:spcPct val="100000"/>
            </a:lnSpc>
            <a:spcBef>
              <a:spcPct val="0"/>
            </a:spcBef>
            <a:spcAft>
              <a:spcPct val="35000"/>
            </a:spcAft>
            <a:buNone/>
          </a:pPr>
          <a:r>
            <a:rPr lang="en-US" sz="2500" kern="1200"/>
            <a:t> </a:t>
          </a:r>
          <a:r>
            <a:rPr lang="en-US" sz="2500" kern="1200" err="1">
              <a:hlinkClick xmlns:r="http://schemas.openxmlformats.org/officeDocument/2006/relationships" r:id="rId6"/>
            </a:rPr>
            <a:t>eTeach</a:t>
          </a:r>
          <a:r>
            <a:rPr lang="en-US" sz="2500" kern="1200">
              <a:hlinkClick xmlns:r="http://schemas.openxmlformats.org/officeDocument/2006/relationships" r:id="rId6"/>
            </a:rPr>
            <a:t> grants link</a:t>
          </a:r>
          <a:r>
            <a:rPr lang="en-US" sz="2500" kern="1200"/>
            <a:t> </a:t>
          </a:r>
        </a:p>
      </dsp:txBody>
      <dsp:txXfrm>
        <a:off x="1941716" y="2102143"/>
        <a:ext cx="4571887" cy="1681139"/>
      </dsp:txXfrm>
    </dsp:sp>
    <dsp:sp modelId="{4EF14600-C868-4BD0-9B00-6A1EB4756D06}">
      <dsp:nvSpPr>
        <dsp:cNvPr id="0" name=""/>
        <dsp:cNvSpPr/>
      </dsp:nvSpPr>
      <dsp:spPr>
        <a:xfrm>
          <a:off x="0" y="4203567"/>
          <a:ext cx="6513603" cy="168113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5866B43-EC77-4298-A67B-1E3631FAB4CB}">
      <dsp:nvSpPr>
        <dsp:cNvPr id="0" name=""/>
        <dsp:cNvSpPr/>
      </dsp:nvSpPr>
      <dsp:spPr>
        <a:xfrm>
          <a:off x="508544" y="4581824"/>
          <a:ext cx="924626" cy="92462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61CE108-11C7-4733-B1A5-01014FAD81E9}">
      <dsp:nvSpPr>
        <dsp:cNvPr id="0" name=""/>
        <dsp:cNvSpPr/>
      </dsp:nvSpPr>
      <dsp:spPr>
        <a:xfrm>
          <a:off x="1941716" y="4203567"/>
          <a:ext cx="4571887"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1111250">
            <a:lnSpc>
              <a:spcPct val="100000"/>
            </a:lnSpc>
            <a:spcBef>
              <a:spcPct val="0"/>
            </a:spcBef>
            <a:spcAft>
              <a:spcPct val="35000"/>
            </a:spcAft>
            <a:buNone/>
          </a:pPr>
          <a:r>
            <a:rPr lang="en-US" sz="2500" kern="1200">
              <a:hlinkClick xmlns:r="http://schemas.openxmlformats.org/officeDocument/2006/relationships" r:id="rId9"/>
            </a:rPr>
            <a:t>Grants 4 Schools</a:t>
          </a:r>
          <a:endParaRPr lang="en-US" sz="2500" kern="1200"/>
        </a:p>
      </dsp:txBody>
      <dsp:txXfrm>
        <a:off x="1941716" y="4203567"/>
        <a:ext cx="4571887" cy="1681139"/>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8D30B0-63A7-4CA8-81F5-9132CCE437AC}" type="datetimeFigureOut">
              <a:rPr lang="en-US"/>
              <a:t>5/13/2020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E3C4EE-FCCE-4F4C-A1EC-054E6DF039D0}" type="slidenum">
              <a:rPr lang="en-US"/>
              <a:t>‹#›</a:t>
            </a:fld>
            <a:endParaRPr lang="en-US"/>
          </a:p>
        </p:txBody>
      </p:sp>
    </p:spTree>
    <p:extLst>
      <p:ext uri="{BB962C8B-B14F-4D97-AF65-F5344CB8AC3E}">
        <p14:creationId xmlns:p14="http://schemas.microsoft.com/office/powerpoint/2010/main" val="4174487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Why focus on litter?</a:t>
            </a:r>
          </a:p>
          <a:p>
            <a:endParaRPr lang="en-US" dirty="0">
              <a:cs typeface="Calibri"/>
            </a:endParaRPr>
          </a:p>
          <a:p>
            <a:r>
              <a:rPr lang="en-US" dirty="0">
                <a:cs typeface="Calibri"/>
              </a:rPr>
              <a:t>- bad for the environment, can pollute soil, water and air</a:t>
            </a:r>
          </a:p>
          <a:p>
            <a:r>
              <a:rPr lang="en-US" dirty="0">
                <a:cs typeface="Calibri"/>
              </a:rPr>
              <a:t>- looks horrible</a:t>
            </a:r>
            <a:endParaRPr lang="en-US" dirty="0"/>
          </a:p>
          <a:p>
            <a:r>
              <a:rPr lang="en-US" dirty="0">
                <a:cs typeface="Calibri"/>
              </a:rPr>
              <a:t>- costs money to clear up</a:t>
            </a:r>
          </a:p>
          <a:p>
            <a:r>
              <a:rPr lang="en-US" dirty="0">
                <a:cs typeface="Calibri"/>
              </a:rPr>
              <a:t>- can attract pests</a:t>
            </a:r>
          </a:p>
        </p:txBody>
      </p:sp>
      <p:sp>
        <p:nvSpPr>
          <p:cNvPr id="4" name="Slide Number Placeholder 3"/>
          <p:cNvSpPr>
            <a:spLocks noGrp="1"/>
          </p:cNvSpPr>
          <p:nvPr>
            <p:ph type="sldNum" sz="quarter" idx="5"/>
          </p:nvPr>
        </p:nvSpPr>
        <p:spPr/>
        <p:txBody>
          <a:bodyPr/>
          <a:lstStyle/>
          <a:p>
            <a:fld id="{BFE3C4EE-FCCE-4F4C-A1EC-054E6DF039D0}" type="slidenum">
              <a:rPr lang="en-US"/>
              <a:t>18</a:t>
            </a:fld>
            <a:endParaRPr lang="en-US" dirty="0"/>
          </a:p>
        </p:txBody>
      </p:sp>
    </p:spTree>
    <p:extLst>
      <p:ext uri="{BB962C8B-B14F-4D97-AF65-F5344CB8AC3E}">
        <p14:creationId xmlns:p14="http://schemas.microsoft.com/office/powerpoint/2010/main" val="40538473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5/13/2020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981585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5/13/2020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4158704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5/13/2020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7588811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5/13/2020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0909553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5/13/2020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4965730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5/13/2020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0038302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5/13/2020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551701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5/13/2020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7575781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5/13/2020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6427734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5/13/2020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8867285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5/13/2020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76151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5/13/2020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0665403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5/13/2020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0613594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5/13/2020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415719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5/13/2020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4459784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5/13/2020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698014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5/13/2020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039423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5/13/2020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644055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5/13/2020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1049086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5/13/2020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6383131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5/13/2020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4917782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5/13/2020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9803592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5/13/2020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2794325762"/>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5/13/2020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512925987"/>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0.jpeg"/><Relationship Id="rId7"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video" Target="https://www.youtube.com/embed/X0oofNVswGE?feature=oembed" TargetMode="External"/><Relationship Id="rId6" Type="http://schemas.openxmlformats.org/officeDocument/2006/relationships/hyperlink" Target="https://www.eco-schools.org.uk/secondary-pathway/seven-steps/step-1-eco-committee/" TargetMode="External"/><Relationship Id="rId5" Type="http://schemas.openxmlformats.org/officeDocument/2006/relationships/hyperlink" Target="https://www.eco-schools.org.uk/primary-pathway/seven-steps/eco-committee/" TargetMode="External"/><Relationship Id="rId4" Type="http://schemas.openxmlformats.org/officeDocument/2006/relationships/hyperlink" Target="https://www.eco-schools.org.uk/eyfs-pathway/seven-steps/step-1-eco-committee/"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hyperlink" Target="https://www.eco-schools.org.uk/eyfs-pathway/seven-steps/step-2-environmental-review/" TargetMode="External"/><Relationship Id="rId7"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video" Target="https://www.youtube.com/embed/dcQH3lwsOWg?feature=oembed" TargetMode="External"/><Relationship Id="rId6" Type="http://schemas.openxmlformats.org/officeDocument/2006/relationships/image" Target="../media/image13.jpeg"/><Relationship Id="rId11" Type="http://schemas.openxmlformats.org/officeDocument/2006/relationships/image" Target="../media/image12.png"/><Relationship Id="rId5" Type="http://schemas.openxmlformats.org/officeDocument/2006/relationships/hyperlink" Target="https://www.eco-schools.org.uk/secondary-pathway/seven-steps/step-2-environmental-review/" TargetMode="External"/><Relationship Id="rId10" Type="http://schemas.openxmlformats.org/officeDocument/2006/relationships/image" Target="../media/image17.png"/><Relationship Id="rId4" Type="http://schemas.openxmlformats.org/officeDocument/2006/relationships/hyperlink" Target="https://www.eco-schools.org.uk/primary-pathway/seven-steps/environmental-review/" TargetMode="External"/><Relationship Id="rId9" Type="http://schemas.openxmlformats.org/officeDocument/2006/relationships/image" Target="../media/image16.png"/></Relationships>
</file>

<file path=ppt/slides/_rels/slide1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8.jpeg"/><Relationship Id="rId7"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video" Target="https://www.youtube.com/embed/ax-7w0D99h0?feature=oembed" TargetMode="External"/><Relationship Id="rId6" Type="http://schemas.openxmlformats.org/officeDocument/2006/relationships/hyperlink" Target="https://www.eco-schools.org.uk/secondary-pathway/seven-steps/step-3-action-plan/" TargetMode="External"/><Relationship Id="rId5" Type="http://schemas.openxmlformats.org/officeDocument/2006/relationships/hyperlink" Target="https://www.eco-schools.org.uk/primary-pathway/seven-steps/action-plan/" TargetMode="External"/><Relationship Id="rId4" Type="http://schemas.openxmlformats.org/officeDocument/2006/relationships/hyperlink" Target="https://www.eco-schools.org.uk/eyfs-pathway/seven-steps/step-3-action-plan/" TargetMode="External"/><Relationship Id="rId9" Type="http://schemas.openxmlformats.org/officeDocument/2006/relationships/image" Target="../media/image12.png"/></Relationships>
</file>

<file path=ppt/slides/_rels/slide1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hyperlink" Target="https://www.eco-schools.org.uk/eyfs-pathway/seven-steps/step-4-curriculum-links/" TargetMode="External"/><Relationship Id="rId7"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video" Target="https://www.youtube.com/embed/FaNhNwBSAhI?feature=oembed" TargetMode="External"/><Relationship Id="rId6" Type="http://schemas.openxmlformats.org/officeDocument/2006/relationships/image" Target="../media/image21.jpeg"/><Relationship Id="rId5" Type="http://schemas.openxmlformats.org/officeDocument/2006/relationships/hyperlink" Target="https://www.eco-schools.org.uk/secondary-pathway/seven-steps/step-4-curriculum-links/" TargetMode="External"/><Relationship Id="rId4" Type="http://schemas.openxmlformats.org/officeDocument/2006/relationships/hyperlink" Target="https://www.eco-schools.org.uk/primary-pathway/seven-steps/linking-to-the-curriculum/" TargetMode="External"/><Relationship Id="rId9" Type="http://schemas.openxmlformats.org/officeDocument/2006/relationships/image" Target="../media/image12.png"/></Relationships>
</file>

<file path=ppt/slides/_rels/slide1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hyperlink" Target="https://www.eco-schools.org.uk/eyfs-pathway/seven-steps/step-5-informing-and-involving/" TargetMode="External"/><Relationship Id="rId7" Type="http://schemas.openxmlformats.org/officeDocument/2006/relationships/image" Target="../media/image25.png"/><Relationship Id="rId2" Type="http://schemas.openxmlformats.org/officeDocument/2006/relationships/slideLayout" Target="../slideLayouts/slideLayout2.xml"/><Relationship Id="rId1" Type="http://schemas.openxmlformats.org/officeDocument/2006/relationships/video" Target="https://www.youtube.com/embed/6IwTE1119EU?feature=oembed" TargetMode="External"/><Relationship Id="rId6" Type="http://schemas.openxmlformats.org/officeDocument/2006/relationships/image" Target="../media/image24.jpeg"/><Relationship Id="rId5" Type="http://schemas.openxmlformats.org/officeDocument/2006/relationships/hyperlink" Target="https://www.eco-schools.org.uk/secondary-pathway/seven-steps/step-5-informing-and-involving/" TargetMode="External"/><Relationship Id="rId4" Type="http://schemas.openxmlformats.org/officeDocument/2006/relationships/hyperlink" Target="https://www.eco-schools.org.uk/primary-pathway/seven-steps/informing-and-involving/" TargetMode="External"/><Relationship Id="rId9"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hyperlink" Target="https://www.eco-schools.org.uk/eyfs-pathway/seven-steps/step-6-monitoring-and-evaluation/" TargetMode="External"/><Relationship Id="rId7"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video" Target="https://www.youtube.com/embed/NhDfaS_pxPw?feature=oembed" TargetMode="Externa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hyperlink" Target="https://www.eco-schools.org.uk/secondary-pathway/seven-steps/step-6-monitoring-and-evaluation/"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hyperlink" Target="https://www.eco-schools.org.uk/eyfs-pathway/seven-steps/step-7-eco-code/" TargetMode="External"/><Relationship Id="rId7" Type="http://schemas.openxmlformats.org/officeDocument/2006/relationships/image" Target="../media/image30.png"/><Relationship Id="rId2" Type="http://schemas.openxmlformats.org/officeDocument/2006/relationships/slideLayout" Target="../slideLayouts/slideLayout2.xml"/><Relationship Id="rId1" Type="http://schemas.openxmlformats.org/officeDocument/2006/relationships/video" Target="https://www.youtube.com/embed/G9e5QvhwoF0?feature=oembed" TargetMode="External"/><Relationship Id="rId6" Type="http://schemas.openxmlformats.org/officeDocument/2006/relationships/image" Target="../media/image29.jpeg"/><Relationship Id="rId5" Type="http://schemas.openxmlformats.org/officeDocument/2006/relationships/hyperlink" Target="https://www.eco-schools.org.uk/secondary-pathway/seven-steps/step-7-eco-code/" TargetMode="External"/><Relationship Id="rId10" Type="http://schemas.openxmlformats.org/officeDocument/2006/relationships/image" Target="../media/image12.png"/><Relationship Id="rId4" Type="http://schemas.openxmlformats.org/officeDocument/2006/relationships/hyperlink" Target="https://www.eco-schools.org.uk/primary-pathway/seven-steps/eco-code/" TargetMode="External"/><Relationship Id="rId9"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39.png"/><Relationship Id="rId7" Type="http://schemas.openxmlformats.org/officeDocument/2006/relationships/image" Target="../media/image42.jpeg"/><Relationship Id="rId2" Type="http://schemas.openxmlformats.org/officeDocument/2006/relationships/image" Target="../media/image38.png"/><Relationship Id="rId1" Type="http://schemas.openxmlformats.org/officeDocument/2006/relationships/slideLayout" Target="../slideLayouts/slideLayout6.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hyperlink" Target="http://www.leicester.gov.uk/recycling" TargetMode="External"/><Relationship Id="rId9" Type="http://schemas.openxmlformats.org/officeDocument/2006/relationships/image" Target="../media/image44.jpeg"/></Relationships>
</file>

<file path=ppt/slides/_rels/slide22.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45.png"/><Relationship Id="rId7" Type="http://schemas.openxmlformats.org/officeDocument/2006/relationships/image" Target="../media/image49.jpeg"/><Relationship Id="rId2" Type="http://schemas.openxmlformats.org/officeDocument/2006/relationships/hyperlink" Target="http://www.facebook.com/orangebags" TargetMode="External"/><Relationship Id="rId1" Type="http://schemas.openxmlformats.org/officeDocument/2006/relationships/slideLayout" Target="../slideLayouts/slideLayout6.xml"/><Relationship Id="rId6" Type="http://schemas.openxmlformats.org/officeDocument/2006/relationships/image" Target="../media/image48.png"/><Relationship Id="rId5" Type="http://schemas.openxmlformats.org/officeDocument/2006/relationships/image" Target="../media/image47.jpeg"/><Relationship Id="rId10" Type="http://schemas.openxmlformats.org/officeDocument/2006/relationships/image" Target="../media/image51.png"/><Relationship Id="rId4" Type="http://schemas.openxmlformats.org/officeDocument/2006/relationships/image" Target="../media/image46.png"/><Relationship Id="rId9" Type="http://schemas.openxmlformats.org/officeDocument/2006/relationships/image" Target="../media/image50.jpeg"/></Relationships>
</file>

<file path=ppt/slides/_rels/slide23.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hyperlink" Target="http://biffaleicester.co.uk/wp-content/uploads/2014/04/Ball-mill-flow-chart.pdf" TargetMode="External"/><Relationship Id="rId7" Type="http://schemas.microsoft.com/office/2007/relationships/hdphoto" Target="../media/hdphoto1.wdp"/><Relationship Id="rId2" Type="http://schemas.openxmlformats.org/officeDocument/2006/relationships/image" Target="../media/image52.png"/><Relationship Id="rId1" Type="http://schemas.openxmlformats.org/officeDocument/2006/relationships/slideLayout" Target="../slideLayouts/slideLayout6.xml"/><Relationship Id="rId6" Type="http://schemas.openxmlformats.org/officeDocument/2006/relationships/image" Target="../media/image53.png"/><Relationship Id="rId5" Type="http://schemas.openxmlformats.org/officeDocument/2006/relationships/hyperlink" Target="https://my.leicester.gov.uk/" TargetMode="External"/><Relationship Id="rId4" Type="http://schemas.openxmlformats.org/officeDocument/2006/relationships/hyperlink" Target="http://biffaleicester.co.uk/wp-content/uploads/2014/04/ball-mill-leaflet-sssss.pdf"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mailto:Sophie.Glover@biffa.co.uk" TargetMode="External"/><Relationship Id="rId2" Type="http://schemas.openxmlformats.org/officeDocument/2006/relationships/image" Target="../media/image55.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hyperlink" Target="mailto:Kimberley.tilley@leicester.gov.uk" TargetMode="External"/><Relationship Id="rId2" Type="http://schemas.openxmlformats.org/officeDocument/2006/relationships/image" Target="../media/image56.png"/><Relationship Id="rId1" Type="http://schemas.openxmlformats.org/officeDocument/2006/relationships/slideLayout" Target="../slideLayouts/slideLayout6.xml"/><Relationship Id="rId6" Type="http://schemas.openxmlformats.org/officeDocument/2006/relationships/image" Target="../media/image58.jpeg"/><Relationship Id="rId5" Type="http://schemas.openxmlformats.org/officeDocument/2006/relationships/image" Target="../media/image57.jpeg"/><Relationship Id="rId4" Type="http://schemas.openxmlformats.org/officeDocument/2006/relationships/hyperlink" Target="tel:01164546742" TargetMode="External"/></Relationships>
</file>

<file path=ppt/slides/_rels/slide26.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60.png"/><Relationship Id="rId7" Type="http://schemas.openxmlformats.org/officeDocument/2006/relationships/image" Target="../media/image63.png"/><Relationship Id="rId2" Type="http://schemas.openxmlformats.org/officeDocument/2006/relationships/image" Target="../media/image59.png"/><Relationship Id="rId1" Type="http://schemas.openxmlformats.org/officeDocument/2006/relationships/slideLayout" Target="../slideLayouts/slideLayout6.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hyperlink" Target="https://www.eco-schools.org.uk/wp-content/uploads/2019/07/Re-Love-Our-Stuff-Primary.pdf" TargetMode="External"/></Relationships>
</file>

<file path=ppt/slides/_rels/slide27.xml.rels><?xml version="1.0" encoding="UTF-8" standalone="yes"?>
<Relationships xmlns="http://schemas.openxmlformats.org/package/2006/relationships"><Relationship Id="rId8" Type="http://schemas.openxmlformats.org/officeDocument/2006/relationships/hyperlink" Target="http://www.eco-schools.org.uk/wp-content/uploads/2020/04/Global-Citizenship-Eco-Schools-At-Home.pdf" TargetMode="External"/><Relationship Id="rId3" Type="http://schemas.openxmlformats.org/officeDocument/2006/relationships/hyperlink" Target="https://www.eco-schools.org.uk/school-grounds-ecoschoolsathome/" TargetMode="External"/><Relationship Id="rId7" Type="http://schemas.openxmlformats.org/officeDocument/2006/relationships/hyperlink" Target="http://www.eco-schools.org.uk/wp-content/uploads/2020/03/Energy-Eco-Schools-At-Home.pdf" TargetMode="External"/><Relationship Id="rId2" Type="http://schemas.openxmlformats.org/officeDocument/2006/relationships/image" Target="../media/image65.png"/><Relationship Id="rId1" Type="http://schemas.openxmlformats.org/officeDocument/2006/relationships/slideLayout" Target="../slideLayouts/slideLayout6.xml"/><Relationship Id="rId6" Type="http://schemas.openxmlformats.org/officeDocument/2006/relationships/hyperlink" Target="https://www.eco-schools.org.uk/litter-ecoschoolsathome/" TargetMode="External"/><Relationship Id="rId11" Type="http://schemas.openxmlformats.org/officeDocument/2006/relationships/image" Target="../media/image66.png"/><Relationship Id="rId5" Type="http://schemas.openxmlformats.org/officeDocument/2006/relationships/hyperlink" Target="https://www.eco-schools.org.uk/marine-ecoschoolathome/" TargetMode="External"/><Relationship Id="rId10" Type="http://schemas.openxmlformats.org/officeDocument/2006/relationships/hyperlink" Target="https://www.eco-schools.org.uk/transport-ecoschoolsathome/" TargetMode="External"/><Relationship Id="rId4" Type="http://schemas.openxmlformats.org/officeDocument/2006/relationships/hyperlink" Target="http://www.eco-schools.org.uk/wp-content/uploads/2020/03/Biodiversity-Eco-Schools-at-Home.pdf" TargetMode="External"/><Relationship Id="rId9" Type="http://schemas.openxmlformats.org/officeDocument/2006/relationships/hyperlink" Target="http://www.eco-schools.org.uk/wp-content/uploads/2020/04/Healthy-Living-Eco-Schools-At-Home-3.pdf"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hyperlink" Target="https://cogyouthservices.co.uk/service/school-recycling-ambassadors/" TargetMode="External"/><Relationship Id="rId1" Type="http://schemas.openxmlformats.org/officeDocument/2006/relationships/slideLayout" Target="../slideLayouts/slideLayout6.xml"/><Relationship Id="rId4" Type="http://schemas.openxmlformats.org/officeDocument/2006/relationships/image" Target="../media/image68.png"/></Relationships>
</file>

<file path=ppt/slides/_rels/slide2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hyperlink" Target="mailto:info@philthebag.co.uk?Subject=Phil%20the%20Bag%20Enquiry" TargetMode="External"/><Relationship Id="rId1" Type="http://schemas.openxmlformats.org/officeDocument/2006/relationships/slideLayout" Target="../slideLayouts/slideLayout6.xml"/><Relationship Id="rId6" Type="http://schemas.openxmlformats.org/officeDocument/2006/relationships/image" Target="../media/image72.jpeg"/><Relationship Id="rId5" Type="http://schemas.openxmlformats.org/officeDocument/2006/relationships/image" Target="../media/image71.jpeg"/><Relationship Id="rId4" Type="http://schemas.openxmlformats.org/officeDocument/2006/relationships/image" Target="../media/image70.jpe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4.png"/><Relationship Id="rId7" Type="http://schemas.openxmlformats.org/officeDocument/2006/relationships/image" Target="../media/image78.png"/><Relationship Id="rId2" Type="http://schemas.openxmlformats.org/officeDocument/2006/relationships/image" Target="../media/image73.png"/><Relationship Id="rId1" Type="http://schemas.openxmlformats.org/officeDocument/2006/relationships/slideLayout" Target="../slideLayouts/slideLayout6.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5.png"/></Relationships>
</file>

<file path=ppt/slides/_rels/slide31.xml.rels><?xml version="1.0" encoding="UTF-8" standalone="yes"?>
<Relationships xmlns="http://schemas.openxmlformats.org/package/2006/relationships"><Relationship Id="rId8" Type="http://schemas.openxmlformats.org/officeDocument/2006/relationships/image" Target="../media/image83.jpeg"/><Relationship Id="rId3" Type="http://schemas.openxmlformats.org/officeDocument/2006/relationships/hyperlink" Target="https://www.bigbatteryhunt.co.uk/" TargetMode="External"/><Relationship Id="rId7" Type="http://schemas.openxmlformats.org/officeDocument/2006/relationships/hyperlink" Target="http://www.bigbatteryhunt.co.uk/" TargetMode="External"/><Relationship Id="rId2" Type="http://schemas.openxmlformats.org/officeDocument/2006/relationships/image" Target="../media/image79.png"/><Relationship Id="rId1" Type="http://schemas.openxmlformats.org/officeDocument/2006/relationships/slideLayout" Target="../slideLayouts/slideLayout6.xml"/><Relationship Id="rId6" Type="http://schemas.openxmlformats.org/officeDocument/2006/relationships/image" Target="../media/image82.jpeg"/><Relationship Id="rId5" Type="http://schemas.openxmlformats.org/officeDocument/2006/relationships/image" Target="../media/image81.jpeg"/><Relationship Id="rId4" Type="http://schemas.openxmlformats.org/officeDocument/2006/relationships/image" Target="../media/image80.jpeg"/></Relationships>
</file>

<file path=ppt/slides/_rels/slide32.xml.rels><?xml version="1.0" encoding="UTF-8" standalone="yes"?>
<Relationships xmlns="http://schemas.openxmlformats.org/package/2006/relationships"><Relationship Id="rId3" Type="http://schemas.openxmlformats.org/officeDocument/2006/relationships/hyperlink" Target="http://www.carryoncomposting.com/" TargetMode="External"/><Relationship Id="rId2" Type="http://schemas.openxmlformats.org/officeDocument/2006/relationships/image" Target="../media/image84.png"/><Relationship Id="rId1" Type="http://schemas.openxmlformats.org/officeDocument/2006/relationships/slideLayout" Target="../slideLayouts/slideLayout6.xml"/><Relationship Id="rId6" Type="http://schemas.openxmlformats.org/officeDocument/2006/relationships/hyperlink" Target="https://schoolgardening.rhs.org.uk/resources/Info-Sheet/Composting-for-schools" TargetMode="External"/><Relationship Id="rId5" Type="http://schemas.openxmlformats.org/officeDocument/2006/relationships/image" Target="../media/image86.jpeg"/><Relationship Id="rId4" Type="http://schemas.openxmlformats.org/officeDocument/2006/relationships/image" Target="../media/image85.png"/></Relationships>
</file>

<file path=ppt/slides/_rels/slide33.xml.rels><?xml version="1.0" encoding="UTF-8" standalone="yes"?>
<Relationships xmlns="http://schemas.openxmlformats.org/package/2006/relationships"><Relationship Id="rId8" Type="http://schemas.openxmlformats.org/officeDocument/2006/relationships/image" Target="../media/image92.png"/><Relationship Id="rId3" Type="http://schemas.openxmlformats.org/officeDocument/2006/relationships/hyperlink" Target="https://www.coolmilk.com/environment/" TargetMode="External"/><Relationship Id="rId7" Type="http://schemas.openxmlformats.org/officeDocument/2006/relationships/image" Target="../media/image91.png"/><Relationship Id="rId2" Type="http://schemas.openxmlformats.org/officeDocument/2006/relationships/image" Target="../media/image87.png"/><Relationship Id="rId1" Type="http://schemas.openxmlformats.org/officeDocument/2006/relationships/slideLayout" Target="../slideLayouts/slideLayout6.xml"/><Relationship Id="rId6" Type="http://schemas.openxmlformats.org/officeDocument/2006/relationships/image" Target="../media/image90.png"/><Relationship Id="rId5" Type="http://schemas.openxmlformats.org/officeDocument/2006/relationships/image" Target="../media/image89.png"/><Relationship Id="rId4" Type="http://schemas.openxmlformats.org/officeDocument/2006/relationships/image" Target="../media/image88.png"/><Relationship Id="rId9" Type="http://schemas.openxmlformats.org/officeDocument/2006/relationships/image" Target="../media/image93.jpeg"/></Relationships>
</file>

<file path=ppt/slides/_rels/slide34.xml.rels><?xml version="1.0" encoding="UTF-8" standalone="yes"?>
<Relationships xmlns="http://schemas.openxmlformats.org/package/2006/relationships"><Relationship Id="rId3" Type="http://schemas.openxmlformats.org/officeDocument/2006/relationships/hyperlink" Target="http://www.lessplastic.org.uk/9-ways-to-reduce-plastic-in-your-school/" TargetMode="External"/><Relationship Id="rId2" Type="http://schemas.openxmlformats.org/officeDocument/2006/relationships/image" Target="../media/image94.png"/><Relationship Id="rId1" Type="http://schemas.openxmlformats.org/officeDocument/2006/relationships/slideLayout" Target="../slideLayouts/slideLayout6.xml"/><Relationship Id="rId5" Type="http://schemas.openxmlformats.org/officeDocument/2006/relationships/image" Target="../media/image96.png"/><Relationship Id="rId4" Type="http://schemas.openxmlformats.org/officeDocument/2006/relationships/image" Target="../media/image95.png"/></Relationships>
</file>

<file path=ppt/slides/_rels/slide35.xml.rels><?xml version="1.0" encoding="UTF-8" standalone="yes"?>
<Relationships xmlns="http://schemas.openxmlformats.org/package/2006/relationships"><Relationship Id="rId8" Type="http://schemas.openxmlformats.org/officeDocument/2006/relationships/hyperlink" Target="https://www.wastebuster.co.uk/Resources/Teaching-Pack/Recycle-Now-With-Busta-Waste-Audit-And-Action-Plan-Guide/580" TargetMode="External"/><Relationship Id="rId3" Type="http://schemas.openxmlformats.org/officeDocument/2006/relationships/image" Target="../media/image98.png"/><Relationship Id="rId7" Type="http://schemas.openxmlformats.org/officeDocument/2006/relationships/image" Target="../media/image101.png"/><Relationship Id="rId2" Type="http://schemas.openxmlformats.org/officeDocument/2006/relationships/image" Target="../media/image97.png"/><Relationship Id="rId1" Type="http://schemas.openxmlformats.org/officeDocument/2006/relationships/slideLayout" Target="../slideLayouts/slideLayout6.xml"/><Relationship Id="rId6" Type="http://schemas.openxmlformats.org/officeDocument/2006/relationships/hyperlink" Target="http://www.wastebuster.co.uk/" TargetMode="External"/><Relationship Id="rId5" Type="http://schemas.openxmlformats.org/officeDocument/2006/relationships/image" Target="../media/image100.png"/><Relationship Id="rId10" Type="http://schemas.openxmlformats.org/officeDocument/2006/relationships/image" Target="../media/image103.png"/><Relationship Id="rId4" Type="http://schemas.openxmlformats.org/officeDocument/2006/relationships/image" Target="../media/image99.png"/><Relationship Id="rId9" Type="http://schemas.openxmlformats.org/officeDocument/2006/relationships/image" Target="../media/image102.png"/></Relationships>
</file>

<file path=ppt/slides/_rels/slide36.xml.rels><?xml version="1.0" encoding="UTF-8" standalone="yes"?>
<Relationships xmlns="http://schemas.openxmlformats.org/package/2006/relationships"><Relationship Id="rId3" Type="http://schemas.openxmlformats.org/officeDocument/2006/relationships/image" Target="../media/image105.jpeg"/><Relationship Id="rId7" Type="http://schemas.openxmlformats.org/officeDocument/2006/relationships/hyperlink" Target="https://carbonliteracy.com/" TargetMode="External"/><Relationship Id="rId2" Type="http://schemas.openxmlformats.org/officeDocument/2006/relationships/image" Target="../media/image104.png"/><Relationship Id="rId1" Type="http://schemas.openxmlformats.org/officeDocument/2006/relationships/slideLayout" Target="../slideLayouts/slideLayout17.xml"/><Relationship Id="rId6" Type="http://schemas.openxmlformats.org/officeDocument/2006/relationships/hyperlink" Target="mailto:amy.peace@leicester.gov.uk&#8203;" TargetMode="External"/><Relationship Id="rId5" Type="http://schemas.openxmlformats.org/officeDocument/2006/relationships/image" Target="../media/image107.jpeg"/><Relationship Id="rId4" Type="http://schemas.openxmlformats.org/officeDocument/2006/relationships/image" Target="../media/image106.png"/></Relationships>
</file>

<file path=ppt/slides/_rels/slide37.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slideLayout" Target="../slideLayouts/slideLayout2.xml"/><Relationship Id="rId1" Type="http://schemas.openxmlformats.org/officeDocument/2006/relationships/video" Target="https://www.youtube.com/embed/N1_rNl9mpzQ?feature=oembed" TargetMode="External"/><Relationship Id="rId5" Type="http://schemas.openxmlformats.org/officeDocument/2006/relationships/image" Target="../media/image109.jpeg"/><Relationship Id="rId4" Type="http://schemas.openxmlformats.org/officeDocument/2006/relationships/hyperlink" Target="https://www.sas.org.uk/plastic-free-schools/"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8.png"/><Relationship Id="rId1" Type="http://schemas.openxmlformats.org/officeDocument/2006/relationships/slideLayout" Target="../slideLayouts/slideLayout2.xml"/><Relationship Id="rId4" Type="http://schemas.openxmlformats.org/officeDocument/2006/relationships/image" Target="../media/image111.png"/></Relationships>
</file>

<file path=ppt/slides/_rels/slide39.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image" Target="../media/image112.png"/><Relationship Id="rId1" Type="http://schemas.openxmlformats.org/officeDocument/2006/relationships/slideLayout" Target="../slideLayouts/slideLayout2.xml"/><Relationship Id="rId4" Type="http://schemas.openxmlformats.org/officeDocument/2006/relationships/hyperlink" Target="http://www.about.sainsburys.co.uk/~/media/Files/S/Sainsburys/documents/making-a-difference/Fab%20Food.pdf"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schools.leicester.gov.uk/services/environment-health-and-well-being/environmental-education/"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www.leicester.gov.uk/your-council/policies-plans-and-strategies/environment-and-sustainability/climate-emergency/" TargetMode="External"/><Relationship Id="rId2" Type="http://schemas.openxmlformats.org/officeDocument/2006/relationships/image" Target="../media/image114.jpeg"/><Relationship Id="rId1" Type="http://schemas.openxmlformats.org/officeDocument/2006/relationships/slideLayout" Target="../slideLayouts/slideLayout6.xml"/><Relationship Id="rId4" Type="http://schemas.openxmlformats.org/officeDocument/2006/relationships/hyperlink" Target="http://schools.leicester.gov.uk/climate-emergency"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image" Target="../media/image115.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hyperlink" Target="https://jobs.leicester.gov.uk/jobs/Education-Officer-Eco-Schools-1568" TargetMode="External"/><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hyperlink" Target="https://offschool.org.uk/" TargetMode="External"/><Relationship Id="rId4" Type="http://schemas.openxmlformats.org/officeDocument/2006/relationships/hyperlink" Target="https://unccelearn.org/educcate/" TargetMode="Externa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4.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24.svg"/></Relationships>
</file>

<file path=ppt/slides/_rels/slide45.xml.rels><?xml version="1.0" encoding="UTF-8" standalone="yes"?>
<Relationships xmlns="http://schemas.openxmlformats.org/package/2006/relationships"><Relationship Id="rId2" Type="http://schemas.openxmlformats.org/officeDocument/2006/relationships/image" Target="../media/image12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hyperlink" Target="mailto:Eco-Schools@leicester.gov.uk" TargetMode="External"/><Relationship Id="rId3" Type="http://schemas.openxmlformats.org/officeDocument/2006/relationships/image" Target="../media/image127.png"/><Relationship Id="rId7" Type="http://schemas.openxmlformats.org/officeDocument/2006/relationships/image" Target="../media/image131.png"/><Relationship Id="rId2" Type="http://schemas.openxmlformats.org/officeDocument/2006/relationships/image" Target="../media/image126.png"/><Relationship Id="rId1" Type="http://schemas.openxmlformats.org/officeDocument/2006/relationships/slideLayout" Target="../slideLayouts/slideLayout2.xml"/><Relationship Id="rId6" Type="http://schemas.openxmlformats.org/officeDocument/2006/relationships/image" Target="../media/image130.png"/><Relationship Id="rId5" Type="http://schemas.openxmlformats.org/officeDocument/2006/relationships/image" Target="../media/image129.png"/><Relationship Id="rId4" Type="http://schemas.openxmlformats.org/officeDocument/2006/relationships/image" Target="../media/image128.png"/></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7">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9">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3749A2C-639D-4222-8B5A-9EEF7D3835E2}"/>
              </a:ext>
            </a:extLst>
          </p:cNvPr>
          <p:cNvSpPr>
            <a:spLocks noGrp="1"/>
          </p:cNvSpPr>
          <p:nvPr>
            <p:ph type="ctrTitle"/>
          </p:nvPr>
        </p:nvSpPr>
        <p:spPr>
          <a:xfrm>
            <a:off x="3043403" y="1523158"/>
            <a:ext cx="6105194" cy="2031055"/>
          </a:xfrm>
        </p:spPr>
        <p:txBody>
          <a:bodyPr>
            <a:normAutofit/>
          </a:bodyPr>
          <a:lstStyle/>
          <a:p>
            <a:r>
              <a:rPr lang="en-GB" sz="5100" dirty="0">
                <a:solidFill>
                  <a:srgbClr val="FFFFFF"/>
                </a:solidFill>
              </a:rPr>
              <a:t>#EcoTeach Webinar </a:t>
            </a:r>
            <a:br>
              <a:rPr lang="en-GB" sz="5100" dirty="0">
                <a:solidFill>
                  <a:srgbClr val="FFFFFF"/>
                </a:solidFill>
                <a:cs typeface="Calibri Light"/>
              </a:rPr>
            </a:br>
            <a:r>
              <a:rPr lang="en-GB" sz="5100" dirty="0">
                <a:solidFill>
                  <a:srgbClr val="FFFFFF"/>
                </a:solidFill>
              </a:rPr>
              <a:t>Waste and Recycling  </a:t>
            </a:r>
          </a:p>
        </p:txBody>
      </p:sp>
      <p:sp>
        <p:nvSpPr>
          <p:cNvPr id="3" name="Subtitle 2">
            <a:extLst>
              <a:ext uri="{FF2B5EF4-FFF2-40B4-BE49-F238E27FC236}">
                <a16:creationId xmlns:a16="http://schemas.microsoft.com/office/drawing/2014/main" id="{3DCFFD74-8732-46D0-A805-FC99D462827D}"/>
              </a:ext>
            </a:extLst>
          </p:cNvPr>
          <p:cNvSpPr>
            <a:spLocks noGrp="1"/>
          </p:cNvSpPr>
          <p:nvPr>
            <p:ph type="subTitle" idx="1"/>
          </p:nvPr>
        </p:nvSpPr>
        <p:spPr>
          <a:xfrm>
            <a:off x="3043403" y="3974094"/>
            <a:ext cx="6105194" cy="682079"/>
          </a:xfrm>
        </p:spPr>
        <p:txBody>
          <a:bodyPr vert="horz" lIns="91440" tIns="45720" rIns="91440" bIns="45720" rtlCol="0">
            <a:normAutofit/>
          </a:bodyPr>
          <a:lstStyle/>
          <a:p>
            <a:r>
              <a:rPr lang="en-GB" sz="3200">
                <a:solidFill>
                  <a:srgbClr val="FFFFFF"/>
                </a:solidFill>
              </a:rPr>
              <a:t>The webinar will start here soon….</a:t>
            </a:r>
            <a:endParaRPr lang="en-GB" sz="3200">
              <a:solidFill>
                <a:srgbClr val="FFFFFF"/>
              </a:solidFill>
              <a:cs typeface="Calibri"/>
            </a:endParaRPr>
          </a:p>
        </p:txBody>
      </p:sp>
    </p:spTree>
    <p:extLst>
      <p:ext uri="{BB962C8B-B14F-4D97-AF65-F5344CB8AC3E}">
        <p14:creationId xmlns:p14="http://schemas.microsoft.com/office/powerpoint/2010/main" val="8994844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hidden="1">
            <a:extLst>
              <a:ext uri="{FF2B5EF4-FFF2-40B4-BE49-F238E27FC236}">
                <a16:creationId xmlns:a16="http://schemas.microsoft.com/office/drawing/2014/main" id="{C0C8685A-BDEA-43A8-8FCF-037823C6C15F}"/>
              </a:ext>
            </a:extLst>
          </p:cNvPr>
          <p:cNvSpPr>
            <a:spLocks noGrp="1"/>
          </p:cNvSpPr>
          <p:nvPr>
            <p:ph type="title"/>
          </p:nvPr>
        </p:nvSpPr>
        <p:spPr>
          <a:xfrm>
            <a:off x="476738" y="189279"/>
            <a:ext cx="10515600" cy="1325563"/>
          </a:xfrm>
        </p:spPr>
        <p:txBody>
          <a:bodyPr/>
          <a:lstStyle/>
          <a:p>
            <a:r>
              <a:rPr lang="en-US" b="1" dirty="0">
                <a:cs typeface="Calibri Light"/>
              </a:rPr>
              <a:t>Step 1</a:t>
            </a:r>
            <a:endParaRPr lang="en-US" dirty="0"/>
          </a:p>
        </p:txBody>
      </p:sp>
      <p:sp>
        <p:nvSpPr>
          <p:cNvPr id="3" name="Content Placeholder 2">
            <a:extLst>
              <a:ext uri="{FF2B5EF4-FFF2-40B4-BE49-F238E27FC236}">
                <a16:creationId xmlns:a16="http://schemas.microsoft.com/office/drawing/2014/main" id="{6DD866C9-3CB0-457E-A746-8E627B5A038C}"/>
              </a:ext>
            </a:extLst>
          </p:cNvPr>
          <p:cNvSpPr>
            <a:spLocks noGrp="1"/>
          </p:cNvSpPr>
          <p:nvPr>
            <p:ph idx="1"/>
          </p:nvPr>
        </p:nvSpPr>
        <p:spPr>
          <a:xfrm>
            <a:off x="503664" y="1751284"/>
            <a:ext cx="6631260" cy="4788094"/>
          </a:xfrm>
        </p:spPr>
        <p:txBody>
          <a:bodyPr vert="horz" lIns="91440" tIns="45720" rIns="91440" bIns="45720" rtlCol="0" anchor="t">
            <a:normAutofit/>
          </a:bodyPr>
          <a:lstStyle/>
          <a:p>
            <a:r>
              <a:rPr lang="en-US" dirty="0">
                <a:cs typeface="Calibri"/>
              </a:rPr>
              <a:t>Step 1 – Eco-Committee, the heart of an Eco-Schools action and learning</a:t>
            </a:r>
          </a:p>
          <a:p>
            <a:endParaRPr lang="en-US" dirty="0">
              <a:cs typeface="Calibri"/>
            </a:endParaRPr>
          </a:p>
          <a:p>
            <a:pPr lvl="1"/>
            <a:r>
              <a:rPr lang="en-US" dirty="0">
                <a:cs typeface="Calibri"/>
              </a:rPr>
              <a:t>At least one pupil form each year group</a:t>
            </a:r>
          </a:p>
          <a:p>
            <a:pPr lvl="1"/>
            <a:r>
              <a:rPr lang="en-US" dirty="0">
                <a:cs typeface="Calibri"/>
              </a:rPr>
              <a:t>Meet at least once per half term</a:t>
            </a:r>
          </a:p>
          <a:p>
            <a:pPr lvl="1"/>
            <a:r>
              <a:rPr lang="en-US" dirty="0">
                <a:cs typeface="Calibri"/>
              </a:rPr>
              <a:t>Share responsibility for running meetings</a:t>
            </a:r>
          </a:p>
          <a:p>
            <a:pPr lvl="1"/>
            <a:r>
              <a:rPr lang="en-US" dirty="0">
                <a:cs typeface="Calibri"/>
              </a:rPr>
              <a:t>Records of minutes are kept</a:t>
            </a:r>
          </a:p>
          <a:p>
            <a:pPr lvl="1"/>
            <a:r>
              <a:rPr lang="en-US" dirty="0">
                <a:cs typeface="Calibri"/>
              </a:rPr>
              <a:t>Minutes displayed on the Eco-board</a:t>
            </a:r>
          </a:p>
          <a:p>
            <a:pPr lvl="1"/>
            <a:r>
              <a:rPr lang="en-US" i="1" dirty="0">
                <a:cs typeface="Calibri"/>
              </a:rPr>
              <a:t>Representative from parents, governors or senior leaders </a:t>
            </a:r>
          </a:p>
          <a:p>
            <a:endParaRPr lang="en-US" dirty="0">
              <a:cs typeface="Calibri"/>
            </a:endParaRPr>
          </a:p>
          <a:p>
            <a:endParaRPr lang="en-US" dirty="0">
              <a:cs typeface="Calibri"/>
            </a:endParaRPr>
          </a:p>
          <a:p>
            <a:pPr marL="0" indent="0">
              <a:buNone/>
            </a:pPr>
            <a:endParaRPr lang="en-US" dirty="0">
              <a:cs typeface="Calibri"/>
            </a:endParaRPr>
          </a:p>
        </p:txBody>
      </p:sp>
      <p:pic>
        <p:nvPicPr>
          <p:cNvPr id="4" name="Picture 4" descr="Eco School video - Eco Committee" title="Eco School video - Eco Committee">
            <a:hlinkClick r:id="" action="ppaction://media"/>
            <a:extLst>
              <a:ext uri="{FF2B5EF4-FFF2-40B4-BE49-F238E27FC236}">
                <a16:creationId xmlns:a16="http://schemas.microsoft.com/office/drawing/2014/main" id="{ABFB1576-E15C-440D-B456-335F1112B2CD}"/>
              </a:ext>
            </a:extLst>
          </p:cNvPr>
          <p:cNvPicPr>
            <a:picLocks noRot="1" noChangeAspect="1"/>
          </p:cNvPicPr>
          <p:nvPr>
            <a:videoFile r:link="rId1"/>
          </p:nvPr>
        </p:nvPicPr>
        <p:blipFill>
          <a:blip r:embed="rId3"/>
          <a:stretch>
            <a:fillRect/>
          </a:stretch>
        </p:blipFill>
        <p:spPr>
          <a:xfrm>
            <a:off x="7275469" y="3161989"/>
            <a:ext cx="4572000" cy="3324457"/>
          </a:xfrm>
          <a:prstGeom prst="rect">
            <a:avLst/>
          </a:prstGeom>
        </p:spPr>
      </p:pic>
      <p:sp>
        <p:nvSpPr>
          <p:cNvPr id="6" name="TextBox 5">
            <a:extLst>
              <a:ext uri="{FF2B5EF4-FFF2-40B4-BE49-F238E27FC236}">
                <a16:creationId xmlns:a16="http://schemas.microsoft.com/office/drawing/2014/main" id="{CF16CF84-CF18-4568-8B05-E8A512E857C4}"/>
              </a:ext>
            </a:extLst>
          </p:cNvPr>
          <p:cNvSpPr txBox="1"/>
          <p:nvPr/>
        </p:nvSpPr>
        <p:spPr>
          <a:xfrm>
            <a:off x="9305693" y="310376"/>
            <a:ext cx="274320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hlinkClick r:id="rId4"/>
              </a:rPr>
              <a:t>EYFS resources</a:t>
            </a:r>
            <a:endParaRPr lang="en-US" dirty="0"/>
          </a:p>
          <a:p>
            <a:r>
              <a:rPr lang="en-US" dirty="0">
                <a:hlinkClick r:id="rId5"/>
              </a:rPr>
              <a:t>Primary resources</a:t>
            </a:r>
            <a:endParaRPr lang="en-US" dirty="0">
              <a:cs typeface="Calibri"/>
              <a:hlinkClick r:id="rId5"/>
            </a:endParaRPr>
          </a:p>
          <a:p>
            <a:r>
              <a:rPr lang="en-US" dirty="0">
                <a:cs typeface="Calibri"/>
                <a:hlinkClick r:id="rId6"/>
              </a:rPr>
              <a:t>Secondary resources</a:t>
            </a:r>
          </a:p>
          <a:p>
            <a:endParaRPr lang="en-US" dirty="0">
              <a:cs typeface="Calibri"/>
            </a:endParaRPr>
          </a:p>
        </p:txBody>
      </p:sp>
      <p:pic>
        <p:nvPicPr>
          <p:cNvPr id="7" name="Picture 7" descr="Image from Litter Less 2019 Celebration">
            <a:extLst>
              <a:ext uri="{FF2B5EF4-FFF2-40B4-BE49-F238E27FC236}">
                <a16:creationId xmlns:a16="http://schemas.microsoft.com/office/drawing/2014/main" id="{19650E17-6255-4D5D-856C-54F2B2E447D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388625" y="1377421"/>
            <a:ext cx="2464420" cy="1650764"/>
          </a:xfrm>
          <a:prstGeom prst="rect">
            <a:avLst/>
          </a:prstGeom>
        </p:spPr>
      </p:pic>
      <p:sp>
        <p:nvSpPr>
          <p:cNvPr id="10" name="Title 1">
            <a:extLst>
              <a:ext uri="{FF2B5EF4-FFF2-40B4-BE49-F238E27FC236}">
                <a16:creationId xmlns:a16="http://schemas.microsoft.com/office/drawing/2014/main" id="{39B1C2BA-454D-4386-ADDD-1747816825F5}"/>
              </a:ext>
            </a:extLst>
          </p:cNvPr>
          <p:cNvSpPr txBox="1">
            <a:spLocks/>
          </p:cNvSpPr>
          <p:nvPr/>
        </p:nvSpPr>
        <p:spPr>
          <a:xfrm>
            <a:off x="552450" y="18520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cs typeface="Calibri Light"/>
              </a:rPr>
              <a:t>Eco-Schools model  - </a:t>
            </a:r>
            <a:r>
              <a:rPr lang="en-US" b="1" dirty="0">
                <a:ea typeface="+mj-lt"/>
                <a:cs typeface="+mj-lt"/>
              </a:rPr>
              <a:t>7 steps </a:t>
            </a:r>
            <a:r>
              <a:rPr lang="en-US" b="1" dirty="0">
                <a:solidFill>
                  <a:schemeClr val="bg1"/>
                </a:solidFill>
                <a:ea typeface="+mj-lt"/>
                <a:cs typeface="+mj-lt"/>
              </a:rPr>
              <a:t>1</a:t>
            </a:r>
            <a:endParaRPr lang="en-US" b="1" dirty="0">
              <a:solidFill>
                <a:schemeClr val="bg1"/>
              </a:solidFill>
            </a:endParaRPr>
          </a:p>
        </p:txBody>
      </p:sp>
      <p:pic>
        <p:nvPicPr>
          <p:cNvPr id="12" name="Picture 7" descr="Eco schools logo">
            <a:extLst>
              <a:ext uri="{FF2B5EF4-FFF2-40B4-BE49-F238E27FC236}">
                <a16:creationId xmlns:a16="http://schemas.microsoft.com/office/drawing/2014/main" id="{6E9F468F-F5C1-42DC-BFCF-C2AC3ADE319C}"/>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t="-358"/>
          <a:stretch/>
        </p:blipFill>
        <p:spPr>
          <a:xfrm>
            <a:off x="8341477" y="291470"/>
            <a:ext cx="857854" cy="941574"/>
          </a:xfrm>
          <a:prstGeom prst="rect">
            <a:avLst/>
          </a:prstGeom>
        </p:spPr>
      </p:pic>
    </p:spTree>
    <p:extLst>
      <p:ext uri="{BB962C8B-B14F-4D97-AF65-F5344CB8AC3E}">
        <p14:creationId xmlns:p14="http://schemas.microsoft.com/office/powerpoint/2010/main" val="5418701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D866C9-3CB0-457E-A746-8E627B5A038C}"/>
              </a:ext>
            </a:extLst>
          </p:cNvPr>
          <p:cNvSpPr>
            <a:spLocks noGrp="1"/>
          </p:cNvSpPr>
          <p:nvPr>
            <p:ph idx="1"/>
          </p:nvPr>
        </p:nvSpPr>
        <p:spPr>
          <a:xfrm>
            <a:off x="559277" y="1836903"/>
            <a:ext cx="5766587" cy="4788094"/>
          </a:xfrm>
        </p:spPr>
        <p:txBody>
          <a:bodyPr vert="horz" lIns="91440" tIns="45720" rIns="91440" bIns="45720" rtlCol="0" anchor="t">
            <a:normAutofit/>
          </a:bodyPr>
          <a:lstStyle/>
          <a:p>
            <a:r>
              <a:rPr lang="en-US" dirty="0">
                <a:cs typeface="Calibri"/>
              </a:rPr>
              <a:t>Step 2 – Environmental Review – investigating the school's environmental performance</a:t>
            </a:r>
            <a:endParaRPr lang="en-US" dirty="0"/>
          </a:p>
          <a:p>
            <a:endParaRPr lang="en-US" dirty="0">
              <a:cs typeface="Calibri"/>
            </a:endParaRPr>
          </a:p>
          <a:p>
            <a:pPr lvl="1"/>
            <a:r>
              <a:rPr lang="en-US" dirty="0">
                <a:cs typeface="Calibri"/>
              </a:rPr>
              <a:t>Covers all 10 Eco-Schools topics</a:t>
            </a:r>
          </a:p>
          <a:p>
            <a:pPr lvl="1"/>
            <a:r>
              <a:rPr lang="en-US" dirty="0">
                <a:cs typeface="Calibri"/>
              </a:rPr>
              <a:t>A copy is displayed on the notice board</a:t>
            </a:r>
          </a:p>
          <a:p>
            <a:pPr lvl="1"/>
            <a:r>
              <a:rPr lang="en-US" dirty="0">
                <a:cs typeface="Calibri"/>
              </a:rPr>
              <a:t>It is updated/reviewed at least every 2 years </a:t>
            </a:r>
            <a:r>
              <a:rPr lang="en-US" i="1" dirty="0">
                <a:cs typeface="Calibri"/>
              </a:rPr>
              <a:t>(best practice is annually)</a:t>
            </a:r>
          </a:p>
        </p:txBody>
      </p:sp>
      <p:sp>
        <p:nvSpPr>
          <p:cNvPr id="5" name="TextBox 4">
            <a:extLst>
              <a:ext uri="{FF2B5EF4-FFF2-40B4-BE49-F238E27FC236}">
                <a16:creationId xmlns:a16="http://schemas.microsoft.com/office/drawing/2014/main" id="{4E44896C-A054-42BF-BBAE-F0D64387A0B4}"/>
              </a:ext>
            </a:extLst>
          </p:cNvPr>
          <p:cNvSpPr txBox="1"/>
          <p:nvPr/>
        </p:nvSpPr>
        <p:spPr>
          <a:xfrm>
            <a:off x="9305693" y="310376"/>
            <a:ext cx="274320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hlinkClick r:id="rId3"/>
              </a:rPr>
              <a:t>EYFS resources</a:t>
            </a:r>
            <a:endParaRPr lang="en-US" dirty="0"/>
          </a:p>
          <a:p>
            <a:r>
              <a:rPr lang="en-US" dirty="0">
                <a:hlinkClick r:id="rId4"/>
              </a:rPr>
              <a:t>Primary resources</a:t>
            </a:r>
            <a:endParaRPr lang="en-US" dirty="0">
              <a:cs typeface="Calibri"/>
              <a:hlinkClick r:id="rId4"/>
            </a:endParaRPr>
          </a:p>
          <a:p>
            <a:r>
              <a:rPr lang="en-GB" dirty="0">
                <a:cs typeface="Calibri"/>
                <a:hlinkClick r:id="rId5"/>
              </a:rPr>
              <a:t>Secondary</a:t>
            </a:r>
            <a:r>
              <a:rPr lang="en-US" dirty="0">
                <a:cs typeface="Calibri"/>
                <a:hlinkClick r:id="rId5"/>
              </a:rPr>
              <a:t> resources</a:t>
            </a:r>
          </a:p>
          <a:p>
            <a:endParaRPr lang="en-US" dirty="0">
              <a:cs typeface="Calibri"/>
            </a:endParaRPr>
          </a:p>
        </p:txBody>
      </p:sp>
      <p:pic>
        <p:nvPicPr>
          <p:cNvPr id="6" name="Picture 6" descr="Eco School video - Environmental Review" title="Eco School video - Environmental Review">
            <a:hlinkClick r:id="" action="ppaction://media"/>
            <a:extLst>
              <a:ext uri="{FF2B5EF4-FFF2-40B4-BE49-F238E27FC236}">
                <a16:creationId xmlns:a16="http://schemas.microsoft.com/office/drawing/2014/main" id="{341CC279-7197-4133-8298-5ABD6F538F77}"/>
              </a:ext>
            </a:extLst>
          </p:cNvPr>
          <p:cNvPicPr>
            <a:picLocks noRot="1" noChangeAspect="1"/>
          </p:cNvPicPr>
          <p:nvPr>
            <a:videoFile r:link="rId1"/>
          </p:nvPr>
        </p:nvPicPr>
        <p:blipFill>
          <a:blip r:embed="rId6"/>
          <a:stretch>
            <a:fillRect/>
          </a:stretch>
        </p:blipFill>
        <p:spPr>
          <a:xfrm>
            <a:off x="7620000" y="3800989"/>
            <a:ext cx="4139514" cy="2798291"/>
          </a:xfrm>
          <a:prstGeom prst="rect">
            <a:avLst/>
          </a:prstGeom>
        </p:spPr>
      </p:pic>
      <p:pic>
        <p:nvPicPr>
          <p:cNvPr id="10" name="Picture 10" descr="Image of Primary environmental review">
            <a:extLst>
              <a:ext uri="{FF2B5EF4-FFF2-40B4-BE49-F238E27FC236}">
                <a16:creationId xmlns:a16="http://schemas.microsoft.com/office/drawing/2014/main" id="{EF39D6B8-202F-4C73-B656-49FA85CC8F6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215184" y="1789916"/>
            <a:ext cx="1219202" cy="1764464"/>
          </a:xfrm>
          <a:prstGeom prst="rect">
            <a:avLst/>
          </a:prstGeom>
          <a:ln w="6350">
            <a:solidFill>
              <a:schemeClr val="tx1"/>
            </a:solidFill>
          </a:ln>
        </p:spPr>
      </p:pic>
      <p:pic>
        <p:nvPicPr>
          <p:cNvPr id="12" name="Picture 12" descr="Image of EYFS environmental review">
            <a:extLst>
              <a:ext uri="{FF2B5EF4-FFF2-40B4-BE49-F238E27FC236}">
                <a16:creationId xmlns:a16="http://schemas.microsoft.com/office/drawing/2014/main" id="{F3A3FF64-F1B4-4BCC-AC87-38059FDF86F3}"/>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66239" y="1794117"/>
            <a:ext cx="1260389" cy="1756063"/>
          </a:xfrm>
          <a:prstGeom prst="rect">
            <a:avLst/>
          </a:prstGeom>
          <a:ln w="6350">
            <a:solidFill>
              <a:schemeClr val="tx1"/>
            </a:solidFill>
          </a:ln>
        </p:spPr>
      </p:pic>
      <p:pic>
        <p:nvPicPr>
          <p:cNvPr id="14" name="Picture 14" descr="Image of Secondary environmental review">
            <a:extLst>
              <a:ext uri="{FF2B5EF4-FFF2-40B4-BE49-F238E27FC236}">
                <a16:creationId xmlns:a16="http://schemas.microsoft.com/office/drawing/2014/main" id="{24E12933-DEFC-4806-8BAB-24C3D52F3DD8}"/>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502346" y="1777098"/>
            <a:ext cx="1291281" cy="1769505"/>
          </a:xfrm>
          <a:prstGeom prst="rect">
            <a:avLst/>
          </a:prstGeom>
          <a:ln w="6350">
            <a:solidFill>
              <a:schemeClr val="tx1"/>
            </a:solidFill>
          </a:ln>
        </p:spPr>
      </p:pic>
      <p:pic>
        <p:nvPicPr>
          <p:cNvPr id="16" name="Picture 16" descr="Image of Secondary environmental review">
            <a:extLst>
              <a:ext uri="{FF2B5EF4-FFF2-40B4-BE49-F238E27FC236}">
                <a16:creationId xmlns:a16="http://schemas.microsoft.com/office/drawing/2014/main" id="{1252E8B2-F0A5-44BA-8177-2F2CA46E6E31}"/>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0789509" y="1778054"/>
            <a:ext cx="1291281" cy="1767595"/>
          </a:xfrm>
          <a:prstGeom prst="rect">
            <a:avLst/>
          </a:prstGeom>
          <a:ln w="6350">
            <a:solidFill>
              <a:schemeClr val="tx1"/>
            </a:solidFill>
          </a:ln>
        </p:spPr>
      </p:pic>
      <p:sp>
        <p:nvSpPr>
          <p:cNvPr id="18" name="TextBox 17">
            <a:extLst>
              <a:ext uri="{FF2B5EF4-FFF2-40B4-BE49-F238E27FC236}">
                <a16:creationId xmlns:a16="http://schemas.microsoft.com/office/drawing/2014/main" id="{676E634B-3F58-418C-8080-1C7E1F2D1D92}"/>
              </a:ext>
            </a:extLst>
          </p:cNvPr>
          <p:cNvSpPr txBox="1"/>
          <p:nvPr/>
        </p:nvSpPr>
        <p:spPr>
          <a:xfrm>
            <a:off x="7155543" y="1410305"/>
            <a:ext cx="85634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cs typeface="Calibri"/>
              </a:rPr>
              <a:t>EYFS</a:t>
            </a:r>
          </a:p>
        </p:txBody>
      </p:sp>
      <p:sp>
        <p:nvSpPr>
          <p:cNvPr id="19" name="TextBox 18">
            <a:extLst>
              <a:ext uri="{FF2B5EF4-FFF2-40B4-BE49-F238E27FC236}">
                <a16:creationId xmlns:a16="http://schemas.microsoft.com/office/drawing/2014/main" id="{09A06B24-5C95-4B9A-AB56-8C7796E705F3}"/>
              </a:ext>
            </a:extLst>
          </p:cNvPr>
          <p:cNvSpPr txBox="1"/>
          <p:nvPr/>
        </p:nvSpPr>
        <p:spPr>
          <a:xfrm>
            <a:off x="8316686" y="1410304"/>
            <a:ext cx="113453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cs typeface="Calibri"/>
              </a:rPr>
              <a:t>Primary</a:t>
            </a:r>
          </a:p>
        </p:txBody>
      </p:sp>
      <p:sp>
        <p:nvSpPr>
          <p:cNvPr id="20" name="TextBox 19">
            <a:extLst>
              <a:ext uri="{FF2B5EF4-FFF2-40B4-BE49-F238E27FC236}">
                <a16:creationId xmlns:a16="http://schemas.microsoft.com/office/drawing/2014/main" id="{8D2B9E9F-7206-4A24-B98E-06640AFBA982}"/>
              </a:ext>
            </a:extLst>
          </p:cNvPr>
          <p:cNvSpPr txBox="1"/>
          <p:nvPr/>
        </p:nvSpPr>
        <p:spPr>
          <a:xfrm>
            <a:off x="10191448" y="1410304"/>
            <a:ext cx="130386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cs typeface="Calibri"/>
              </a:rPr>
              <a:t>Secondary</a:t>
            </a:r>
          </a:p>
        </p:txBody>
      </p:sp>
      <p:pic>
        <p:nvPicPr>
          <p:cNvPr id="9" name="Picture 7" descr="Eco schools logo">
            <a:extLst>
              <a:ext uri="{FF2B5EF4-FFF2-40B4-BE49-F238E27FC236}">
                <a16:creationId xmlns:a16="http://schemas.microsoft.com/office/drawing/2014/main" id="{CC7D64FD-AA49-4941-8636-8B59DF61542C}"/>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t="-358"/>
          <a:stretch/>
        </p:blipFill>
        <p:spPr>
          <a:xfrm>
            <a:off x="8341477" y="291470"/>
            <a:ext cx="857854" cy="941574"/>
          </a:xfrm>
          <a:prstGeom prst="rect">
            <a:avLst/>
          </a:prstGeom>
        </p:spPr>
      </p:pic>
      <p:sp>
        <p:nvSpPr>
          <p:cNvPr id="21" name="Title 1" hidden="1">
            <a:extLst>
              <a:ext uri="{FF2B5EF4-FFF2-40B4-BE49-F238E27FC236}">
                <a16:creationId xmlns:a16="http://schemas.microsoft.com/office/drawing/2014/main" id="{57A57FCF-0A65-421F-94E4-20B97DB33EC5}"/>
              </a:ext>
            </a:extLst>
          </p:cNvPr>
          <p:cNvSpPr txBox="1">
            <a:spLocks/>
          </p:cNvSpPr>
          <p:nvPr/>
        </p:nvSpPr>
        <p:spPr>
          <a:xfrm>
            <a:off x="696223" y="32898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cs typeface="Calibri Light"/>
              </a:rPr>
              <a:t>Step</a:t>
            </a:r>
            <a:r>
              <a:rPr lang="en-US" b="1" dirty="0">
                <a:ea typeface="+mj-lt"/>
                <a:cs typeface="+mj-lt"/>
              </a:rPr>
              <a:t> 2</a:t>
            </a:r>
            <a:endParaRPr lang="en-US" dirty="0"/>
          </a:p>
        </p:txBody>
      </p:sp>
      <p:sp>
        <p:nvSpPr>
          <p:cNvPr id="2" name="Title 1">
            <a:extLst>
              <a:ext uri="{FF2B5EF4-FFF2-40B4-BE49-F238E27FC236}">
                <a16:creationId xmlns:a16="http://schemas.microsoft.com/office/drawing/2014/main" id="{F65EB969-171C-4B85-9B40-5315EA9A166F}"/>
              </a:ext>
            </a:extLst>
          </p:cNvPr>
          <p:cNvSpPr txBox="1">
            <a:spLocks/>
          </p:cNvSpPr>
          <p:nvPr/>
        </p:nvSpPr>
        <p:spPr>
          <a:xfrm>
            <a:off x="552450" y="18520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cs typeface="Calibri Light"/>
              </a:rPr>
              <a:t>Eco-Schools model  - </a:t>
            </a:r>
            <a:r>
              <a:rPr lang="en-US" b="1" dirty="0">
                <a:ea typeface="+mj-lt"/>
                <a:cs typeface="+mj-lt"/>
              </a:rPr>
              <a:t>7 steps </a:t>
            </a:r>
            <a:r>
              <a:rPr lang="en-US" b="1" dirty="0">
                <a:solidFill>
                  <a:schemeClr val="bg1"/>
                </a:solidFill>
                <a:ea typeface="+mj-lt"/>
                <a:cs typeface="+mj-lt"/>
              </a:rPr>
              <a:t>1</a:t>
            </a:r>
            <a:endParaRPr lang="en-US" b="1" dirty="0">
              <a:solidFill>
                <a:schemeClr val="bg1"/>
              </a:solidFill>
            </a:endParaRPr>
          </a:p>
        </p:txBody>
      </p:sp>
      <p:sp>
        <p:nvSpPr>
          <p:cNvPr id="4" name="Title 3" hidden="1">
            <a:extLst>
              <a:ext uri="{FF2B5EF4-FFF2-40B4-BE49-F238E27FC236}">
                <a16:creationId xmlns:a16="http://schemas.microsoft.com/office/drawing/2014/main" id="{A0906E00-737C-4920-B3DD-FC3FC2A263FA}"/>
              </a:ext>
            </a:extLst>
          </p:cNvPr>
          <p:cNvSpPr>
            <a:spLocks noGrp="1"/>
          </p:cNvSpPr>
          <p:nvPr>
            <p:ph type="title"/>
          </p:nvPr>
        </p:nvSpPr>
        <p:spPr/>
        <p:txBody>
          <a:bodyPr/>
          <a:lstStyle/>
          <a:p>
            <a:r>
              <a:rPr lang="en-GB" dirty="0"/>
              <a:t>Step</a:t>
            </a:r>
            <a:r>
              <a:rPr lang="en-GB" baseline="0" dirty="0"/>
              <a:t> 2</a:t>
            </a:r>
            <a:endParaRPr lang="en-GB" dirty="0"/>
          </a:p>
        </p:txBody>
      </p:sp>
    </p:spTree>
    <p:extLst>
      <p:ext uri="{BB962C8B-B14F-4D97-AF65-F5344CB8AC3E}">
        <p14:creationId xmlns:p14="http://schemas.microsoft.com/office/powerpoint/2010/main" val="8895165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D866C9-3CB0-457E-A746-8E627B5A038C}"/>
              </a:ext>
            </a:extLst>
          </p:cNvPr>
          <p:cNvSpPr>
            <a:spLocks noGrp="1"/>
          </p:cNvSpPr>
          <p:nvPr>
            <p:ph idx="1"/>
          </p:nvPr>
        </p:nvSpPr>
        <p:spPr>
          <a:xfrm>
            <a:off x="429825" y="1691760"/>
            <a:ext cx="6530546" cy="4788094"/>
          </a:xfrm>
        </p:spPr>
        <p:txBody>
          <a:bodyPr vert="horz" lIns="91440" tIns="45720" rIns="91440" bIns="45720" rtlCol="0" anchor="t">
            <a:normAutofit fontScale="92500" lnSpcReduction="10000"/>
          </a:bodyPr>
          <a:lstStyle/>
          <a:p>
            <a:r>
              <a:rPr lang="en-US" dirty="0">
                <a:cs typeface="Calibri"/>
              </a:rPr>
              <a:t>Step 3 – Action Plan – Decide on topic actions, based on the result of the Environmental Review</a:t>
            </a:r>
          </a:p>
          <a:p>
            <a:endParaRPr lang="en-US" dirty="0">
              <a:cs typeface="Calibri"/>
            </a:endParaRPr>
          </a:p>
          <a:p>
            <a:pPr lvl="1"/>
            <a:r>
              <a:rPr lang="en-US" dirty="0">
                <a:cs typeface="Calibri"/>
              </a:rPr>
              <a:t>The action plan is influenced by the review</a:t>
            </a:r>
          </a:p>
          <a:p>
            <a:pPr lvl="1"/>
            <a:r>
              <a:rPr lang="en-US" dirty="0">
                <a:cs typeface="Calibri"/>
              </a:rPr>
              <a:t>Pupils take responsibility for learning on the topics</a:t>
            </a:r>
          </a:p>
          <a:p>
            <a:pPr lvl="2"/>
            <a:r>
              <a:rPr lang="en-US" dirty="0">
                <a:cs typeface="Calibri"/>
              </a:rPr>
              <a:t>3 for the first green flag</a:t>
            </a:r>
          </a:p>
          <a:p>
            <a:pPr lvl="2"/>
            <a:r>
              <a:rPr lang="en-US" dirty="0">
                <a:cs typeface="Calibri"/>
              </a:rPr>
              <a:t>5 for the renewal (changing 2 with each subsequent application)</a:t>
            </a:r>
          </a:p>
          <a:p>
            <a:pPr lvl="1"/>
            <a:r>
              <a:rPr lang="en-US" dirty="0">
                <a:cs typeface="Calibri"/>
              </a:rPr>
              <a:t>Contains timescale, who is responsible and how it will be monitored</a:t>
            </a:r>
          </a:p>
          <a:p>
            <a:pPr lvl="1"/>
            <a:r>
              <a:rPr lang="en-US" dirty="0">
                <a:cs typeface="Calibri"/>
              </a:rPr>
              <a:t>Shared with the whole school</a:t>
            </a:r>
          </a:p>
          <a:p>
            <a:pPr lvl="1"/>
            <a:r>
              <a:rPr lang="en-US" dirty="0">
                <a:cs typeface="Calibri"/>
              </a:rPr>
              <a:t>A copy is displayed on the noticeboard </a:t>
            </a:r>
          </a:p>
        </p:txBody>
      </p:sp>
      <p:pic>
        <p:nvPicPr>
          <p:cNvPr id="4" name="Picture 4" descr="Eco School Video - Action Plan" title="Eco School Video - Action Plan">
            <a:hlinkClick r:id="" action="ppaction://media"/>
            <a:extLst>
              <a:ext uri="{FF2B5EF4-FFF2-40B4-BE49-F238E27FC236}">
                <a16:creationId xmlns:a16="http://schemas.microsoft.com/office/drawing/2014/main" id="{415C13A2-79B5-486F-81B4-1FCAF358DF59}"/>
              </a:ext>
            </a:extLst>
          </p:cNvPr>
          <p:cNvPicPr>
            <a:picLocks noRot="1" noChangeAspect="1"/>
          </p:cNvPicPr>
          <p:nvPr>
            <a:videoFile r:link="rId1"/>
          </p:nvPr>
        </p:nvPicPr>
        <p:blipFill>
          <a:blip r:embed="rId3"/>
          <a:stretch>
            <a:fillRect/>
          </a:stretch>
        </p:blipFill>
        <p:spPr>
          <a:xfrm>
            <a:off x="7115432" y="3409693"/>
            <a:ext cx="4572000" cy="3168993"/>
          </a:xfrm>
          <a:prstGeom prst="rect">
            <a:avLst/>
          </a:prstGeom>
        </p:spPr>
      </p:pic>
      <p:sp>
        <p:nvSpPr>
          <p:cNvPr id="7" name="TextBox 6">
            <a:extLst>
              <a:ext uri="{FF2B5EF4-FFF2-40B4-BE49-F238E27FC236}">
                <a16:creationId xmlns:a16="http://schemas.microsoft.com/office/drawing/2014/main" id="{4F95A927-C31F-4234-B7B2-D702452FC5D0}"/>
              </a:ext>
            </a:extLst>
          </p:cNvPr>
          <p:cNvSpPr txBox="1"/>
          <p:nvPr/>
        </p:nvSpPr>
        <p:spPr>
          <a:xfrm>
            <a:off x="9305693" y="310376"/>
            <a:ext cx="274320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hlinkClick r:id="rId4"/>
              </a:rPr>
              <a:t>EYFS resources</a:t>
            </a:r>
            <a:endParaRPr lang="en-US" dirty="0"/>
          </a:p>
          <a:p>
            <a:r>
              <a:rPr lang="en-US" dirty="0">
                <a:hlinkClick r:id="rId5"/>
              </a:rPr>
              <a:t>Primary resources</a:t>
            </a:r>
            <a:endParaRPr lang="en-US" dirty="0">
              <a:cs typeface="Calibri"/>
            </a:endParaRPr>
          </a:p>
          <a:p>
            <a:r>
              <a:rPr lang="en-GB" dirty="0">
                <a:cs typeface="Calibri"/>
                <a:hlinkClick r:id="rId6"/>
              </a:rPr>
              <a:t>Secondary</a:t>
            </a:r>
            <a:r>
              <a:rPr lang="en-US" dirty="0">
                <a:cs typeface="Calibri"/>
                <a:hlinkClick r:id="rId6"/>
              </a:rPr>
              <a:t> resources</a:t>
            </a:r>
          </a:p>
          <a:p>
            <a:endParaRPr lang="en-US" dirty="0">
              <a:cs typeface="Calibri"/>
            </a:endParaRPr>
          </a:p>
        </p:txBody>
      </p:sp>
      <p:pic>
        <p:nvPicPr>
          <p:cNvPr id="8" name="Picture 8" descr="Image of Primary action plan">
            <a:extLst>
              <a:ext uri="{FF2B5EF4-FFF2-40B4-BE49-F238E27FC236}">
                <a16:creationId xmlns:a16="http://schemas.microsoft.com/office/drawing/2014/main" id="{CBE6596B-1040-4E5D-BF1A-2D8131EDF0C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123474" y="1669945"/>
            <a:ext cx="2207742" cy="1573670"/>
          </a:xfrm>
          <a:prstGeom prst="rect">
            <a:avLst/>
          </a:prstGeom>
          <a:ln w="6350">
            <a:solidFill>
              <a:schemeClr val="tx1"/>
            </a:solidFill>
          </a:ln>
        </p:spPr>
      </p:pic>
      <p:pic>
        <p:nvPicPr>
          <p:cNvPr id="5" name="Picture 5" descr="Image of secondary action plan">
            <a:extLst>
              <a:ext uri="{FF2B5EF4-FFF2-40B4-BE49-F238E27FC236}">
                <a16:creationId xmlns:a16="http://schemas.microsoft.com/office/drawing/2014/main" id="{D01A1AF8-1A3D-477F-9ABE-A04BAF0B8B78}"/>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467180" y="1665464"/>
            <a:ext cx="2207741" cy="1590789"/>
          </a:xfrm>
          <a:prstGeom prst="rect">
            <a:avLst/>
          </a:prstGeom>
          <a:ln w="6350">
            <a:solidFill>
              <a:schemeClr val="tx1"/>
            </a:solidFill>
          </a:ln>
        </p:spPr>
      </p:pic>
      <p:sp>
        <p:nvSpPr>
          <p:cNvPr id="11" name="Title 1">
            <a:extLst>
              <a:ext uri="{FF2B5EF4-FFF2-40B4-BE49-F238E27FC236}">
                <a16:creationId xmlns:a16="http://schemas.microsoft.com/office/drawing/2014/main" id="{F685D74B-3B8D-4901-97D9-85DF14DDFC35}"/>
              </a:ext>
            </a:extLst>
          </p:cNvPr>
          <p:cNvSpPr txBox="1">
            <a:spLocks/>
          </p:cNvSpPr>
          <p:nvPr/>
        </p:nvSpPr>
        <p:spPr>
          <a:xfrm>
            <a:off x="552450" y="18520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cs typeface="Calibri Light"/>
              </a:rPr>
              <a:t>Eco-Schools model  - </a:t>
            </a:r>
            <a:r>
              <a:rPr lang="en-US" b="1" dirty="0">
                <a:ea typeface="+mj-lt"/>
                <a:cs typeface="+mj-lt"/>
              </a:rPr>
              <a:t>7 steps</a:t>
            </a:r>
            <a:endParaRPr lang="en-US" b="1" dirty="0"/>
          </a:p>
        </p:txBody>
      </p:sp>
      <p:pic>
        <p:nvPicPr>
          <p:cNvPr id="13" name="Picture 7" descr="A picture containing drawing, food&#10;&#10;Description generated with very high confidence">
            <a:extLst>
              <a:ext uri="{FF2B5EF4-FFF2-40B4-BE49-F238E27FC236}">
                <a16:creationId xmlns:a16="http://schemas.microsoft.com/office/drawing/2014/main" id="{F7459998-D5D2-4352-B729-00FC3BACB373}"/>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t="-358"/>
          <a:stretch/>
        </p:blipFill>
        <p:spPr>
          <a:xfrm>
            <a:off x="8341477" y="291470"/>
            <a:ext cx="857854" cy="941574"/>
          </a:xfrm>
          <a:prstGeom prst="rect">
            <a:avLst/>
          </a:prstGeom>
        </p:spPr>
      </p:pic>
      <p:sp>
        <p:nvSpPr>
          <p:cNvPr id="6" name="Title 1" hidden="1">
            <a:extLst>
              <a:ext uri="{FF2B5EF4-FFF2-40B4-BE49-F238E27FC236}">
                <a16:creationId xmlns:a16="http://schemas.microsoft.com/office/drawing/2014/main" id="{767181BB-BC1B-4DE2-9354-E180E45571B6}"/>
              </a:ext>
            </a:extLst>
          </p:cNvPr>
          <p:cNvSpPr txBox="1">
            <a:spLocks/>
          </p:cNvSpPr>
          <p:nvPr/>
        </p:nvSpPr>
        <p:spPr>
          <a:xfrm>
            <a:off x="704850" y="33760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cs typeface="Calibri Light"/>
              </a:rPr>
              <a:t>Step 3</a:t>
            </a:r>
            <a:endParaRPr lang="en-US" dirty="0"/>
          </a:p>
        </p:txBody>
      </p:sp>
      <p:sp>
        <p:nvSpPr>
          <p:cNvPr id="2" name="Title 1" hidden="1">
            <a:extLst>
              <a:ext uri="{FF2B5EF4-FFF2-40B4-BE49-F238E27FC236}">
                <a16:creationId xmlns:a16="http://schemas.microsoft.com/office/drawing/2014/main" id="{FFDB8E4E-D409-412A-ACCD-C01F255791C0}"/>
              </a:ext>
            </a:extLst>
          </p:cNvPr>
          <p:cNvSpPr>
            <a:spLocks noGrp="1"/>
          </p:cNvSpPr>
          <p:nvPr>
            <p:ph type="title"/>
          </p:nvPr>
        </p:nvSpPr>
        <p:spPr/>
        <p:txBody>
          <a:bodyPr/>
          <a:lstStyle/>
          <a:p>
            <a:r>
              <a:rPr lang="en-GB" dirty="0"/>
              <a:t>Step</a:t>
            </a:r>
            <a:r>
              <a:rPr lang="en-GB" baseline="0" dirty="0"/>
              <a:t> 3</a:t>
            </a:r>
            <a:endParaRPr lang="en-GB" dirty="0"/>
          </a:p>
        </p:txBody>
      </p:sp>
    </p:spTree>
    <p:extLst>
      <p:ext uri="{BB962C8B-B14F-4D97-AF65-F5344CB8AC3E}">
        <p14:creationId xmlns:p14="http://schemas.microsoft.com/office/powerpoint/2010/main" val="26847609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D866C9-3CB0-457E-A746-8E627B5A038C}"/>
              </a:ext>
            </a:extLst>
          </p:cNvPr>
          <p:cNvSpPr>
            <a:spLocks noGrp="1"/>
          </p:cNvSpPr>
          <p:nvPr>
            <p:ph idx="1"/>
          </p:nvPr>
        </p:nvSpPr>
        <p:spPr>
          <a:xfrm>
            <a:off x="429825" y="1691760"/>
            <a:ext cx="6530546" cy="4788094"/>
          </a:xfrm>
        </p:spPr>
        <p:txBody>
          <a:bodyPr vert="horz" lIns="91440" tIns="45720" rIns="91440" bIns="45720" rtlCol="0" anchor="t">
            <a:normAutofit/>
          </a:bodyPr>
          <a:lstStyle/>
          <a:p>
            <a:r>
              <a:rPr lang="en-US" dirty="0">
                <a:ea typeface="+mn-lt"/>
                <a:cs typeface="+mn-lt"/>
              </a:rPr>
              <a:t>Step 4 – Curriculum Links – making links between the school's environmental activity and the curriculum</a:t>
            </a:r>
          </a:p>
          <a:p>
            <a:endParaRPr lang="en-US" dirty="0">
              <a:cs typeface="Calibri"/>
            </a:endParaRPr>
          </a:p>
          <a:p>
            <a:pPr lvl="1"/>
            <a:r>
              <a:rPr lang="en-US" dirty="0">
                <a:cs typeface="Calibri"/>
              </a:rPr>
              <a:t>Environmental issues are covered in at least three areas in your school curriculum, evident in schemes of work, pupils work and/or lesson plans </a:t>
            </a:r>
            <a:r>
              <a:rPr lang="en-US" i="1" dirty="0">
                <a:cs typeface="Calibri"/>
              </a:rPr>
              <a:t>(for first green flag this can be the same year group)</a:t>
            </a:r>
          </a:p>
          <a:p>
            <a:pPr lvl="1"/>
            <a:endParaRPr lang="en-US" dirty="0">
              <a:cs typeface="Calibri"/>
            </a:endParaRPr>
          </a:p>
          <a:p>
            <a:pPr lvl="1"/>
            <a:r>
              <a:rPr lang="en-US" i="1" dirty="0">
                <a:cs typeface="Calibri"/>
              </a:rPr>
              <a:t>They do not need to be the same topics as your Action plan</a:t>
            </a:r>
            <a:r>
              <a:rPr lang="en-US" dirty="0">
                <a:cs typeface="Calibri"/>
              </a:rPr>
              <a:t> </a:t>
            </a:r>
          </a:p>
          <a:p>
            <a:pPr lvl="1"/>
            <a:endParaRPr lang="en-US" dirty="0">
              <a:cs typeface="Calibri"/>
            </a:endParaRPr>
          </a:p>
          <a:p>
            <a:pPr lvl="1"/>
            <a:endParaRPr lang="en-US" dirty="0">
              <a:cs typeface="Calibri"/>
            </a:endParaRPr>
          </a:p>
        </p:txBody>
      </p:sp>
      <p:sp>
        <p:nvSpPr>
          <p:cNvPr id="7" name="TextBox 6">
            <a:extLst>
              <a:ext uri="{FF2B5EF4-FFF2-40B4-BE49-F238E27FC236}">
                <a16:creationId xmlns:a16="http://schemas.microsoft.com/office/drawing/2014/main" id="{4F95A927-C31F-4234-B7B2-D702452FC5D0}"/>
              </a:ext>
            </a:extLst>
          </p:cNvPr>
          <p:cNvSpPr txBox="1"/>
          <p:nvPr/>
        </p:nvSpPr>
        <p:spPr>
          <a:xfrm>
            <a:off x="9305693" y="310376"/>
            <a:ext cx="274320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hlinkClick r:id="rId3"/>
              </a:rPr>
              <a:t>EYFS resources</a:t>
            </a:r>
            <a:endParaRPr lang="en-US" dirty="0"/>
          </a:p>
          <a:p>
            <a:r>
              <a:rPr lang="en-US" dirty="0">
                <a:hlinkClick r:id="rId4"/>
              </a:rPr>
              <a:t>Primary resources</a:t>
            </a:r>
            <a:endParaRPr lang="en-US" dirty="0">
              <a:cs typeface="Calibri"/>
            </a:endParaRPr>
          </a:p>
          <a:p>
            <a:r>
              <a:rPr lang="en-GB" dirty="0">
                <a:cs typeface="Calibri"/>
                <a:hlinkClick r:id="rId5"/>
              </a:rPr>
              <a:t>Secondary</a:t>
            </a:r>
            <a:r>
              <a:rPr lang="en-US" dirty="0">
                <a:cs typeface="Calibri"/>
                <a:hlinkClick r:id="rId5"/>
              </a:rPr>
              <a:t> resources</a:t>
            </a:r>
          </a:p>
          <a:p>
            <a:endParaRPr lang="en-US" dirty="0">
              <a:cs typeface="Calibri"/>
            </a:endParaRPr>
          </a:p>
        </p:txBody>
      </p:sp>
      <p:pic>
        <p:nvPicPr>
          <p:cNvPr id="5" name="Picture 5" descr="Eco School Video - Curriculum Links" title="Eco School Video - Curriculum Links">
            <a:hlinkClick r:id="" action="ppaction://media"/>
            <a:extLst>
              <a:ext uri="{FF2B5EF4-FFF2-40B4-BE49-F238E27FC236}">
                <a16:creationId xmlns:a16="http://schemas.microsoft.com/office/drawing/2014/main" id="{D6F7396E-5640-4C49-B691-31E490C6566C}"/>
              </a:ext>
            </a:extLst>
          </p:cNvPr>
          <p:cNvPicPr>
            <a:picLocks noRot="1" noChangeAspect="1"/>
          </p:cNvPicPr>
          <p:nvPr>
            <a:videoFile r:link="rId1"/>
          </p:nvPr>
        </p:nvPicPr>
        <p:blipFill>
          <a:blip r:embed="rId6"/>
          <a:stretch>
            <a:fillRect/>
          </a:stretch>
        </p:blipFill>
        <p:spPr>
          <a:xfrm>
            <a:off x="7249297" y="3131666"/>
            <a:ext cx="4572000" cy="3405831"/>
          </a:xfrm>
          <a:prstGeom prst="rect">
            <a:avLst/>
          </a:prstGeom>
        </p:spPr>
      </p:pic>
      <p:pic>
        <p:nvPicPr>
          <p:cNvPr id="9" name="Picture 9" descr="Image of example curriculum links">
            <a:extLst>
              <a:ext uri="{FF2B5EF4-FFF2-40B4-BE49-F238E27FC236}">
                <a16:creationId xmlns:a16="http://schemas.microsoft.com/office/drawing/2014/main" id="{65A8F131-FC80-4003-A61A-8F79210C3B3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890340" y="1291222"/>
            <a:ext cx="1922719" cy="1719884"/>
          </a:xfrm>
          <a:prstGeom prst="rect">
            <a:avLst/>
          </a:prstGeom>
          <a:ln w="6350">
            <a:solidFill>
              <a:schemeClr val="tx1"/>
            </a:solidFill>
          </a:ln>
        </p:spPr>
      </p:pic>
      <p:pic>
        <p:nvPicPr>
          <p:cNvPr id="11" name="Picture 11" descr="Image of example curriculum links">
            <a:extLst>
              <a:ext uri="{FF2B5EF4-FFF2-40B4-BE49-F238E27FC236}">
                <a16:creationId xmlns:a16="http://schemas.microsoft.com/office/drawing/2014/main" id="{40BF1ACB-B490-45C3-AE9C-3CEDEFC4B836}"/>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270746" y="1292243"/>
            <a:ext cx="2446717" cy="1719784"/>
          </a:xfrm>
          <a:prstGeom prst="rect">
            <a:avLst/>
          </a:prstGeom>
          <a:ln w="6350">
            <a:solidFill>
              <a:schemeClr val="tx1"/>
            </a:solidFill>
          </a:ln>
        </p:spPr>
      </p:pic>
      <p:sp>
        <p:nvSpPr>
          <p:cNvPr id="8" name="Title 1">
            <a:extLst>
              <a:ext uri="{FF2B5EF4-FFF2-40B4-BE49-F238E27FC236}">
                <a16:creationId xmlns:a16="http://schemas.microsoft.com/office/drawing/2014/main" id="{FBDE5E2D-6D9E-41BB-A434-1ADAD01D541B}"/>
              </a:ext>
            </a:extLst>
          </p:cNvPr>
          <p:cNvSpPr txBox="1">
            <a:spLocks/>
          </p:cNvSpPr>
          <p:nvPr/>
        </p:nvSpPr>
        <p:spPr>
          <a:xfrm>
            <a:off x="552450" y="21695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cs typeface="Calibri Light"/>
              </a:rPr>
              <a:t>Eco-Schools model  - </a:t>
            </a:r>
            <a:r>
              <a:rPr lang="en-US" b="1" dirty="0">
                <a:ea typeface="+mj-lt"/>
                <a:cs typeface="+mj-lt"/>
              </a:rPr>
              <a:t>7 steps</a:t>
            </a:r>
            <a:endParaRPr lang="en-US" b="1" dirty="0"/>
          </a:p>
        </p:txBody>
      </p:sp>
      <p:pic>
        <p:nvPicPr>
          <p:cNvPr id="4" name="Picture 7" descr="Eco school logo">
            <a:extLst>
              <a:ext uri="{FF2B5EF4-FFF2-40B4-BE49-F238E27FC236}">
                <a16:creationId xmlns:a16="http://schemas.microsoft.com/office/drawing/2014/main" id="{B1254E0A-6C59-483A-B036-43AD64B2242E}"/>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t="-358"/>
          <a:stretch/>
        </p:blipFill>
        <p:spPr>
          <a:xfrm>
            <a:off x="8341477" y="291470"/>
            <a:ext cx="857854" cy="941574"/>
          </a:xfrm>
          <a:prstGeom prst="rect">
            <a:avLst/>
          </a:prstGeom>
        </p:spPr>
      </p:pic>
      <p:sp>
        <p:nvSpPr>
          <p:cNvPr id="13" name="Title 1" hidden="1">
            <a:extLst>
              <a:ext uri="{FF2B5EF4-FFF2-40B4-BE49-F238E27FC236}">
                <a16:creationId xmlns:a16="http://schemas.microsoft.com/office/drawing/2014/main" id="{472A9C1F-1981-40B7-9D2A-7BF95F0FF439}"/>
              </a:ext>
            </a:extLst>
          </p:cNvPr>
          <p:cNvSpPr txBox="1">
            <a:spLocks/>
          </p:cNvSpPr>
          <p:nvPr/>
        </p:nvSpPr>
        <p:spPr>
          <a:xfrm>
            <a:off x="552450" y="18520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cs typeface="Calibri Light"/>
              </a:rPr>
              <a:t>Step</a:t>
            </a:r>
            <a:r>
              <a:rPr lang="en-US" b="1" dirty="0">
                <a:ea typeface="+mj-lt"/>
                <a:cs typeface="+mj-lt"/>
              </a:rPr>
              <a:t> 4</a:t>
            </a:r>
            <a:endParaRPr lang="en-US" dirty="0"/>
          </a:p>
        </p:txBody>
      </p:sp>
      <p:sp>
        <p:nvSpPr>
          <p:cNvPr id="2" name="Title 1" hidden="1">
            <a:extLst>
              <a:ext uri="{FF2B5EF4-FFF2-40B4-BE49-F238E27FC236}">
                <a16:creationId xmlns:a16="http://schemas.microsoft.com/office/drawing/2014/main" id="{B7050268-C545-41BD-AEC4-20CEE2EAF78C}"/>
              </a:ext>
            </a:extLst>
          </p:cNvPr>
          <p:cNvSpPr>
            <a:spLocks noGrp="1"/>
          </p:cNvSpPr>
          <p:nvPr>
            <p:ph type="title"/>
          </p:nvPr>
        </p:nvSpPr>
        <p:spPr/>
        <p:txBody>
          <a:bodyPr/>
          <a:lstStyle/>
          <a:p>
            <a:r>
              <a:rPr lang="en-GB" dirty="0"/>
              <a:t>Step 4</a:t>
            </a:r>
          </a:p>
        </p:txBody>
      </p:sp>
    </p:spTree>
    <p:extLst>
      <p:ext uri="{BB962C8B-B14F-4D97-AF65-F5344CB8AC3E}">
        <p14:creationId xmlns:p14="http://schemas.microsoft.com/office/powerpoint/2010/main" val="3014596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D866C9-3CB0-457E-A746-8E627B5A038C}"/>
              </a:ext>
            </a:extLst>
          </p:cNvPr>
          <p:cNvSpPr>
            <a:spLocks noGrp="1"/>
          </p:cNvSpPr>
          <p:nvPr>
            <p:ph idx="1"/>
          </p:nvPr>
        </p:nvSpPr>
        <p:spPr>
          <a:xfrm>
            <a:off x="265068" y="1578490"/>
            <a:ext cx="6530546" cy="5385337"/>
          </a:xfrm>
        </p:spPr>
        <p:txBody>
          <a:bodyPr vert="horz" lIns="91440" tIns="45720" rIns="91440" bIns="45720" rtlCol="0" anchor="t">
            <a:normAutofit lnSpcReduction="10000"/>
          </a:bodyPr>
          <a:lstStyle/>
          <a:p>
            <a:r>
              <a:rPr lang="en-US" dirty="0">
                <a:ea typeface="+mn-lt"/>
                <a:cs typeface="+mn-lt"/>
              </a:rPr>
              <a:t>Step 5 – Informing and involving – Let the whole school and wider community know what the Eco-Committee is doing</a:t>
            </a:r>
            <a:endParaRPr lang="en-US" dirty="0">
              <a:cs typeface="Calibri"/>
            </a:endParaRPr>
          </a:p>
          <a:p>
            <a:endParaRPr lang="en-US" dirty="0">
              <a:cs typeface="Calibri"/>
            </a:endParaRPr>
          </a:p>
          <a:p>
            <a:pPr lvl="1"/>
            <a:r>
              <a:rPr lang="en-US" dirty="0">
                <a:cs typeface="Calibri"/>
              </a:rPr>
              <a:t>A prominent noticeboard in school</a:t>
            </a:r>
          </a:p>
          <a:p>
            <a:pPr lvl="2"/>
            <a:r>
              <a:rPr lang="en-US" dirty="0">
                <a:cs typeface="Calibri"/>
              </a:rPr>
              <a:t>Covering the 7 steps and 3/5 topics</a:t>
            </a:r>
          </a:p>
          <a:p>
            <a:pPr lvl="2"/>
            <a:r>
              <a:rPr lang="en-US" dirty="0">
                <a:cs typeface="Calibri"/>
              </a:rPr>
              <a:t>Members of the committee</a:t>
            </a:r>
          </a:p>
          <a:p>
            <a:pPr lvl="2"/>
            <a:r>
              <a:rPr lang="en-US" dirty="0">
                <a:cs typeface="Calibri"/>
              </a:rPr>
              <a:t>Environmental review</a:t>
            </a:r>
          </a:p>
          <a:p>
            <a:pPr lvl="2"/>
            <a:r>
              <a:rPr lang="en-US" dirty="0">
                <a:cs typeface="Calibri"/>
              </a:rPr>
              <a:t>Environmental action</a:t>
            </a:r>
          </a:p>
          <a:p>
            <a:pPr lvl="2"/>
            <a:r>
              <a:rPr lang="en-US" dirty="0">
                <a:cs typeface="Calibri"/>
              </a:rPr>
              <a:t>Examples of monitoring and evaluation</a:t>
            </a:r>
          </a:p>
          <a:p>
            <a:pPr lvl="2"/>
            <a:r>
              <a:rPr lang="en-US" dirty="0">
                <a:cs typeface="Calibri"/>
              </a:rPr>
              <a:t>Eco-code</a:t>
            </a:r>
          </a:p>
          <a:p>
            <a:pPr lvl="2"/>
            <a:endParaRPr lang="en-US" dirty="0">
              <a:cs typeface="Calibri"/>
            </a:endParaRPr>
          </a:p>
          <a:p>
            <a:pPr lvl="1"/>
            <a:r>
              <a:rPr lang="en-US" dirty="0">
                <a:cs typeface="Calibri"/>
              </a:rPr>
              <a:t>Variety of mediums to communicate </a:t>
            </a:r>
          </a:p>
          <a:p>
            <a:pPr lvl="1"/>
            <a:r>
              <a:rPr lang="en-US" dirty="0">
                <a:cs typeface="Calibri"/>
              </a:rPr>
              <a:t>The whole school and wider community is informed</a:t>
            </a:r>
          </a:p>
          <a:p>
            <a:pPr lvl="1"/>
            <a:endParaRPr lang="en-US" dirty="0">
              <a:cs typeface="Calibri"/>
            </a:endParaRPr>
          </a:p>
          <a:p>
            <a:pPr lvl="1"/>
            <a:endParaRPr lang="en-US" dirty="0">
              <a:cs typeface="Calibri"/>
            </a:endParaRPr>
          </a:p>
        </p:txBody>
      </p:sp>
      <p:sp>
        <p:nvSpPr>
          <p:cNvPr id="7" name="TextBox 6">
            <a:extLst>
              <a:ext uri="{FF2B5EF4-FFF2-40B4-BE49-F238E27FC236}">
                <a16:creationId xmlns:a16="http://schemas.microsoft.com/office/drawing/2014/main" id="{4F95A927-C31F-4234-B7B2-D702452FC5D0}"/>
              </a:ext>
            </a:extLst>
          </p:cNvPr>
          <p:cNvSpPr txBox="1"/>
          <p:nvPr/>
        </p:nvSpPr>
        <p:spPr>
          <a:xfrm>
            <a:off x="9305693" y="310376"/>
            <a:ext cx="274320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hlinkClick r:id="rId3"/>
              </a:rPr>
              <a:t>EYFS resources</a:t>
            </a:r>
            <a:endParaRPr lang="en-US" dirty="0"/>
          </a:p>
          <a:p>
            <a:r>
              <a:rPr lang="en-US" dirty="0">
                <a:hlinkClick r:id="rId4"/>
              </a:rPr>
              <a:t>Primary resources</a:t>
            </a:r>
            <a:endParaRPr lang="en-US" dirty="0">
              <a:cs typeface="Calibri"/>
            </a:endParaRPr>
          </a:p>
          <a:p>
            <a:r>
              <a:rPr lang="en-GB" dirty="0">
                <a:cs typeface="Calibri"/>
                <a:hlinkClick r:id="rId5"/>
              </a:rPr>
              <a:t>Secondary</a:t>
            </a:r>
            <a:r>
              <a:rPr lang="en-US" dirty="0">
                <a:cs typeface="Calibri"/>
                <a:hlinkClick r:id="rId5"/>
              </a:rPr>
              <a:t> resources</a:t>
            </a:r>
          </a:p>
          <a:p>
            <a:endParaRPr lang="en-US" dirty="0">
              <a:cs typeface="Calibri"/>
            </a:endParaRPr>
          </a:p>
        </p:txBody>
      </p:sp>
      <p:pic>
        <p:nvPicPr>
          <p:cNvPr id="4" name="Picture 5" descr="Eco Schools Video - Informing and Involving" title="Eco Schools Video - Informing and Involving">
            <a:hlinkClick r:id="" action="ppaction://media"/>
            <a:extLst>
              <a:ext uri="{FF2B5EF4-FFF2-40B4-BE49-F238E27FC236}">
                <a16:creationId xmlns:a16="http://schemas.microsoft.com/office/drawing/2014/main" id="{249580B6-A7FC-4FA3-A314-E9C54EB9A6D5}"/>
              </a:ext>
            </a:extLst>
          </p:cNvPr>
          <p:cNvPicPr>
            <a:picLocks noRot="1" noChangeAspect="1"/>
          </p:cNvPicPr>
          <p:nvPr>
            <a:videoFile r:link="rId1"/>
          </p:nvPr>
        </p:nvPicPr>
        <p:blipFill>
          <a:blip r:embed="rId6"/>
          <a:stretch>
            <a:fillRect/>
          </a:stretch>
        </p:blipFill>
        <p:spPr>
          <a:xfrm>
            <a:off x="7324099" y="3548026"/>
            <a:ext cx="4373632" cy="3040957"/>
          </a:xfrm>
          <a:prstGeom prst="rect">
            <a:avLst/>
          </a:prstGeom>
        </p:spPr>
      </p:pic>
      <p:pic>
        <p:nvPicPr>
          <p:cNvPr id="8" name="Picture 9" descr="Screen shot of an example twitter post">
            <a:extLst>
              <a:ext uri="{FF2B5EF4-FFF2-40B4-BE49-F238E27FC236}">
                <a16:creationId xmlns:a16="http://schemas.microsoft.com/office/drawing/2014/main" id="{60F1DDC6-38C7-488B-B3CA-845E2F1C45D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553249" y="1751886"/>
            <a:ext cx="2124975" cy="1620396"/>
          </a:xfrm>
          <a:prstGeom prst="rect">
            <a:avLst/>
          </a:prstGeom>
          <a:ln>
            <a:solidFill>
              <a:schemeClr val="tx1"/>
            </a:solidFill>
          </a:ln>
        </p:spPr>
      </p:pic>
      <p:pic>
        <p:nvPicPr>
          <p:cNvPr id="12" name="Picture 12" descr="Screen shot of an example instagram post">
            <a:extLst>
              <a:ext uri="{FF2B5EF4-FFF2-40B4-BE49-F238E27FC236}">
                <a16:creationId xmlns:a16="http://schemas.microsoft.com/office/drawing/2014/main" id="{9130E181-64BD-4BB5-8A01-10BFF00DC745}"/>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b="-864"/>
          <a:stretch/>
        </p:blipFill>
        <p:spPr>
          <a:xfrm>
            <a:off x="7340496" y="1755737"/>
            <a:ext cx="2059639" cy="1625947"/>
          </a:xfrm>
          <a:prstGeom prst="rect">
            <a:avLst/>
          </a:prstGeom>
          <a:ln>
            <a:solidFill>
              <a:schemeClr val="tx1"/>
            </a:solidFill>
          </a:ln>
        </p:spPr>
      </p:pic>
      <p:sp>
        <p:nvSpPr>
          <p:cNvPr id="9" name="Title 1">
            <a:extLst>
              <a:ext uri="{FF2B5EF4-FFF2-40B4-BE49-F238E27FC236}">
                <a16:creationId xmlns:a16="http://schemas.microsoft.com/office/drawing/2014/main" id="{9F900DEE-FE85-4A55-94BC-134A99D2703B}"/>
              </a:ext>
            </a:extLst>
          </p:cNvPr>
          <p:cNvSpPr txBox="1">
            <a:spLocks/>
          </p:cNvSpPr>
          <p:nvPr/>
        </p:nvSpPr>
        <p:spPr>
          <a:xfrm>
            <a:off x="552450" y="18520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cs typeface="Calibri Light"/>
              </a:rPr>
              <a:t>Eco-Schools model  - </a:t>
            </a:r>
            <a:r>
              <a:rPr lang="en-US" b="1" dirty="0">
                <a:ea typeface="+mj-lt"/>
                <a:cs typeface="+mj-lt"/>
              </a:rPr>
              <a:t>7 steps</a:t>
            </a:r>
            <a:endParaRPr lang="en-US" b="1" dirty="0"/>
          </a:p>
        </p:txBody>
      </p:sp>
      <p:pic>
        <p:nvPicPr>
          <p:cNvPr id="11" name="Picture 7" descr="Eco school logo">
            <a:extLst>
              <a:ext uri="{FF2B5EF4-FFF2-40B4-BE49-F238E27FC236}">
                <a16:creationId xmlns:a16="http://schemas.microsoft.com/office/drawing/2014/main" id="{12BFD5B6-F977-475E-9029-C220088D555C}"/>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t="-358"/>
          <a:stretch/>
        </p:blipFill>
        <p:spPr>
          <a:xfrm>
            <a:off x="8341477" y="291470"/>
            <a:ext cx="857854" cy="941574"/>
          </a:xfrm>
          <a:prstGeom prst="rect">
            <a:avLst/>
          </a:prstGeom>
        </p:spPr>
      </p:pic>
      <p:sp>
        <p:nvSpPr>
          <p:cNvPr id="10" name="Title 1" hidden="1">
            <a:extLst>
              <a:ext uri="{FF2B5EF4-FFF2-40B4-BE49-F238E27FC236}">
                <a16:creationId xmlns:a16="http://schemas.microsoft.com/office/drawing/2014/main" id="{77040342-B0E0-4168-A581-4DE22CD052E5}"/>
              </a:ext>
            </a:extLst>
          </p:cNvPr>
          <p:cNvSpPr txBox="1">
            <a:spLocks/>
          </p:cNvSpPr>
          <p:nvPr/>
        </p:nvSpPr>
        <p:spPr>
          <a:xfrm>
            <a:off x="704850" y="33760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cs typeface="Calibri Light"/>
              </a:rPr>
              <a:t>Step 5</a:t>
            </a:r>
            <a:endParaRPr lang="en-US" dirty="0"/>
          </a:p>
        </p:txBody>
      </p:sp>
      <p:sp>
        <p:nvSpPr>
          <p:cNvPr id="2" name="Title 1" hidden="1">
            <a:extLst>
              <a:ext uri="{FF2B5EF4-FFF2-40B4-BE49-F238E27FC236}">
                <a16:creationId xmlns:a16="http://schemas.microsoft.com/office/drawing/2014/main" id="{BEA60662-504D-4174-A02E-B0130F5B3E1F}"/>
              </a:ext>
            </a:extLst>
          </p:cNvPr>
          <p:cNvSpPr>
            <a:spLocks noGrp="1"/>
          </p:cNvSpPr>
          <p:nvPr>
            <p:ph type="title"/>
          </p:nvPr>
        </p:nvSpPr>
        <p:spPr/>
        <p:txBody>
          <a:bodyPr/>
          <a:lstStyle/>
          <a:p>
            <a:r>
              <a:rPr lang="en-GB" dirty="0"/>
              <a:t>Step 5</a:t>
            </a:r>
          </a:p>
        </p:txBody>
      </p:sp>
    </p:spTree>
    <p:extLst>
      <p:ext uri="{BB962C8B-B14F-4D97-AF65-F5344CB8AC3E}">
        <p14:creationId xmlns:p14="http://schemas.microsoft.com/office/powerpoint/2010/main" val="31611485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D866C9-3CB0-457E-A746-8E627B5A038C}"/>
              </a:ext>
            </a:extLst>
          </p:cNvPr>
          <p:cNvSpPr>
            <a:spLocks noGrp="1"/>
          </p:cNvSpPr>
          <p:nvPr>
            <p:ph idx="1"/>
          </p:nvPr>
        </p:nvSpPr>
        <p:spPr>
          <a:xfrm>
            <a:off x="265068" y="1578490"/>
            <a:ext cx="7250212" cy="5385337"/>
          </a:xfrm>
        </p:spPr>
        <p:txBody>
          <a:bodyPr vert="horz" lIns="91440" tIns="45720" rIns="91440" bIns="45720" rtlCol="0" anchor="t">
            <a:normAutofit fontScale="92500" lnSpcReduction="20000"/>
          </a:bodyPr>
          <a:lstStyle/>
          <a:p>
            <a:r>
              <a:rPr lang="en-US" dirty="0">
                <a:ea typeface="+mn-lt"/>
                <a:cs typeface="+mn-lt"/>
              </a:rPr>
              <a:t>Step 6 – Monitoring and Evaluation – Measuring change and finding out what works and what doesn't</a:t>
            </a:r>
            <a:endParaRPr lang="en-US" dirty="0">
              <a:cs typeface="Calibri"/>
            </a:endParaRPr>
          </a:p>
          <a:p>
            <a:pPr marL="0" indent="0">
              <a:buNone/>
            </a:pPr>
            <a:endParaRPr lang="en-US" dirty="0">
              <a:cs typeface="Calibri"/>
            </a:endParaRPr>
          </a:p>
          <a:p>
            <a:pPr lvl="1">
              <a:lnSpc>
                <a:spcPct val="110000"/>
              </a:lnSpc>
            </a:pPr>
            <a:r>
              <a:rPr lang="en-US" dirty="0">
                <a:cs typeface="Calibri"/>
              </a:rPr>
              <a:t>The committee monitors the effectiveness of the topics via data collections, surveys, before and after photographs</a:t>
            </a:r>
          </a:p>
          <a:p>
            <a:pPr lvl="1">
              <a:lnSpc>
                <a:spcPct val="110000"/>
              </a:lnSpc>
            </a:pPr>
            <a:endParaRPr lang="en-US" dirty="0">
              <a:cs typeface="Calibri"/>
            </a:endParaRPr>
          </a:p>
          <a:p>
            <a:pPr lvl="1">
              <a:lnSpc>
                <a:spcPct val="110000"/>
              </a:lnSpc>
            </a:pPr>
            <a:r>
              <a:rPr lang="en-US" dirty="0">
                <a:cs typeface="Calibri"/>
              </a:rPr>
              <a:t>It is communicated with the whole school</a:t>
            </a:r>
          </a:p>
          <a:p>
            <a:pPr lvl="1">
              <a:lnSpc>
                <a:spcPct val="110000"/>
              </a:lnSpc>
            </a:pPr>
            <a:endParaRPr lang="en-US" dirty="0">
              <a:cs typeface="Calibri"/>
            </a:endParaRPr>
          </a:p>
          <a:p>
            <a:pPr lvl="1">
              <a:lnSpc>
                <a:spcPct val="110000"/>
              </a:lnSpc>
            </a:pPr>
            <a:r>
              <a:rPr lang="en-US" dirty="0">
                <a:cs typeface="Calibri"/>
              </a:rPr>
              <a:t>Data has been </a:t>
            </a:r>
            <a:r>
              <a:rPr lang="en-GB" noProof="0" dirty="0">
                <a:cs typeface="Calibri"/>
              </a:rPr>
              <a:t>analysed</a:t>
            </a:r>
            <a:r>
              <a:rPr lang="en-US" dirty="0">
                <a:cs typeface="Calibri"/>
              </a:rPr>
              <a:t> to help pupils develop further topic actions</a:t>
            </a:r>
          </a:p>
          <a:p>
            <a:pPr lvl="1">
              <a:lnSpc>
                <a:spcPct val="110000"/>
              </a:lnSpc>
            </a:pPr>
            <a:endParaRPr lang="en-US" dirty="0">
              <a:cs typeface="Calibri"/>
            </a:endParaRPr>
          </a:p>
          <a:p>
            <a:pPr lvl="1">
              <a:lnSpc>
                <a:spcPct val="110000"/>
              </a:lnSpc>
            </a:pPr>
            <a:r>
              <a:rPr lang="en-US" dirty="0">
                <a:cs typeface="Calibri"/>
              </a:rPr>
              <a:t>Data has been used in the curriculum e.g. graphs and charts in math </a:t>
            </a:r>
          </a:p>
          <a:p>
            <a:pPr lvl="1"/>
            <a:endParaRPr lang="en-US" dirty="0">
              <a:cs typeface="Calibri"/>
            </a:endParaRPr>
          </a:p>
        </p:txBody>
      </p:sp>
      <p:sp>
        <p:nvSpPr>
          <p:cNvPr id="7" name="TextBox 6">
            <a:extLst>
              <a:ext uri="{FF2B5EF4-FFF2-40B4-BE49-F238E27FC236}">
                <a16:creationId xmlns:a16="http://schemas.microsoft.com/office/drawing/2014/main" id="{4F95A927-C31F-4234-B7B2-D702452FC5D0}"/>
              </a:ext>
            </a:extLst>
          </p:cNvPr>
          <p:cNvSpPr txBox="1"/>
          <p:nvPr/>
        </p:nvSpPr>
        <p:spPr>
          <a:xfrm>
            <a:off x="9305693" y="310376"/>
            <a:ext cx="274320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hlinkClick r:id="rId3"/>
              </a:rPr>
              <a:t>EYFS resources</a:t>
            </a:r>
            <a:endParaRPr lang="en-US" dirty="0"/>
          </a:p>
          <a:p>
            <a:r>
              <a:rPr lang="en-US" dirty="0">
                <a:hlinkClick r:id="rId3"/>
              </a:rPr>
              <a:t>Primary resources</a:t>
            </a:r>
            <a:endParaRPr lang="en-US" dirty="0">
              <a:cs typeface="Calibri"/>
            </a:endParaRPr>
          </a:p>
          <a:p>
            <a:r>
              <a:rPr lang="en-GB" dirty="0">
                <a:cs typeface="Calibri"/>
                <a:hlinkClick r:id="rId4"/>
              </a:rPr>
              <a:t>Secondary</a:t>
            </a:r>
            <a:r>
              <a:rPr lang="en-US" dirty="0">
                <a:cs typeface="Calibri"/>
                <a:hlinkClick r:id="rId4"/>
              </a:rPr>
              <a:t> resources</a:t>
            </a:r>
          </a:p>
          <a:p>
            <a:endParaRPr lang="en-US" dirty="0">
              <a:cs typeface="Calibri"/>
            </a:endParaRPr>
          </a:p>
        </p:txBody>
      </p:sp>
      <p:pic>
        <p:nvPicPr>
          <p:cNvPr id="5" name="Picture 5" descr="Eco Schools Video - Monitoring and evaluating" title="Eco Schools Video - Monitoring and evaluating">
            <a:hlinkClick r:id="" action="ppaction://media"/>
            <a:extLst>
              <a:ext uri="{FF2B5EF4-FFF2-40B4-BE49-F238E27FC236}">
                <a16:creationId xmlns:a16="http://schemas.microsoft.com/office/drawing/2014/main" id="{FB154D3C-28C3-4FB6-9B97-DA386B32EED8}"/>
              </a:ext>
            </a:extLst>
          </p:cNvPr>
          <p:cNvPicPr>
            <a:picLocks noRot="1" noChangeAspect="1"/>
          </p:cNvPicPr>
          <p:nvPr>
            <a:videoFile r:link="rId1"/>
          </p:nvPr>
        </p:nvPicPr>
        <p:blipFill>
          <a:blip r:embed="rId5"/>
          <a:stretch>
            <a:fillRect/>
          </a:stretch>
        </p:blipFill>
        <p:spPr>
          <a:xfrm>
            <a:off x="7681784" y="3780396"/>
            <a:ext cx="4139514" cy="2860074"/>
          </a:xfrm>
          <a:prstGeom prst="rect">
            <a:avLst/>
          </a:prstGeom>
        </p:spPr>
      </p:pic>
      <p:pic>
        <p:nvPicPr>
          <p:cNvPr id="4" name="Picture 5" descr="Image of an example eco-board">
            <a:extLst>
              <a:ext uri="{FF2B5EF4-FFF2-40B4-BE49-F238E27FC236}">
                <a16:creationId xmlns:a16="http://schemas.microsoft.com/office/drawing/2014/main" id="{444A230C-5882-4F0B-A976-9A0ACAB344F2}"/>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5460000">
            <a:off x="9122145" y="852096"/>
            <a:ext cx="2131042" cy="3261883"/>
          </a:xfrm>
          <a:prstGeom prst="rect">
            <a:avLst/>
          </a:prstGeom>
        </p:spPr>
      </p:pic>
      <p:sp>
        <p:nvSpPr>
          <p:cNvPr id="11" name="Title 1">
            <a:extLst>
              <a:ext uri="{FF2B5EF4-FFF2-40B4-BE49-F238E27FC236}">
                <a16:creationId xmlns:a16="http://schemas.microsoft.com/office/drawing/2014/main" id="{028C0ECA-6241-4D5D-A848-518EF4079959}"/>
              </a:ext>
            </a:extLst>
          </p:cNvPr>
          <p:cNvSpPr txBox="1">
            <a:spLocks/>
          </p:cNvSpPr>
          <p:nvPr/>
        </p:nvSpPr>
        <p:spPr>
          <a:xfrm>
            <a:off x="552450" y="18520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cs typeface="Calibri Light"/>
              </a:rPr>
              <a:t>Eco-Schools model  - </a:t>
            </a:r>
            <a:r>
              <a:rPr lang="en-US" b="1" dirty="0">
                <a:ea typeface="+mj-lt"/>
                <a:cs typeface="+mj-lt"/>
              </a:rPr>
              <a:t>7 steps</a:t>
            </a:r>
            <a:endParaRPr lang="en-US" b="1" dirty="0"/>
          </a:p>
        </p:txBody>
      </p:sp>
      <p:pic>
        <p:nvPicPr>
          <p:cNvPr id="13" name="Picture 7" descr="Eco school logo">
            <a:extLst>
              <a:ext uri="{FF2B5EF4-FFF2-40B4-BE49-F238E27FC236}">
                <a16:creationId xmlns:a16="http://schemas.microsoft.com/office/drawing/2014/main" id="{1D61457F-F056-4ED8-8301-D1AEA88E199E}"/>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t="-358"/>
          <a:stretch/>
        </p:blipFill>
        <p:spPr>
          <a:xfrm>
            <a:off x="8341477" y="291470"/>
            <a:ext cx="857854" cy="941574"/>
          </a:xfrm>
          <a:prstGeom prst="rect">
            <a:avLst/>
          </a:prstGeom>
        </p:spPr>
      </p:pic>
      <p:sp>
        <p:nvSpPr>
          <p:cNvPr id="6" name="Title 1" hidden="1">
            <a:extLst>
              <a:ext uri="{FF2B5EF4-FFF2-40B4-BE49-F238E27FC236}">
                <a16:creationId xmlns:a16="http://schemas.microsoft.com/office/drawing/2014/main" id="{BCCDEF53-8D16-48F1-B625-774C9075B9AC}"/>
              </a:ext>
            </a:extLst>
          </p:cNvPr>
          <p:cNvSpPr txBox="1">
            <a:spLocks/>
          </p:cNvSpPr>
          <p:nvPr/>
        </p:nvSpPr>
        <p:spPr>
          <a:xfrm>
            <a:off x="704850" y="33760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cs typeface="Calibri Light"/>
              </a:rPr>
              <a:t>Step6</a:t>
            </a:r>
            <a:endParaRPr lang="en-US" dirty="0"/>
          </a:p>
        </p:txBody>
      </p:sp>
      <p:sp>
        <p:nvSpPr>
          <p:cNvPr id="2" name="Title 1" hidden="1">
            <a:extLst>
              <a:ext uri="{FF2B5EF4-FFF2-40B4-BE49-F238E27FC236}">
                <a16:creationId xmlns:a16="http://schemas.microsoft.com/office/drawing/2014/main" id="{5623748E-4B3D-4146-B9B1-E9FB2FF89B44}"/>
              </a:ext>
            </a:extLst>
          </p:cNvPr>
          <p:cNvSpPr>
            <a:spLocks noGrp="1"/>
          </p:cNvSpPr>
          <p:nvPr>
            <p:ph type="title"/>
          </p:nvPr>
        </p:nvSpPr>
        <p:spPr/>
        <p:txBody>
          <a:bodyPr/>
          <a:lstStyle/>
          <a:p>
            <a:r>
              <a:rPr lang="en-GB" dirty="0"/>
              <a:t>Step 6</a:t>
            </a:r>
          </a:p>
        </p:txBody>
      </p:sp>
    </p:spTree>
    <p:extLst>
      <p:ext uri="{BB962C8B-B14F-4D97-AF65-F5344CB8AC3E}">
        <p14:creationId xmlns:p14="http://schemas.microsoft.com/office/powerpoint/2010/main" val="36668723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075EC-8E43-4435-9D90-294C456417DF}"/>
              </a:ext>
            </a:extLst>
          </p:cNvPr>
          <p:cNvSpPr>
            <a:spLocks noGrp="1"/>
          </p:cNvSpPr>
          <p:nvPr>
            <p:ph type="title"/>
          </p:nvPr>
        </p:nvSpPr>
        <p:spPr>
          <a:xfrm>
            <a:off x="552450" y="185208"/>
            <a:ext cx="10515600" cy="1325563"/>
          </a:xfrm>
        </p:spPr>
        <p:txBody>
          <a:bodyPr/>
          <a:lstStyle/>
          <a:p>
            <a:r>
              <a:rPr lang="en-US" b="1" dirty="0">
                <a:cs typeface="Calibri Light"/>
              </a:rPr>
              <a:t>Eco-Schools model  - </a:t>
            </a:r>
            <a:r>
              <a:rPr lang="en-US" b="1" dirty="0">
                <a:ea typeface="+mj-lt"/>
                <a:cs typeface="+mj-lt"/>
              </a:rPr>
              <a:t>7 steps</a:t>
            </a:r>
            <a:endParaRPr lang="en-US" b="1" dirty="0"/>
          </a:p>
        </p:txBody>
      </p:sp>
      <p:sp>
        <p:nvSpPr>
          <p:cNvPr id="3" name="Content Placeholder 2">
            <a:extLst>
              <a:ext uri="{FF2B5EF4-FFF2-40B4-BE49-F238E27FC236}">
                <a16:creationId xmlns:a16="http://schemas.microsoft.com/office/drawing/2014/main" id="{6DD866C9-3CB0-457E-A746-8E627B5A038C}"/>
              </a:ext>
            </a:extLst>
          </p:cNvPr>
          <p:cNvSpPr>
            <a:spLocks noGrp="1"/>
          </p:cNvSpPr>
          <p:nvPr>
            <p:ph idx="1"/>
          </p:nvPr>
        </p:nvSpPr>
        <p:spPr>
          <a:xfrm>
            <a:off x="265068" y="1578490"/>
            <a:ext cx="7165546" cy="5385337"/>
          </a:xfrm>
        </p:spPr>
        <p:txBody>
          <a:bodyPr vert="horz" lIns="91440" tIns="45720" rIns="91440" bIns="45720" rtlCol="0" anchor="t">
            <a:normAutofit/>
          </a:bodyPr>
          <a:lstStyle/>
          <a:p>
            <a:r>
              <a:rPr lang="en-US" dirty="0">
                <a:ea typeface="+mn-lt"/>
                <a:cs typeface="+mn-lt"/>
              </a:rPr>
              <a:t>Step 7 – Eco-Code – Creating a call to action that the whole school can get behind</a:t>
            </a:r>
            <a:endParaRPr lang="en-US" dirty="0">
              <a:cs typeface="Calibri"/>
            </a:endParaRPr>
          </a:p>
          <a:p>
            <a:endParaRPr lang="en-US" dirty="0">
              <a:cs typeface="Calibri"/>
            </a:endParaRPr>
          </a:p>
          <a:p>
            <a:pPr lvl="1"/>
            <a:r>
              <a:rPr lang="en-US" dirty="0">
                <a:cs typeface="Calibri"/>
              </a:rPr>
              <a:t>There is an agreement statement for your school drawn up by pupils</a:t>
            </a:r>
          </a:p>
          <a:p>
            <a:pPr lvl="1"/>
            <a:endParaRPr lang="en-US" dirty="0">
              <a:cs typeface="Calibri"/>
            </a:endParaRPr>
          </a:p>
          <a:p>
            <a:pPr lvl="1"/>
            <a:r>
              <a:rPr lang="en-US" dirty="0">
                <a:cs typeface="Calibri"/>
              </a:rPr>
              <a:t>It reflects the topic actions you are working on</a:t>
            </a:r>
          </a:p>
          <a:p>
            <a:pPr lvl="1"/>
            <a:endParaRPr lang="en-US" dirty="0">
              <a:cs typeface="Calibri"/>
            </a:endParaRPr>
          </a:p>
          <a:p>
            <a:pPr lvl="1"/>
            <a:r>
              <a:rPr lang="en-US" dirty="0">
                <a:cs typeface="Calibri"/>
              </a:rPr>
              <a:t>It is displayed around school e.g. classrooms, hall and the office</a:t>
            </a:r>
          </a:p>
          <a:p>
            <a:pPr lvl="1"/>
            <a:endParaRPr lang="en-US" dirty="0">
              <a:cs typeface="Calibri"/>
            </a:endParaRPr>
          </a:p>
          <a:p>
            <a:pPr lvl="1"/>
            <a:r>
              <a:rPr lang="en-US" dirty="0">
                <a:cs typeface="Calibri"/>
              </a:rPr>
              <a:t>The majority of pupils and students understand is</a:t>
            </a:r>
          </a:p>
          <a:p>
            <a:endParaRPr lang="en-US" dirty="0">
              <a:cs typeface="Calibri"/>
            </a:endParaRPr>
          </a:p>
          <a:p>
            <a:pPr lvl="1"/>
            <a:endParaRPr lang="en-US" dirty="0">
              <a:cs typeface="Calibri"/>
            </a:endParaRPr>
          </a:p>
        </p:txBody>
      </p:sp>
      <p:sp>
        <p:nvSpPr>
          <p:cNvPr id="7" name="TextBox 6">
            <a:extLst>
              <a:ext uri="{FF2B5EF4-FFF2-40B4-BE49-F238E27FC236}">
                <a16:creationId xmlns:a16="http://schemas.microsoft.com/office/drawing/2014/main" id="{4F95A927-C31F-4234-B7B2-D702452FC5D0}"/>
              </a:ext>
            </a:extLst>
          </p:cNvPr>
          <p:cNvSpPr txBox="1"/>
          <p:nvPr/>
        </p:nvSpPr>
        <p:spPr>
          <a:xfrm>
            <a:off x="9305693" y="310376"/>
            <a:ext cx="274320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hlinkClick r:id="rId3"/>
              </a:rPr>
              <a:t>EYFS resources</a:t>
            </a:r>
            <a:endParaRPr lang="en-US" dirty="0"/>
          </a:p>
          <a:p>
            <a:r>
              <a:rPr lang="en-US" dirty="0">
                <a:hlinkClick r:id="rId4"/>
              </a:rPr>
              <a:t>Primary resources</a:t>
            </a:r>
            <a:endParaRPr lang="en-US" dirty="0">
              <a:cs typeface="Calibri"/>
            </a:endParaRPr>
          </a:p>
          <a:p>
            <a:r>
              <a:rPr lang="en-GB" dirty="0">
                <a:cs typeface="Calibri"/>
                <a:hlinkClick r:id="rId5"/>
              </a:rPr>
              <a:t>Secondary</a:t>
            </a:r>
            <a:r>
              <a:rPr lang="en-US" dirty="0">
                <a:cs typeface="Calibri"/>
                <a:hlinkClick r:id="rId5"/>
              </a:rPr>
              <a:t> resources</a:t>
            </a:r>
          </a:p>
          <a:p>
            <a:endParaRPr lang="en-US" dirty="0">
              <a:cs typeface="Calibri"/>
            </a:endParaRPr>
          </a:p>
        </p:txBody>
      </p:sp>
      <p:pic>
        <p:nvPicPr>
          <p:cNvPr id="6" name="Picture 7" descr="Eco Schools Video - Eco Code" title="Eco Schools Video - Eco Code">
            <a:hlinkClick r:id="" action="ppaction://media"/>
            <a:extLst>
              <a:ext uri="{FF2B5EF4-FFF2-40B4-BE49-F238E27FC236}">
                <a16:creationId xmlns:a16="http://schemas.microsoft.com/office/drawing/2014/main" id="{CC20BD44-651F-4CAF-BA43-8984F9C8A375}"/>
              </a:ext>
            </a:extLst>
          </p:cNvPr>
          <p:cNvPicPr>
            <a:picLocks noRot="1" noChangeAspect="1"/>
          </p:cNvPicPr>
          <p:nvPr>
            <a:videoFile r:link="rId1"/>
          </p:nvPr>
        </p:nvPicPr>
        <p:blipFill>
          <a:blip r:embed="rId6"/>
          <a:stretch>
            <a:fillRect/>
          </a:stretch>
        </p:blipFill>
        <p:spPr>
          <a:xfrm>
            <a:off x="8032750" y="3709458"/>
            <a:ext cx="3905250" cy="2857500"/>
          </a:xfrm>
          <a:prstGeom prst="rect">
            <a:avLst/>
          </a:prstGeom>
        </p:spPr>
      </p:pic>
      <p:pic>
        <p:nvPicPr>
          <p:cNvPr id="9" name="Picture 9" descr="Example of eco - code">
            <a:extLst>
              <a:ext uri="{FF2B5EF4-FFF2-40B4-BE49-F238E27FC236}">
                <a16:creationId xmlns:a16="http://schemas.microsoft.com/office/drawing/2014/main" id="{5577408F-7885-4895-8AC4-E61AC4E4A56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524066" y="1316393"/>
            <a:ext cx="1529911" cy="2211385"/>
          </a:xfrm>
          <a:prstGeom prst="rect">
            <a:avLst/>
          </a:prstGeom>
          <a:ln w="6350">
            <a:solidFill>
              <a:schemeClr val="tx1"/>
            </a:solidFill>
          </a:ln>
        </p:spPr>
      </p:pic>
      <p:pic>
        <p:nvPicPr>
          <p:cNvPr id="11" name="Picture 11" descr="Example of eco - code">
            <a:extLst>
              <a:ext uri="{FF2B5EF4-FFF2-40B4-BE49-F238E27FC236}">
                <a16:creationId xmlns:a16="http://schemas.microsoft.com/office/drawing/2014/main" id="{4ED29D3C-6D76-4977-991F-3079AE43939E}"/>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961632" y="1325472"/>
            <a:ext cx="1445746" cy="2191628"/>
          </a:xfrm>
          <a:prstGeom prst="rect">
            <a:avLst/>
          </a:prstGeom>
          <a:ln w="6350">
            <a:solidFill>
              <a:schemeClr val="tx1"/>
            </a:solidFill>
          </a:ln>
        </p:spPr>
      </p:pic>
      <p:pic>
        <p:nvPicPr>
          <p:cNvPr id="13" name="Picture 13" descr="Example of eco - code">
            <a:extLst>
              <a:ext uri="{FF2B5EF4-FFF2-40B4-BE49-F238E27FC236}">
                <a16:creationId xmlns:a16="http://schemas.microsoft.com/office/drawing/2014/main" id="{B2C29E44-2A95-4A91-8D25-0B6EE23DF53F}"/>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384821" y="1311097"/>
            <a:ext cx="1454611" cy="2192427"/>
          </a:xfrm>
          <a:prstGeom prst="rect">
            <a:avLst/>
          </a:prstGeom>
          <a:ln w="6350">
            <a:solidFill>
              <a:schemeClr val="tx1"/>
            </a:solidFill>
          </a:ln>
        </p:spPr>
      </p:pic>
      <p:pic>
        <p:nvPicPr>
          <p:cNvPr id="16" name="Picture 7" descr="Eco school logo">
            <a:extLst>
              <a:ext uri="{FF2B5EF4-FFF2-40B4-BE49-F238E27FC236}">
                <a16:creationId xmlns:a16="http://schemas.microsoft.com/office/drawing/2014/main" id="{0F54C539-B956-48F2-857E-D1E0D48DAE13}"/>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t="-358"/>
          <a:stretch/>
        </p:blipFill>
        <p:spPr>
          <a:xfrm>
            <a:off x="8341477" y="291470"/>
            <a:ext cx="857854" cy="941574"/>
          </a:xfrm>
          <a:prstGeom prst="rect">
            <a:avLst/>
          </a:prstGeom>
        </p:spPr>
      </p:pic>
      <p:sp>
        <p:nvSpPr>
          <p:cNvPr id="8" name="Title 1" hidden="1">
            <a:extLst>
              <a:ext uri="{FF2B5EF4-FFF2-40B4-BE49-F238E27FC236}">
                <a16:creationId xmlns:a16="http://schemas.microsoft.com/office/drawing/2014/main" id="{701BF5C4-965C-4AF9-AF24-3F4B58E163D8}"/>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rgbClr val="000000"/>
                </a:solidFill>
              </a:rPr>
              <a:t>Step 7</a:t>
            </a:r>
            <a:endParaRPr lang="en-US" dirty="0"/>
          </a:p>
        </p:txBody>
      </p:sp>
    </p:spTree>
    <p:extLst>
      <p:ext uri="{BB962C8B-B14F-4D97-AF65-F5344CB8AC3E}">
        <p14:creationId xmlns:p14="http://schemas.microsoft.com/office/powerpoint/2010/main" val="14877763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075EC-8E43-4435-9D90-294C456417DF}"/>
              </a:ext>
            </a:extLst>
          </p:cNvPr>
          <p:cNvSpPr>
            <a:spLocks noGrp="1"/>
          </p:cNvSpPr>
          <p:nvPr>
            <p:ph type="title"/>
          </p:nvPr>
        </p:nvSpPr>
        <p:spPr>
          <a:xfrm>
            <a:off x="552450" y="185208"/>
            <a:ext cx="10515600" cy="1325563"/>
          </a:xfrm>
        </p:spPr>
        <p:txBody>
          <a:bodyPr/>
          <a:lstStyle/>
          <a:p>
            <a:r>
              <a:rPr lang="en-US" b="1" dirty="0">
                <a:cs typeface="Calibri Light"/>
              </a:rPr>
              <a:t>Eco-Schools model 10</a:t>
            </a:r>
            <a:r>
              <a:rPr lang="en-US" b="1" dirty="0">
                <a:ea typeface="+mj-lt"/>
                <a:cs typeface="+mj-lt"/>
              </a:rPr>
              <a:t> topics</a:t>
            </a:r>
            <a:endParaRPr lang="en-US" b="1" dirty="0"/>
          </a:p>
        </p:txBody>
      </p:sp>
      <p:pic>
        <p:nvPicPr>
          <p:cNvPr id="18" name="Picture 18" descr="eco topic logos">
            <a:extLst>
              <a:ext uri="{FF2B5EF4-FFF2-40B4-BE49-F238E27FC236}">
                <a16:creationId xmlns:a16="http://schemas.microsoft.com/office/drawing/2014/main" id="{2DB735F2-399C-4758-83AB-6D47F670306E}"/>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321204" y="1304660"/>
            <a:ext cx="10967508" cy="4980516"/>
          </a:xfrm>
        </p:spPr>
      </p:pic>
      <p:pic>
        <p:nvPicPr>
          <p:cNvPr id="16" name="Picture 7" descr="Eco school logo">
            <a:extLst>
              <a:ext uri="{FF2B5EF4-FFF2-40B4-BE49-F238E27FC236}">
                <a16:creationId xmlns:a16="http://schemas.microsoft.com/office/drawing/2014/main" id="{0F54C539-B956-48F2-857E-D1E0D48DAE1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358"/>
          <a:stretch/>
        </p:blipFill>
        <p:spPr>
          <a:xfrm>
            <a:off x="10077144" y="280887"/>
            <a:ext cx="1418770" cy="1555407"/>
          </a:xfrm>
          <a:prstGeom prst="rect">
            <a:avLst/>
          </a:prstGeom>
        </p:spPr>
      </p:pic>
    </p:spTree>
    <p:extLst>
      <p:ext uri="{BB962C8B-B14F-4D97-AF65-F5344CB8AC3E}">
        <p14:creationId xmlns:p14="http://schemas.microsoft.com/office/powerpoint/2010/main" val="22648098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B937F-8187-4820-AFFA-E644F6B99A55}"/>
              </a:ext>
            </a:extLst>
          </p:cNvPr>
          <p:cNvSpPr>
            <a:spLocks noGrp="1"/>
          </p:cNvSpPr>
          <p:nvPr>
            <p:ph type="title"/>
          </p:nvPr>
        </p:nvSpPr>
        <p:spPr>
          <a:xfrm>
            <a:off x="510117" y="280459"/>
            <a:ext cx="10515600" cy="1325563"/>
          </a:xfrm>
        </p:spPr>
        <p:txBody>
          <a:bodyPr/>
          <a:lstStyle/>
          <a:p>
            <a:r>
              <a:rPr lang="en-US" b="1" dirty="0">
                <a:cs typeface="Calibri Light"/>
              </a:rPr>
              <a:t>Key things to think about in topics</a:t>
            </a:r>
          </a:p>
        </p:txBody>
      </p:sp>
      <p:sp>
        <p:nvSpPr>
          <p:cNvPr id="12" name="TextBox 11">
            <a:extLst>
              <a:ext uri="{FF2B5EF4-FFF2-40B4-BE49-F238E27FC236}">
                <a16:creationId xmlns:a16="http://schemas.microsoft.com/office/drawing/2014/main" id="{216AC0B8-B2D6-4E4E-951F-0D10B9A2873D}"/>
              </a:ext>
            </a:extLst>
          </p:cNvPr>
          <p:cNvSpPr txBox="1"/>
          <p:nvPr/>
        </p:nvSpPr>
        <p:spPr>
          <a:xfrm>
            <a:off x="543983" y="1485900"/>
            <a:ext cx="10295652" cy="504753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150000"/>
              </a:lnSpc>
              <a:buFont typeface="Arial"/>
              <a:buChar char="•"/>
            </a:pPr>
            <a:r>
              <a:rPr lang="en-US" sz="2800" dirty="0"/>
              <a:t>Whole school opportunities</a:t>
            </a:r>
            <a:endParaRPr lang="en-US" sz="2800" dirty="0">
              <a:cs typeface="Calibri"/>
            </a:endParaRPr>
          </a:p>
          <a:p>
            <a:pPr marL="285750" indent="-285750">
              <a:lnSpc>
                <a:spcPct val="150000"/>
              </a:lnSpc>
              <a:buFont typeface="Arial"/>
              <a:buChar char="•"/>
            </a:pPr>
            <a:r>
              <a:rPr lang="en-US" sz="2800" dirty="0">
                <a:cs typeface="Calibri"/>
              </a:rPr>
              <a:t>Informing everyone about the work</a:t>
            </a:r>
          </a:p>
          <a:p>
            <a:pPr marL="285750" indent="-285750">
              <a:lnSpc>
                <a:spcPct val="150000"/>
              </a:lnSpc>
              <a:buFont typeface="Arial"/>
              <a:buChar char="•"/>
            </a:pPr>
            <a:r>
              <a:rPr lang="en-US" sz="2800" dirty="0">
                <a:cs typeface="Calibri"/>
              </a:rPr>
              <a:t>Links to curriculum areas e.g. science (materials), DT (construction, materials), English (persuasive writing) and </a:t>
            </a:r>
            <a:r>
              <a:rPr lang="en-GB" sz="2800" dirty="0">
                <a:cs typeface="Calibri"/>
              </a:rPr>
              <a:t>maths</a:t>
            </a:r>
            <a:r>
              <a:rPr lang="en-US" sz="2800" dirty="0">
                <a:cs typeface="Calibri"/>
              </a:rPr>
              <a:t> (data handling)</a:t>
            </a:r>
          </a:p>
          <a:p>
            <a:pPr marL="285750" indent="-285750">
              <a:lnSpc>
                <a:spcPct val="150000"/>
              </a:lnSpc>
              <a:buFont typeface="Arial"/>
              <a:buChar char="•"/>
            </a:pPr>
            <a:r>
              <a:rPr lang="en-US" sz="2800" dirty="0">
                <a:cs typeface="Calibri"/>
              </a:rPr>
              <a:t>Monitor impact of actions –  weights and counting items – however photos before and after projects &amp; surveys </a:t>
            </a:r>
            <a:endParaRPr lang="en-US" sz="2800" i="1" dirty="0">
              <a:cs typeface="Calibri"/>
            </a:endParaRPr>
          </a:p>
          <a:p>
            <a:pPr marL="285750" indent="-285750">
              <a:lnSpc>
                <a:spcPct val="150000"/>
              </a:lnSpc>
              <a:buFont typeface="Arial"/>
              <a:buChar char="•"/>
            </a:pPr>
            <a:r>
              <a:rPr lang="en-US" sz="2800" dirty="0">
                <a:cs typeface="Calibri"/>
              </a:rPr>
              <a:t>Reflected in your Eco-code </a:t>
            </a:r>
          </a:p>
          <a:p>
            <a:pPr marL="285750" indent="-285750">
              <a:buFont typeface="Arial"/>
              <a:buChar char="•"/>
            </a:pPr>
            <a:endParaRPr lang="en-US" sz="2800" dirty="0">
              <a:cs typeface="Calibri"/>
            </a:endParaRPr>
          </a:p>
        </p:txBody>
      </p:sp>
      <p:pic>
        <p:nvPicPr>
          <p:cNvPr id="6" name="Picture 5" descr="A close up of a recycling logo&#10;&#10;">
            <a:extLst>
              <a:ext uri="{FF2B5EF4-FFF2-40B4-BE49-F238E27FC236}">
                <a16:creationId xmlns:a16="http://schemas.microsoft.com/office/drawing/2014/main" id="{717A7803-72FE-4398-98BF-EC84BD4CAF7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9315" t="17219" r="17178" b="9043"/>
          <a:stretch/>
        </p:blipFill>
        <p:spPr>
          <a:xfrm>
            <a:off x="8448458" y="79508"/>
            <a:ext cx="3489542" cy="3395529"/>
          </a:xfrm>
          <a:custGeom>
            <a:avLst/>
            <a:gdLst/>
            <a:ahLst/>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p:spPr>
      </p:pic>
    </p:spTree>
    <p:extLst>
      <p:ext uri="{BB962C8B-B14F-4D97-AF65-F5344CB8AC3E}">
        <p14:creationId xmlns:p14="http://schemas.microsoft.com/office/powerpoint/2010/main" val="18725427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1">
            <a:extLst>
              <a:ext uri="{FF2B5EF4-FFF2-40B4-BE49-F238E27FC236}">
                <a16:creationId xmlns:a16="http://schemas.microsoft.com/office/drawing/2014/main" id="{49CD2D09-B1BB-4DF5-9E1C-3D21B21EDE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20431" y="0"/>
            <a:ext cx="627156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3">
            <a:extLst>
              <a:ext uri="{FF2B5EF4-FFF2-40B4-BE49-F238E27FC236}">
                <a16:creationId xmlns:a16="http://schemas.microsoft.com/office/drawing/2014/main" id="{83355637-BA71-4F63-94C9-E77BF81BDFC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email">
            <a:extLst>
              <a:ext uri="{28A0092B-C50C-407E-A947-70E740481C1C}">
                <a14:useLocalDpi xmlns:a14="http://schemas.microsoft.com/office/drawing/2010/main"/>
              </a:ext>
            </a:extLst>
          </a:blip>
          <a:stretch>
            <a:fillRect/>
          </a:stretch>
        </p:blipFill>
        <p:spPr>
          <a:xfrm flipH="1">
            <a:off x="0" y="0"/>
            <a:ext cx="12192000" cy="6858000"/>
          </a:xfrm>
          <a:prstGeom prst="rect">
            <a:avLst/>
          </a:prstGeom>
        </p:spPr>
      </p:pic>
      <p:sp>
        <p:nvSpPr>
          <p:cNvPr id="2" name="Title 1">
            <a:extLst>
              <a:ext uri="{FF2B5EF4-FFF2-40B4-BE49-F238E27FC236}">
                <a16:creationId xmlns:a16="http://schemas.microsoft.com/office/drawing/2014/main" id="{F7253912-4E28-4AD5-8556-AB5B794A6124}"/>
              </a:ext>
            </a:extLst>
          </p:cNvPr>
          <p:cNvSpPr>
            <a:spLocks noGrp="1"/>
          </p:cNvSpPr>
          <p:nvPr>
            <p:ph type="title"/>
          </p:nvPr>
        </p:nvSpPr>
        <p:spPr>
          <a:xfrm>
            <a:off x="503073" y="122709"/>
            <a:ext cx="7334051" cy="1311664"/>
          </a:xfrm>
        </p:spPr>
        <p:txBody>
          <a:bodyPr>
            <a:normAutofit/>
          </a:bodyPr>
          <a:lstStyle/>
          <a:p>
            <a:r>
              <a:rPr lang="en-GB" b="1" dirty="0">
                <a:solidFill>
                  <a:srgbClr val="000000"/>
                </a:solidFill>
              </a:rPr>
              <a:t>Waste and Recycling Projects </a:t>
            </a:r>
            <a:endParaRPr lang="en-GB" b="1" dirty="0">
              <a:solidFill>
                <a:srgbClr val="000000"/>
              </a:solidFill>
              <a:cs typeface="Calibri Light"/>
            </a:endParaRPr>
          </a:p>
        </p:txBody>
      </p:sp>
      <p:sp>
        <p:nvSpPr>
          <p:cNvPr id="3" name="Content Placeholder 2">
            <a:extLst>
              <a:ext uri="{FF2B5EF4-FFF2-40B4-BE49-F238E27FC236}">
                <a16:creationId xmlns:a16="http://schemas.microsoft.com/office/drawing/2014/main" id="{24E98E51-A193-4087-9499-CF2F2B23E83F}"/>
              </a:ext>
            </a:extLst>
          </p:cNvPr>
          <p:cNvSpPr>
            <a:spLocks noGrp="1"/>
          </p:cNvSpPr>
          <p:nvPr>
            <p:ph idx="1"/>
          </p:nvPr>
        </p:nvSpPr>
        <p:spPr>
          <a:xfrm>
            <a:off x="581024" y="1758165"/>
            <a:ext cx="5066236" cy="4497489"/>
          </a:xfrm>
        </p:spPr>
        <p:txBody>
          <a:bodyPr vert="horz" lIns="91440" tIns="45720" rIns="91440" bIns="45720" rtlCol="0" anchor="ctr">
            <a:noAutofit/>
          </a:bodyPr>
          <a:lstStyle/>
          <a:p>
            <a:pPr>
              <a:lnSpc>
                <a:spcPct val="70000"/>
              </a:lnSpc>
            </a:pPr>
            <a:r>
              <a:rPr lang="en-GB" sz="1600" dirty="0">
                <a:solidFill>
                  <a:srgbClr val="000000"/>
                </a:solidFill>
              </a:rPr>
              <a:t>General recycling information</a:t>
            </a:r>
            <a:endParaRPr lang="en-GB" sz="1600" dirty="0">
              <a:solidFill>
                <a:srgbClr val="000000"/>
              </a:solidFill>
              <a:highlight>
                <a:srgbClr val="FFFF00"/>
              </a:highlight>
              <a:cs typeface="Calibri"/>
            </a:endParaRPr>
          </a:p>
          <a:p>
            <a:pPr>
              <a:lnSpc>
                <a:spcPct val="70000"/>
              </a:lnSpc>
            </a:pPr>
            <a:r>
              <a:rPr lang="en-GB" sz="1600" dirty="0">
                <a:solidFill>
                  <a:srgbClr val="000000"/>
                </a:solidFill>
                <a:ea typeface="+mn-lt"/>
                <a:cs typeface="+mn-lt"/>
              </a:rPr>
              <a:t>Orange bag scheme</a:t>
            </a:r>
            <a:endParaRPr lang="en-GB" sz="1600" dirty="0">
              <a:ea typeface="+mn-lt"/>
              <a:cs typeface="+mn-lt"/>
            </a:endParaRPr>
          </a:p>
          <a:p>
            <a:pPr>
              <a:lnSpc>
                <a:spcPct val="70000"/>
              </a:lnSpc>
            </a:pPr>
            <a:r>
              <a:rPr lang="en-GB" sz="1600" dirty="0">
                <a:solidFill>
                  <a:srgbClr val="000000"/>
                </a:solidFill>
              </a:rPr>
              <a:t>Ball Mill</a:t>
            </a:r>
            <a:endParaRPr lang="en-GB" sz="1600" dirty="0">
              <a:solidFill>
                <a:srgbClr val="000000"/>
              </a:solidFill>
              <a:cs typeface="Calibri"/>
            </a:endParaRPr>
          </a:p>
          <a:p>
            <a:pPr>
              <a:lnSpc>
                <a:spcPct val="70000"/>
              </a:lnSpc>
            </a:pPr>
            <a:r>
              <a:rPr lang="en-GB" sz="1600" dirty="0">
                <a:solidFill>
                  <a:srgbClr val="000000"/>
                </a:solidFill>
                <a:ea typeface="+mn-lt"/>
                <a:cs typeface="+mn-lt"/>
              </a:rPr>
              <a:t>Recycling support from Leicester City Council</a:t>
            </a:r>
          </a:p>
          <a:p>
            <a:pPr>
              <a:lnSpc>
                <a:spcPct val="70000"/>
              </a:lnSpc>
            </a:pPr>
            <a:r>
              <a:rPr lang="en-GB" sz="1600" dirty="0">
                <a:solidFill>
                  <a:srgbClr val="000000"/>
                </a:solidFill>
              </a:rPr>
              <a:t>(Re)Love Our Stuff</a:t>
            </a:r>
            <a:endParaRPr lang="en-GB" sz="1600" dirty="0">
              <a:solidFill>
                <a:srgbClr val="000000"/>
              </a:solidFill>
              <a:highlight>
                <a:srgbClr val="FFFF00"/>
              </a:highlight>
              <a:cs typeface="Calibri"/>
            </a:endParaRPr>
          </a:p>
          <a:p>
            <a:pPr>
              <a:lnSpc>
                <a:spcPct val="70000"/>
              </a:lnSpc>
            </a:pPr>
            <a:r>
              <a:rPr lang="en-GB" sz="1600" dirty="0">
                <a:solidFill>
                  <a:srgbClr val="000000"/>
                </a:solidFill>
              </a:rPr>
              <a:t>#EcoSchoolsAtHome</a:t>
            </a:r>
            <a:endParaRPr lang="en-GB" sz="1600" dirty="0">
              <a:solidFill>
                <a:srgbClr val="000000"/>
              </a:solidFill>
              <a:cs typeface="Calibri"/>
            </a:endParaRPr>
          </a:p>
          <a:p>
            <a:pPr>
              <a:lnSpc>
                <a:spcPct val="70000"/>
              </a:lnSpc>
            </a:pPr>
            <a:r>
              <a:rPr lang="en-GB" sz="1600" dirty="0">
                <a:solidFill>
                  <a:srgbClr val="000000"/>
                </a:solidFill>
              </a:rPr>
              <a:t>COG Youth Services</a:t>
            </a:r>
            <a:endParaRPr lang="en-GB" sz="1600" dirty="0">
              <a:solidFill>
                <a:srgbClr val="000000"/>
              </a:solidFill>
              <a:highlight>
                <a:srgbClr val="FFFF00"/>
              </a:highlight>
              <a:cs typeface="Calibri"/>
            </a:endParaRPr>
          </a:p>
          <a:p>
            <a:pPr>
              <a:lnSpc>
                <a:spcPct val="70000"/>
              </a:lnSpc>
            </a:pPr>
            <a:r>
              <a:rPr lang="en-GB" sz="1600" dirty="0">
                <a:solidFill>
                  <a:srgbClr val="000000"/>
                </a:solidFill>
              </a:rPr>
              <a:t>Clothes recycling </a:t>
            </a:r>
            <a:endParaRPr lang="en-GB" sz="1600" dirty="0">
              <a:solidFill>
                <a:srgbClr val="000000"/>
              </a:solidFill>
              <a:cs typeface="Calibri"/>
            </a:endParaRPr>
          </a:p>
          <a:p>
            <a:pPr>
              <a:lnSpc>
                <a:spcPct val="70000"/>
              </a:lnSpc>
            </a:pPr>
            <a:r>
              <a:rPr lang="en-GB" sz="1600" dirty="0">
                <a:solidFill>
                  <a:srgbClr val="000000"/>
                </a:solidFill>
              </a:rPr>
              <a:t>Happy Feet - Africa’s Gift</a:t>
            </a:r>
            <a:endParaRPr lang="en-GB" sz="1600" dirty="0">
              <a:solidFill>
                <a:srgbClr val="000000"/>
              </a:solidFill>
              <a:cs typeface="Calibri"/>
            </a:endParaRPr>
          </a:p>
          <a:p>
            <a:pPr>
              <a:lnSpc>
                <a:spcPct val="70000"/>
              </a:lnSpc>
            </a:pPr>
            <a:r>
              <a:rPr lang="en-GB" sz="1600" dirty="0">
                <a:solidFill>
                  <a:srgbClr val="000000"/>
                </a:solidFill>
              </a:rPr>
              <a:t>Battery recycling</a:t>
            </a:r>
            <a:endParaRPr lang="en-GB" sz="1600" dirty="0">
              <a:solidFill>
                <a:srgbClr val="000000"/>
              </a:solidFill>
              <a:cs typeface="Calibri"/>
            </a:endParaRPr>
          </a:p>
          <a:p>
            <a:pPr>
              <a:lnSpc>
                <a:spcPct val="70000"/>
              </a:lnSpc>
            </a:pPr>
            <a:r>
              <a:rPr lang="en-GB" sz="1600" dirty="0">
                <a:solidFill>
                  <a:srgbClr val="000000"/>
                </a:solidFill>
              </a:rPr>
              <a:t>Composting</a:t>
            </a:r>
            <a:endParaRPr lang="en-GB" sz="1600" dirty="0">
              <a:solidFill>
                <a:srgbClr val="000000"/>
              </a:solidFill>
              <a:cs typeface="Calibri"/>
            </a:endParaRPr>
          </a:p>
          <a:p>
            <a:pPr>
              <a:lnSpc>
                <a:spcPct val="70000"/>
              </a:lnSpc>
            </a:pPr>
            <a:r>
              <a:rPr lang="en-GB" sz="1600" dirty="0">
                <a:solidFill>
                  <a:srgbClr val="000000"/>
                </a:solidFill>
              </a:rPr>
              <a:t>Cool Milk</a:t>
            </a:r>
            <a:endParaRPr lang="en-GB" sz="1600" dirty="0">
              <a:solidFill>
                <a:srgbClr val="000000"/>
              </a:solidFill>
              <a:highlight>
                <a:srgbClr val="FFFF00"/>
              </a:highlight>
              <a:cs typeface="Calibri"/>
            </a:endParaRPr>
          </a:p>
          <a:p>
            <a:pPr>
              <a:lnSpc>
                <a:spcPct val="70000"/>
              </a:lnSpc>
            </a:pPr>
            <a:r>
              <a:rPr lang="en-GB" sz="1600" dirty="0">
                <a:solidFill>
                  <a:srgbClr val="000000"/>
                </a:solidFill>
              </a:rPr>
              <a:t>Plastic reduction – action planning</a:t>
            </a:r>
            <a:endParaRPr lang="en-GB" sz="1600" dirty="0">
              <a:solidFill>
                <a:srgbClr val="000000"/>
              </a:solidFill>
              <a:cs typeface="Calibri"/>
            </a:endParaRPr>
          </a:p>
          <a:p>
            <a:pPr>
              <a:lnSpc>
                <a:spcPct val="70000"/>
              </a:lnSpc>
            </a:pPr>
            <a:r>
              <a:rPr lang="en-GB" sz="1600" dirty="0">
                <a:solidFill>
                  <a:srgbClr val="000000"/>
                </a:solidFill>
                <a:cs typeface="Calibri"/>
              </a:rPr>
              <a:t>Wastebuster</a:t>
            </a:r>
            <a:endParaRPr lang="en-GB" sz="1600" dirty="0">
              <a:solidFill>
                <a:srgbClr val="000000"/>
              </a:solidFill>
            </a:endParaRPr>
          </a:p>
          <a:p>
            <a:pPr>
              <a:lnSpc>
                <a:spcPct val="70000"/>
              </a:lnSpc>
            </a:pPr>
            <a:r>
              <a:rPr lang="en-GB" sz="1600" dirty="0">
                <a:solidFill>
                  <a:srgbClr val="000000"/>
                </a:solidFill>
              </a:rPr>
              <a:t>Carbon Literacy Project</a:t>
            </a:r>
            <a:endParaRPr lang="en-GB" sz="1600" dirty="0">
              <a:solidFill>
                <a:srgbClr val="000000"/>
              </a:solidFill>
              <a:highlight>
                <a:srgbClr val="FFFF00"/>
              </a:highlight>
            </a:endParaRPr>
          </a:p>
          <a:p>
            <a:pPr>
              <a:lnSpc>
                <a:spcPct val="70000"/>
              </a:lnSpc>
            </a:pPr>
            <a:r>
              <a:rPr lang="en-GB" sz="1600" dirty="0">
                <a:solidFill>
                  <a:srgbClr val="000000"/>
                </a:solidFill>
                <a:cs typeface="Calibri"/>
              </a:rPr>
              <a:t>Plastic Free Schools</a:t>
            </a:r>
          </a:p>
          <a:p>
            <a:pPr>
              <a:lnSpc>
                <a:spcPct val="70000"/>
              </a:lnSpc>
            </a:pPr>
            <a:r>
              <a:rPr lang="en-GB" sz="1600" dirty="0">
                <a:solidFill>
                  <a:srgbClr val="000000"/>
                </a:solidFill>
                <a:cs typeface="Calibri"/>
              </a:rPr>
              <a:t>Sainsburys Food Waste </a:t>
            </a:r>
          </a:p>
          <a:p>
            <a:pPr>
              <a:lnSpc>
                <a:spcPct val="70000"/>
              </a:lnSpc>
            </a:pPr>
            <a:endParaRPr lang="en-GB" sz="1600" dirty="0">
              <a:solidFill>
                <a:srgbClr val="000000"/>
              </a:solidFill>
              <a:cs typeface="Calibri"/>
            </a:endParaRPr>
          </a:p>
        </p:txBody>
      </p:sp>
      <p:sp>
        <p:nvSpPr>
          <p:cNvPr id="15" name="Freeform 49">
            <a:extLst>
              <a:ext uri="{FF2B5EF4-FFF2-40B4-BE49-F238E27FC236}">
                <a16:creationId xmlns:a16="http://schemas.microsoft.com/office/drawing/2014/main" id="{967C29FE-FD32-4AFB-AD20-DBDF5864B2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13915"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7" name="Picture 6" descr="A close up of a recycling logo&#10;&#10;">
            <a:extLst>
              <a:ext uri="{FF2B5EF4-FFF2-40B4-BE49-F238E27FC236}">
                <a16:creationId xmlns:a16="http://schemas.microsoft.com/office/drawing/2014/main" id="{4E35477A-8EC4-452C-81C1-53FA3D8FA0D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7182" r="8525"/>
          <a:stretch/>
        </p:blipFill>
        <p:spPr>
          <a:xfrm>
            <a:off x="7166488" y="841924"/>
            <a:ext cx="5298683" cy="6097438"/>
          </a:xfrm>
          <a:custGeom>
            <a:avLst/>
            <a:gdLst/>
            <a:ahLst/>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p:spPr>
      </p:pic>
    </p:spTree>
    <p:extLst>
      <p:ext uri="{BB962C8B-B14F-4D97-AF65-F5344CB8AC3E}">
        <p14:creationId xmlns:p14="http://schemas.microsoft.com/office/powerpoint/2010/main" val="13622602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7">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9">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3749A2C-639D-4222-8B5A-9EEF7D3835E2}"/>
              </a:ext>
            </a:extLst>
          </p:cNvPr>
          <p:cNvSpPr>
            <a:spLocks noGrp="1"/>
          </p:cNvSpPr>
          <p:nvPr>
            <p:ph type="ctrTitle"/>
          </p:nvPr>
        </p:nvSpPr>
        <p:spPr>
          <a:xfrm>
            <a:off x="3045368" y="2043663"/>
            <a:ext cx="6105194" cy="2031055"/>
          </a:xfrm>
        </p:spPr>
        <p:txBody>
          <a:bodyPr>
            <a:normAutofit/>
          </a:bodyPr>
          <a:lstStyle/>
          <a:p>
            <a:r>
              <a:rPr lang="en-GB" sz="5100">
                <a:solidFill>
                  <a:srgbClr val="FFFFFF"/>
                </a:solidFill>
              </a:rPr>
              <a:t>#EcoTeach Webinar </a:t>
            </a:r>
            <a:br>
              <a:rPr lang="en-GB" sz="5100">
                <a:solidFill>
                  <a:srgbClr val="FFFFFF"/>
                </a:solidFill>
                <a:cs typeface="Calibri Light"/>
              </a:rPr>
            </a:br>
            <a:r>
              <a:rPr lang="en-GB" sz="5100">
                <a:solidFill>
                  <a:srgbClr val="FFFFFF"/>
                </a:solidFill>
              </a:rPr>
              <a:t>Waste and Recycling  </a:t>
            </a:r>
          </a:p>
        </p:txBody>
      </p:sp>
      <p:sp>
        <p:nvSpPr>
          <p:cNvPr id="3" name="Subtitle 2">
            <a:extLst>
              <a:ext uri="{FF2B5EF4-FFF2-40B4-BE49-F238E27FC236}">
                <a16:creationId xmlns:a16="http://schemas.microsoft.com/office/drawing/2014/main" id="{3DCFFD74-8732-46D0-A805-FC99D462827D}"/>
              </a:ext>
            </a:extLst>
          </p:cNvPr>
          <p:cNvSpPr>
            <a:spLocks noGrp="1"/>
          </p:cNvSpPr>
          <p:nvPr>
            <p:ph type="subTitle" idx="1"/>
          </p:nvPr>
        </p:nvSpPr>
        <p:spPr>
          <a:xfrm>
            <a:off x="3045368" y="4074718"/>
            <a:ext cx="6105194" cy="682079"/>
          </a:xfrm>
        </p:spPr>
        <p:txBody>
          <a:bodyPr vert="horz" lIns="91440" tIns="45720" rIns="91440" bIns="45720" rtlCol="0">
            <a:normAutofit/>
          </a:bodyPr>
          <a:lstStyle/>
          <a:p>
            <a:r>
              <a:rPr lang="en-GB" sz="1500">
                <a:solidFill>
                  <a:srgbClr val="FFFFFF"/>
                </a:solidFill>
              </a:rPr>
              <a:t>Lee Jowett, Environmental Education Coordinator</a:t>
            </a:r>
            <a:endParaRPr lang="en-GB" sz="1500">
              <a:solidFill>
                <a:srgbClr val="FFFFFF"/>
              </a:solidFill>
              <a:cs typeface="Calibri"/>
            </a:endParaRPr>
          </a:p>
          <a:p>
            <a:r>
              <a:rPr lang="en-GB" sz="1500">
                <a:solidFill>
                  <a:srgbClr val="FFFFFF"/>
                </a:solidFill>
              </a:rPr>
              <a:t>Amy Peace, Graduate Project Officer</a:t>
            </a:r>
            <a:endParaRPr lang="en-GB" sz="1500">
              <a:solidFill>
                <a:srgbClr val="FFFFFF"/>
              </a:solidFill>
              <a:cs typeface="Calibri"/>
            </a:endParaRPr>
          </a:p>
        </p:txBody>
      </p:sp>
    </p:spTree>
    <p:extLst>
      <p:ext uri="{BB962C8B-B14F-4D97-AF65-F5344CB8AC3E}">
        <p14:creationId xmlns:p14="http://schemas.microsoft.com/office/powerpoint/2010/main" val="35890048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A90CB-7CE4-4E94-850A-CFD3178EAEC4}"/>
              </a:ext>
            </a:extLst>
          </p:cNvPr>
          <p:cNvSpPr>
            <a:spLocks noGrp="1"/>
          </p:cNvSpPr>
          <p:nvPr>
            <p:ph type="title"/>
          </p:nvPr>
        </p:nvSpPr>
        <p:spPr>
          <a:xfrm>
            <a:off x="487937" y="0"/>
            <a:ext cx="10280704" cy="1325563"/>
          </a:xfrm>
        </p:spPr>
        <p:txBody>
          <a:bodyPr/>
          <a:lstStyle/>
          <a:p>
            <a:r>
              <a:rPr lang="en-US" b="1" dirty="0">
                <a:cs typeface="Calibri Light"/>
              </a:rPr>
              <a:t>General recycling advice </a:t>
            </a:r>
            <a:endParaRPr lang="en-US" b="1" dirty="0"/>
          </a:p>
        </p:txBody>
      </p:sp>
      <p:pic>
        <p:nvPicPr>
          <p:cNvPr id="7" name="Content Placeholder 6" descr="Recycling Leaflet&#10;">
            <a:extLst>
              <a:ext uri="{FF2B5EF4-FFF2-40B4-BE49-F238E27FC236}">
                <a16:creationId xmlns:a16="http://schemas.microsoft.com/office/drawing/2014/main" id="{60F81E1C-BACA-4A38-AB1E-D4F3E9E9E450}"/>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7491028" y="530300"/>
            <a:ext cx="4213035" cy="5959744"/>
          </a:xfrm>
          <a:prstGeom prst="rect">
            <a:avLst/>
          </a:prstGeom>
          <a:ln w="3175">
            <a:solidFill>
              <a:schemeClr val="accent1"/>
            </a:solidFill>
          </a:ln>
        </p:spPr>
      </p:pic>
      <p:sp>
        <p:nvSpPr>
          <p:cNvPr id="8" name="TextBox 7">
            <a:extLst>
              <a:ext uri="{FF2B5EF4-FFF2-40B4-BE49-F238E27FC236}">
                <a16:creationId xmlns:a16="http://schemas.microsoft.com/office/drawing/2014/main" id="{F1BC46EE-014D-4E01-A63C-1F4437D1C4C2}"/>
              </a:ext>
            </a:extLst>
          </p:cNvPr>
          <p:cNvSpPr txBox="1"/>
          <p:nvPr/>
        </p:nvSpPr>
        <p:spPr>
          <a:xfrm>
            <a:off x="637674" y="1325563"/>
            <a:ext cx="6485021" cy="4893647"/>
          </a:xfrm>
          <a:prstGeom prst="rect">
            <a:avLst/>
          </a:prstGeom>
          <a:noFill/>
        </p:spPr>
        <p:txBody>
          <a:bodyPr wrap="square" rtlCol="0">
            <a:spAutoFit/>
          </a:bodyPr>
          <a:lstStyle/>
          <a:p>
            <a:pPr marL="285750" indent="-285750">
              <a:buFont typeface="Arial" panose="020B0604020202020204" pitchFamily="34" charset="0"/>
              <a:buChar char="•"/>
            </a:pPr>
            <a:r>
              <a:rPr lang="en-GB" sz="2400" dirty="0"/>
              <a:t>Most schools will have 2 bins</a:t>
            </a:r>
          </a:p>
          <a:p>
            <a:pPr marL="742950" lvl="1" indent="-285750">
              <a:buFont typeface="Arial" panose="020B0604020202020204" pitchFamily="34" charset="0"/>
              <a:buChar char="•"/>
            </a:pPr>
            <a:r>
              <a:rPr lang="en-GB" sz="2400" dirty="0"/>
              <a:t>General waste (landfill)</a:t>
            </a:r>
          </a:p>
          <a:p>
            <a:pPr marL="742950" lvl="1" indent="-285750">
              <a:buFont typeface="Arial" panose="020B0604020202020204" pitchFamily="34" charset="0"/>
              <a:buChar char="•"/>
            </a:pPr>
            <a:r>
              <a:rPr lang="en-GB" sz="2400" dirty="0"/>
              <a:t>Mixed recycling </a:t>
            </a:r>
          </a:p>
          <a:p>
            <a:pPr marL="1200150" lvl="2" indent="-285750">
              <a:buFont typeface="Arial" panose="020B0604020202020204" pitchFamily="34" charset="0"/>
              <a:buChar char="•"/>
            </a:pPr>
            <a:r>
              <a:rPr lang="en-GB" sz="2400" dirty="0"/>
              <a:t>Paper and cardboard</a:t>
            </a:r>
          </a:p>
          <a:p>
            <a:pPr marL="1200150" lvl="2" indent="-285750">
              <a:buFont typeface="Arial" panose="020B0604020202020204" pitchFamily="34" charset="0"/>
              <a:buChar char="•"/>
            </a:pPr>
            <a:r>
              <a:rPr lang="en-GB" sz="2400" dirty="0"/>
              <a:t>Glass</a:t>
            </a:r>
          </a:p>
          <a:p>
            <a:pPr marL="1200150" lvl="2" indent="-285750">
              <a:buFont typeface="Arial" panose="020B0604020202020204" pitchFamily="34" charset="0"/>
              <a:buChar char="•"/>
            </a:pPr>
            <a:r>
              <a:rPr lang="en-GB" sz="2400" dirty="0"/>
              <a:t>Plastic bottles </a:t>
            </a:r>
          </a:p>
          <a:p>
            <a:pPr marL="1200150" lvl="2" indent="-285750">
              <a:buFont typeface="Arial" panose="020B0604020202020204" pitchFamily="34" charset="0"/>
              <a:buChar char="•"/>
            </a:pPr>
            <a:r>
              <a:rPr lang="en-GB" sz="2400" dirty="0"/>
              <a:t>Metal tins and drink cans</a:t>
            </a:r>
          </a:p>
          <a:p>
            <a:pPr lvl="2"/>
            <a:endParaRPr lang="en-GB" sz="2400" dirty="0"/>
          </a:p>
          <a:p>
            <a:pPr marL="285750" indent="-285750">
              <a:buFont typeface="Arial" panose="020B0604020202020204" pitchFamily="34" charset="0"/>
              <a:buChar char="•"/>
            </a:pPr>
            <a:r>
              <a:rPr lang="en-GB" sz="2400" dirty="0"/>
              <a:t>Other recycling around school e.g.</a:t>
            </a:r>
          </a:p>
          <a:p>
            <a:pPr marL="742950" lvl="1" indent="-285750">
              <a:buFont typeface="Arial" panose="020B0604020202020204" pitchFamily="34" charset="0"/>
              <a:buChar char="•"/>
            </a:pPr>
            <a:r>
              <a:rPr lang="en-GB" sz="2400" dirty="0"/>
              <a:t>Batteries</a:t>
            </a:r>
          </a:p>
          <a:p>
            <a:pPr marL="742950" lvl="1" indent="-285750">
              <a:buFont typeface="Arial" panose="020B0604020202020204" pitchFamily="34" charset="0"/>
              <a:buChar char="•"/>
            </a:pPr>
            <a:r>
              <a:rPr lang="en-GB" sz="2400" dirty="0"/>
              <a:t>Pens</a:t>
            </a:r>
          </a:p>
          <a:p>
            <a:pPr marL="742950" lvl="1" indent="-285750">
              <a:buFont typeface="Arial" panose="020B0604020202020204" pitchFamily="34" charset="0"/>
              <a:buChar char="•"/>
            </a:pPr>
            <a:r>
              <a:rPr lang="en-GB" sz="2400" dirty="0"/>
              <a:t>Compost</a:t>
            </a:r>
          </a:p>
          <a:p>
            <a:pPr marL="742950" lvl="1" indent="-285750">
              <a:buFont typeface="Arial" panose="020B0604020202020204" pitchFamily="34" charset="0"/>
              <a:buChar char="•"/>
            </a:pPr>
            <a:r>
              <a:rPr lang="en-GB" sz="2400" dirty="0"/>
              <a:t>Toner cartridges and printer inks </a:t>
            </a:r>
          </a:p>
        </p:txBody>
      </p:sp>
    </p:spTree>
    <p:extLst>
      <p:ext uri="{BB962C8B-B14F-4D97-AF65-F5344CB8AC3E}">
        <p14:creationId xmlns:p14="http://schemas.microsoft.com/office/powerpoint/2010/main" val="32664343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F8A8E-EDC3-4FAC-8B77-E5B6F20F9C65}"/>
              </a:ext>
            </a:extLst>
          </p:cNvPr>
          <p:cNvSpPr>
            <a:spLocks noGrp="1"/>
          </p:cNvSpPr>
          <p:nvPr>
            <p:ph type="title"/>
          </p:nvPr>
        </p:nvSpPr>
        <p:spPr>
          <a:xfrm>
            <a:off x="4703751" y="-14748"/>
            <a:ext cx="5591982" cy="1325563"/>
          </a:xfrm>
        </p:spPr>
        <p:txBody>
          <a:bodyPr/>
          <a:lstStyle/>
          <a:p>
            <a:r>
              <a:rPr lang="en-GB" b="1" dirty="0">
                <a:cs typeface="Calibri Light"/>
              </a:rPr>
              <a:t>Orange Bag Scheme</a:t>
            </a:r>
            <a:endParaRPr lang="en-GB" b="1" dirty="0"/>
          </a:p>
        </p:txBody>
      </p:sp>
      <p:pic>
        <p:nvPicPr>
          <p:cNvPr id="7" name="Picture 6" descr="Orange recycling bag leaflet">
            <a:extLst>
              <a:ext uri="{FF2B5EF4-FFF2-40B4-BE49-F238E27FC236}">
                <a16:creationId xmlns:a16="http://schemas.microsoft.com/office/drawing/2014/main" id="{E09E4A1F-DDAC-4FAD-9B57-E29FD777DD8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58918" y="1574036"/>
            <a:ext cx="3522888" cy="4996404"/>
          </a:xfrm>
          <a:prstGeom prst="rect">
            <a:avLst/>
          </a:prstGeom>
          <a:ln>
            <a:solidFill>
              <a:schemeClr val="accent1"/>
            </a:solidFill>
          </a:ln>
        </p:spPr>
      </p:pic>
      <p:pic>
        <p:nvPicPr>
          <p:cNvPr id="9" name="Picture 8" descr="Orange recycling bag leaflet in Hindi">
            <a:extLst>
              <a:ext uri="{FF2B5EF4-FFF2-40B4-BE49-F238E27FC236}">
                <a16:creationId xmlns:a16="http://schemas.microsoft.com/office/drawing/2014/main" id="{34CFB173-5046-4EA9-9836-7EB03A7561DB}"/>
              </a:ext>
            </a:extLst>
          </p:cNvPr>
          <p:cNvPicPr>
            <a:picLocks noChangeAspect="1"/>
          </p:cNvPicPr>
          <p:nvPr/>
        </p:nvPicPr>
        <p:blipFill>
          <a:blip r:embed="rId3"/>
          <a:stretch>
            <a:fillRect/>
          </a:stretch>
        </p:blipFill>
        <p:spPr>
          <a:xfrm>
            <a:off x="8332839" y="1563898"/>
            <a:ext cx="3522889" cy="4992473"/>
          </a:xfrm>
          <a:prstGeom prst="rect">
            <a:avLst/>
          </a:prstGeom>
          <a:ln>
            <a:solidFill>
              <a:schemeClr val="accent1"/>
            </a:solidFill>
          </a:ln>
        </p:spPr>
      </p:pic>
      <p:sp>
        <p:nvSpPr>
          <p:cNvPr id="8" name="Rectangle 7">
            <a:extLst>
              <a:ext uri="{FF2B5EF4-FFF2-40B4-BE49-F238E27FC236}">
                <a16:creationId xmlns:a16="http://schemas.microsoft.com/office/drawing/2014/main" id="{564967F7-45C5-4E55-BE5B-46E39E2FE10C}"/>
              </a:ext>
            </a:extLst>
          </p:cNvPr>
          <p:cNvSpPr/>
          <p:nvPr/>
        </p:nvSpPr>
        <p:spPr>
          <a:xfrm>
            <a:off x="4806987" y="864905"/>
            <a:ext cx="6096000" cy="369332"/>
          </a:xfrm>
          <a:prstGeom prst="rect">
            <a:avLst/>
          </a:prstGeom>
        </p:spPr>
        <p:txBody>
          <a:bodyPr>
            <a:spAutoFit/>
          </a:bodyPr>
          <a:lstStyle/>
          <a:p>
            <a:r>
              <a:rPr lang="en-GB" dirty="0">
                <a:hlinkClick r:id="rId4"/>
              </a:rPr>
              <a:t>www.leicester.gov.uk/recycling</a:t>
            </a:r>
            <a:r>
              <a:rPr lang="en-GB" dirty="0"/>
              <a:t> </a:t>
            </a:r>
          </a:p>
        </p:txBody>
      </p:sp>
      <p:pic>
        <p:nvPicPr>
          <p:cNvPr id="2050" name="Picture 2">
            <a:extLst>
              <a:ext uri="{FF2B5EF4-FFF2-40B4-BE49-F238E27FC236}">
                <a16:creationId xmlns:a16="http://schemas.microsoft.com/office/drawing/2014/main" id="{44DA6D89-79D1-4C81-A40A-D11FDF676345}"/>
              </a:ext>
              <a:ext uri="{C183D7F6-B498-43B3-948B-1728B52AA6E4}">
                <adec:decorative xmlns:adec="http://schemas.microsoft.com/office/drawing/2017/decorative" val="1"/>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39992" y="1885070"/>
            <a:ext cx="3415137" cy="2405575"/>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2052" name="Picture 4" descr="Image of orange recycling bags">
            <a:extLst>
              <a:ext uri="{FF2B5EF4-FFF2-40B4-BE49-F238E27FC236}">
                <a16:creationId xmlns:a16="http://schemas.microsoft.com/office/drawing/2014/main" id="{FEB60E10-9FEB-426C-9360-18C7A2154ECD}"/>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425615" y="4412219"/>
            <a:ext cx="1905000" cy="2005641"/>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10" name="Picture 6" descr="Image of a bin being taken for emptying">
            <a:extLst>
              <a:ext uri="{FF2B5EF4-FFF2-40B4-BE49-F238E27FC236}">
                <a16:creationId xmlns:a16="http://schemas.microsoft.com/office/drawing/2014/main" id="{7C0FDABC-1D79-4634-8A03-FB3C45528F4A}"/>
              </a:ext>
            </a:extLst>
          </p:cNvPr>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2442831" y="4412219"/>
            <a:ext cx="1410744" cy="2005641"/>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2056" name="Picture 8" descr="Leicester City Public Health : Leicestershire and Rutland LPC">
            <a:extLst>
              <a:ext uri="{FF2B5EF4-FFF2-40B4-BE49-F238E27FC236}">
                <a16:creationId xmlns:a16="http://schemas.microsoft.com/office/drawing/2014/main" id="{AAA4E157-A0A4-4290-AC6A-5EE33290C200}"/>
              </a:ext>
            </a:extLst>
          </p:cNvPr>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416883" y="182104"/>
            <a:ext cx="3810000" cy="1325564"/>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a:extLst>
              <a:ext uri="{FF2B5EF4-FFF2-40B4-BE49-F238E27FC236}">
                <a16:creationId xmlns:a16="http://schemas.microsoft.com/office/drawing/2014/main" id="{55C52B4E-4754-4903-870A-446E1D140B29}"/>
              </a:ext>
              <a:ext uri="{C183D7F6-B498-43B3-948B-1728B52AA6E4}">
                <adec:decorative xmlns:adec="http://schemas.microsoft.com/office/drawing/2017/decorative" val="1"/>
              </a:ext>
            </a:extLst>
          </p:cNvPr>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a:stretch/>
        </p:blipFill>
        <p:spPr bwMode="auto">
          <a:xfrm>
            <a:off x="10253529" y="0"/>
            <a:ext cx="1786524" cy="1507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08896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F8A8E-EDC3-4FAC-8B77-E5B6F20F9C65}"/>
              </a:ext>
            </a:extLst>
          </p:cNvPr>
          <p:cNvSpPr>
            <a:spLocks noGrp="1"/>
          </p:cNvSpPr>
          <p:nvPr>
            <p:ph type="title"/>
          </p:nvPr>
        </p:nvSpPr>
        <p:spPr>
          <a:xfrm>
            <a:off x="4436807" y="124682"/>
            <a:ext cx="10515600" cy="1325563"/>
          </a:xfrm>
        </p:spPr>
        <p:txBody>
          <a:bodyPr/>
          <a:lstStyle/>
          <a:p>
            <a:r>
              <a:rPr lang="en-GB" b="1" dirty="0">
                <a:cs typeface="Calibri Light"/>
              </a:rPr>
              <a:t>Orange Bag Scheme</a:t>
            </a:r>
            <a:endParaRPr lang="en-GB" b="1" dirty="0"/>
          </a:p>
        </p:txBody>
      </p:sp>
      <p:sp>
        <p:nvSpPr>
          <p:cNvPr id="3" name="TextBox 2">
            <a:extLst>
              <a:ext uri="{FF2B5EF4-FFF2-40B4-BE49-F238E27FC236}">
                <a16:creationId xmlns:a16="http://schemas.microsoft.com/office/drawing/2014/main" id="{6C7B6A45-B94F-47AD-817C-B040A238AA38}"/>
              </a:ext>
            </a:extLst>
          </p:cNvPr>
          <p:cNvSpPr txBox="1"/>
          <p:nvPr/>
        </p:nvSpPr>
        <p:spPr>
          <a:xfrm>
            <a:off x="9527498" y="5658948"/>
            <a:ext cx="303829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err="1">
                <a:hlinkClick r:id="rId2"/>
              </a:rPr>
              <a:t>Orangebags</a:t>
            </a:r>
            <a:endParaRPr lang="en-US" sz="2400" dirty="0"/>
          </a:p>
        </p:txBody>
      </p:sp>
      <p:pic>
        <p:nvPicPr>
          <p:cNvPr id="4" name="Picture 4" descr="What can be recycled leaflet">
            <a:extLst>
              <a:ext uri="{FF2B5EF4-FFF2-40B4-BE49-F238E27FC236}">
                <a16:creationId xmlns:a16="http://schemas.microsoft.com/office/drawing/2014/main" id="{79752E55-9D4D-4C95-8471-9431C8651AF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4910" y="1779176"/>
            <a:ext cx="3525813" cy="4701407"/>
          </a:xfrm>
          <a:prstGeom prst="rect">
            <a:avLst/>
          </a:prstGeom>
          <a:ln>
            <a:solidFill>
              <a:schemeClr val="accent1"/>
            </a:solidFill>
          </a:ln>
        </p:spPr>
      </p:pic>
      <p:pic>
        <p:nvPicPr>
          <p:cNvPr id="6" name="Picture 6" descr="What cannot be recycled leaflet">
            <a:extLst>
              <a:ext uri="{FF2B5EF4-FFF2-40B4-BE49-F238E27FC236}">
                <a16:creationId xmlns:a16="http://schemas.microsoft.com/office/drawing/2014/main" id="{65E8BC0B-E8FD-4D9E-809E-A2253F6EBDC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08933" y="1778805"/>
            <a:ext cx="3574134" cy="4710670"/>
          </a:xfrm>
          <a:prstGeom prst="rect">
            <a:avLst/>
          </a:prstGeom>
          <a:ln>
            <a:solidFill>
              <a:schemeClr val="accent1"/>
            </a:solidFill>
          </a:ln>
        </p:spPr>
      </p:pic>
      <p:pic>
        <p:nvPicPr>
          <p:cNvPr id="2054" name="Picture 6" descr="Image of refuse bin and recycling bag">
            <a:extLst>
              <a:ext uri="{FF2B5EF4-FFF2-40B4-BE49-F238E27FC236}">
                <a16:creationId xmlns:a16="http://schemas.microsoft.com/office/drawing/2014/main" id="{5B103452-16B6-4AA5-B7D9-0C673EB195A5}"/>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517825" y="1331803"/>
            <a:ext cx="3153486" cy="1970929"/>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10" name="Picture 6" descr="Facebook logo">
            <a:extLst>
              <a:ext uri="{FF2B5EF4-FFF2-40B4-BE49-F238E27FC236}">
                <a16:creationId xmlns:a16="http://schemas.microsoft.com/office/drawing/2014/main" id="{D18E0495-B05C-4026-8AF0-AD9485EF3D5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841382" y="5652465"/>
            <a:ext cx="461666" cy="461666"/>
          </a:xfrm>
          <a:prstGeom prst="rect">
            <a:avLst/>
          </a:prstGeom>
        </p:spPr>
      </p:pic>
      <p:pic>
        <p:nvPicPr>
          <p:cNvPr id="1026" name="Picture 2" descr="Image of full recycling bag s">
            <a:extLst>
              <a:ext uri="{FF2B5EF4-FFF2-40B4-BE49-F238E27FC236}">
                <a16:creationId xmlns:a16="http://schemas.microsoft.com/office/drawing/2014/main" id="{83D5B924-85BA-472D-9155-8F73C44F2F48}"/>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518089" y="3429000"/>
            <a:ext cx="3153486" cy="2097197"/>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12" name="Picture 8" descr="Leicester City Public Health : Leicestershire and Rutland LPC">
            <a:extLst>
              <a:ext uri="{FF2B5EF4-FFF2-40B4-BE49-F238E27FC236}">
                <a16:creationId xmlns:a16="http://schemas.microsoft.com/office/drawing/2014/main" id="{1145085E-67BA-44DC-8562-721BDDFD343C}"/>
              </a:ext>
            </a:extLst>
          </p:cNvPr>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300723" y="134567"/>
            <a:ext cx="3810000" cy="132556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0">
            <a:extLst>
              <a:ext uri="{FF2B5EF4-FFF2-40B4-BE49-F238E27FC236}">
                <a16:creationId xmlns:a16="http://schemas.microsoft.com/office/drawing/2014/main" id="{BF9181C2-EDB0-4FEC-91CD-1EDD2B70EAD9}"/>
              </a:ext>
              <a:ext uri="{C183D7F6-B498-43B3-948B-1728B52AA6E4}">
                <adec:decorative xmlns:adec="http://schemas.microsoft.com/office/drawing/2017/decorative" val="1"/>
              </a:ext>
            </a:extLst>
          </p:cNvPr>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a:stretch/>
        </p:blipFill>
        <p:spPr bwMode="auto">
          <a:xfrm>
            <a:off x="10536701" y="0"/>
            <a:ext cx="1503351" cy="126869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0B15D2A1-229D-4C20-AA04-179E619AF1BD}"/>
              </a:ext>
            </a:extLst>
          </p:cNvPr>
          <p:cNvSpPr/>
          <p:nvPr/>
        </p:nvSpPr>
        <p:spPr>
          <a:xfrm>
            <a:off x="9429022" y="6197092"/>
            <a:ext cx="2327047" cy="461665"/>
          </a:xfrm>
          <a:prstGeom prst="rect">
            <a:avLst/>
          </a:prstGeom>
        </p:spPr>
        <p:txBody>
          <a:bodyPr wrap="none">
            <a:spAutoFit/>
          </a:bodyPr>
          <a:lstStyle/>
          <a:p>
            <a:r>
              <a:rPr lang="en-GB" sz="2400">
                <a:solidFill>
                  <a:srgbClr val="657786"/>
                </a:solidFill>
                <a:latin typeface="system-ui"/>
              </a:rPr>
              <a:t>@</a:t>
            </a:r>
            <a:r>
              <a:rPr lang="en-GB" sz="2400" err="1">
                <a:solidFill>
                  <a:srgbClr val="657786"/>
                </a:solidFill>
                <a:latin typeface="system-ui"/>
              </a:rPr>
              <a:t>orangebagleics</a:t>
            </a:r>
            <a:endParaRPr lang="en-GB" sz="2400"/>
          </a:p>
        </p:txBody>
      </p:sp>
      <p:pic>
        <p:nvPicPr>
          <p:cNvPr id="15" name="Picture 8" descr="Twitter logo">
            <a:extLst>
              <a:ext uri="{FF2B5EF4-FFF2-40B4-BE49-F238E27FC236}">
                <a16:creationId xmlns:a16="http://schemas.microsoft.com/office/drawing/2014/main" id="{5C52CB64-86C9-4C19-934B-58FF806B7805}"/>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753382" y="6212262"/>
            <a:ext cx="677886" cy="492919"/>
          </a:xfrm>
          <a:prstGeom prst="rect">
            <a:avLst/>
          </a:prstGeom>
        </p:spPr>
      </p:pic>
    </p:spTree>
    <p:extLst>
      <p:ext uri="{BB962C8B-B14F-4D97-AF65-F5344CB8AC3E}">
        <p14:creationId xmlns:p14="http://schemas.microsoft.com/office/powerpoint/2010/main" val="34406892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F8A8E-EDC3-4FAC-8B77-E5B6F20F9C65}"/>
              </a:ext>
            </a:extLst>
          </p:cNvPr>
          <p:cNvSpPr>
            <a:spLocks noGrp="1"/>
          </p:cNvSpPr>
          <p:nvPr>
            <p:ph type="title"/>
          </p:nvPr>
        </p:nvSpPr>
        <p:spPr>
          <a:xfrm>
            <a:off x="430237" y="247321"/>
            <a:ext cx="10515600" cy="1325563"/>
          </a:xfrm>
        </p:spPr>
        <p:txBody>
          <a:bodyPr/>
          <a:lstStyle/>
          <a:p>
            <a:r>
              <a:rPr lang="en-GB" b="1" dirty="0">
                <a:cs typeface="Calibri Light"/>
              </a:rPr>
              <a:t>Ball Mill</a:t>
            </a:r>
          </a:p>
        </p:txBody>
      </p:sp>
      <p:pic>
        <p:nvPicPr>
          <p:cNvPr id="3" name="Picture 2" descr="Biffa logo">
            <a:extLst>
              <a:ext uri="{FF2B5EF4-FFF2-40B4-BE49-F238E27FC236}">
                <a16:creationId xmlns:a16="http://schemas.microsoft.com/office/drawing/2014/main" id="{8C699CAD-C9FC-4E70-A45F-3EE411B84B1B}"/>
              </a:ext>
            </a:extLst>
          </p:cNvPr>
          <p:cNvPicPr>
            <a:picLocks noChangeAspect="1"/>
          </p:cNvPicPr>
          <p:nvPr/>
        </p:nvPicPr>
        <p:blipFill>
          <a:blip r:embed="rId2"/>
          <a:stretch>
            <a:fillRect/>
          </a:stretch>
        </p:blipFill>
        <p:spPr>
          <a:xfrm>
            <a:off x="7990968" y="340806"/>
            <a:ext cx="3933825" cy="1009650"/>
          </a:xfrm>
          <a:prstGeom prst="rect">
            <a:avLst/>
          </a:prstGeom>
        </p:spPr>
      </p:pic>
      <p:sp>
        <p:nvSpPr>
          <p:cNvPr id="4" name="Rectangle 3">
            <a:extLst>
              <a:ext uri="{FF2B5EF4-FFF2-40B4-BE49-F238E27FC236}">
                <a16:creationId xmlns:a16="http://schemas.microsoft.com/office/drawing/2014/main" id="{C1C9B3FD-3736-49C7-AD64-2D1E9CBD97EE}"/>
              </a:ext>
            </a:extLst>
          </p:cNvPr>
          <p:cNvSpPr/>
          <p:nvPr/>
        </p:nvSpPr>
        <p:spPr>
          <a:xfrm>
            <a:off x="430237" y="1476117"/>
            <a:ext cx="6573844" cy="4939814"/>
          </a:xfrm>
          <a:prstGeom prst="rect">
            <a:avLst/>
          </a:prstGeom>
        </p:spPr>
        <p:txBody>
          <a:bodyPr wrap="square">
            <a:spAutoFit/>
          </a:bodyPr>
          <a:lstStyle/>
          <a:p>
            <a:pPr marL="285750" indent="-285750" algn="just">
              <a:spcAft>
                <a:spcPts val="600"/>
              </a:spcAft>
              <a:buFont typeface="Arial" panose="020B0604020202020204" pitchFamily="34" charset="0"/>
              <a:buChar char="•"/>
            </a:pPr>
            <a:r>
              <a:rPr lang="en-GB" sz="1900" dirty="0">
                <a:solidFill>
                  <a:srgbClr val="000000"/>
                </a:solidFill>
              </a:rPr>
              <a:t>The Ball Mill is responsible for diverting approximately 70% of wheelie bin waste from landfill and is the only one of its kind in the UK.</a:t>
            </a:r>
          </a:p>
          <a:p>
            <a:pPr marL="285750" indent="-285750" algn="just">
              <a:spcAft>
                <a:spcPts val="600"/>
              </a:spcAft>
              <a:buFont typeface="Arial" panose="020B0604020202020204" pitchFamily="34" charset="0"/>
              <a:buChar char="•"/>
            </a:pPr>
            <a:r>
              <a:rPr lang="en-GB" sz="1900" dirty="0">
                <a:solidFill>
                  <a:srgbClr val="000000"/>
                </a:solidFill>
              </a:rPr>
              <a:t>The Ball Mill is a huge drum similar to a washing machine. Instead of washing powder contains 42 tonnes of steel balls.</a:t>
            </a:r>
          </a:p>
          <a:p>
            <a:pPr marL="285750" indent="-285750" algn="just">
              <a:spcAft>
                <a:spcPts val="600"/>
              </a:spcAft>
              <a:buFont typeface="Arial" panose="020B0604020202020204" pitchFamily="34" charset="0"/>
              <a:buChar char="•"/>
            </a:pPr>
            <a:r>
              <a:rPr lang="en-GB" sz="1900" dirty="0">
                <a:solidFill>
                  <a:srgbClr val="000000"/>
                </a:solidFill>
              </a:rPr>
              <a:t>Waste is fed into the drum, which rotates causing the balls to pummel and grind the waste into much smaller pieces. </a:t>
            </a:r>
          </a:p>
          <a:p>
            <a:pPr marL="285750" indent="-285750" algn="just">
              <a:spcAft>
                <a:spcPts val="600"/>
              </a:spcAft>
              <a:buFont typeface="Arial" panose="020B0604020202020204" pitchFamily="34" charset="0"/>
              <a:buChar char="•"/>
            </a:pPr>
            <a:r>
              <a:rPr lang="en-GB" sz="1900" dirty="0"/>
              <a:t>So, all plastics, cardboard, light materials, metals and food waste can be extracted out of wheelie bins waste and diverted from landfill.</a:t>
            </a:r>
          </a:p>
          <a:p>
            <a:pPr marL="285750" indent="-285750" algn="just">
              <a:spcAft>
                <a:spcPts val="600"/>
              </a:spcAft>
              <a:buFont typeface="Arial" panose="020B0604020202020204" pitchFamily="34" charset="0"/>
              <a:buChar char="•"/>
            </a:pPr>
            <a:r>
              <a:rPr lang="en-GB" sz="1900" dirty="0"/>
              <a:t>The priority should always be the orange bags as this is cleaner and can be re-used in food grade recycling </a:t>
            </a:r>
          </a:p>
          <a:p>
            <a:pPr marL="285750" indent="-285750" algn="just">
              <a:spcAft>
                <a:spcPts val="600"/>
              </a:spcAft>
              <a:buFont typeface="Arial" panose="020B0604020202020204" pitchFamily="34" charset="0"/>
              <a:buChar char="•"/>
            </a:pPr>
            <a:r>
              <a:rPr lang="en-GB" sz="1900" dirty="0"/>
              <a:t>View the Ball Mill </a:t>
            </a:r>
            <a:r>
              <a:rPr lang="en-GB" sz="1900" dirty="0">
                <a:hlinkClick r:id="rId3"/>
              </a:rPr>
              <a:t>leaflet</a:t>
            </a:r>
            <a:r>
              <a:rPr lang="en-GB" sz="1900" dirty="0"/>
              <a:t>, or for a more complex explanation to the Ball Mill and the various extraction </a:t>
            </a:r>
            <a:r>
              <a:rPr lang="en-GB" sz="1900" dirty="0">
                <a:hlinkClick r:id="rId4"/>
              </a:rPr>
              <a:t>processes</a:t>
            </a:r>
            <a:r>
              <a:rPr lang="en-GB" sz="1900" dirty="0"/>
              <a:t>.</a:t>
            </a:r>
          </a:p>
          <a:p>
            <a:pPr marL="285750" indent="-285750" algn="just">
              <a:spcAft>
                <a:spcPts val="600"/>
              </a:spcAft>
              <a:buFont typeface="Arial" panose="020B0604020202020204" pitchFamily="34" charset="0"/>
              <a:buChar char="•"/>
            </a:pPr>
            <a:r>
              <a:rPr lang="en-GB" sz="1900" b="0" i="0" u="none" strike="noStrike" dirty="0">
                <a:solidFill>
                  <a:srgbClr val="000000"/>
                </a:solidFill>
                <a:effectLst/>
              </a:rPr>
              <a:t>Groups can visit the site. </a:t>
            </a:r>
            <a:r>
              <a:rPr lang="en-GB" sz="1900" b="1" dirty="0"/>
              <a:t>Contact at </a:t>
            </a:r>
            <a:r>
              <a:rPr lang="en-GB" sz="1900" b="1" dirty="0">
                <a:hlinkClick r:id="rId5"/>
              </a:rPr>
              <a:t>my.leicester.gov.uk</a:t>
            </a:r>
            <a:endParaRPr lang="en-GB" sz="1900" b="0" i="0" u="none" strike="noStrike" dirty="0">
              <a:solidFill>
                <a:srgbClr val="000000"/>
              </a:solidFill>
              <a:effectLst/>
            </a:endParaRPr>
          </a:p>
        </p:txBody>
      </p:sp>
      <p:pic>
        <p:nvPicPr>
          <p:cNvPr id="1026" name="Picture 2" descr="Image of the ball mill">
            <a:extLst>
              <a:ext uri="{FF2B5EF4-FFF2-40B4-BE49-F238E27FC236}">
                <a16:creationId xmlns:a16="http://schemas.microsoft.com/office/drawing/2014/main" id="{0950ADA8-AB86-4C62-BD5B-A48591A61D7E}"/>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rightnessContrast bright="20000" contrast="-20000"/>
                    </a14:imgEffect>
                  </a14:imgLayer>
                </a14:imgProps>
              </a:ext>
              <a:ext uri="{28A0092B-C50C-407E-A947-70E740481C1C}">
                <a14:useLocalDpi xmlns:a14="http://schemas.microsoft.com/office/drawing/2010/main"/>
              </a:ext>
            </a:extLst>
          </a:blip>
          <a:srcRect/>
          <a:stretch>
            <a:fillRect/>
          </a:stretch>
        </p:blipFill>
        <p:spPr bwMode="auto">
          <a:xfrm>
            <a:off x="7990968" y="1517664"/>
            <a:ext cx="3797295" cy="334162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mage of the ball mill">
            <a:extLst>
              <a:ext uri="{FF2B5EF4-FFF2-40B4-BE49-F238E27FC236}">
                <a16:creationId xmlns:a16="http://schemas.microsoft.com/office/drawing/2014/main" id="{7F062554-0E4A-4831-84BB-0A591FC4ACC2}"/>
              </a:ext>
            </a:extLst>
          </p:cNvPr>
          <p:cNvPicPr>
            <a:picLocks noChangeAspect="1"/>
          </p:cNvPicPr>
          <p:nvPr/>
        </p:nvPicPr>
        <p:blipFill>
          <a:blip r:embed="rId8"/>
          <a:stretch>
            <a:fillRect/>
          </a:stretch>
        </p:blipFill>
        <p:spPr>
          <a:xfrm>
            <a:off x="9273776" y="4964217"/>
            <a:ext cx="2487987" cy="1646462"/>
          </a:xfrm>
          <a:prstGeom prst="rect">
            <a:avLst/>
          </a:prstGeom>
        </p:spPr>
      </p:pic>
    </p:spTree>
    <p:extLst>
      <p:ext uri="{BB962C8B-B14F-4D97-AF65-F5344CB8AC3E}">
        <p14:creationId xmlns:p14="http://schemas.microsoft.com/office/powerpoint/2010/main" val="41457668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F8A8E-EDC3-4FAC-8B77-E5B6F20F9C65}"/>
              </a:ext>
            </a:extLst>
          </p:cNvPr>
          <p:cNvSpPr>
            <a:spLocks noGrp="1"/>
          </p:cNvSpPr>
          <p:nvPr>
            <p:ph type="title"/>
          </p:nvPr>
        </p:nvSpPr>
        <p:spPr>
          <a:xfrm>
            <a:off x="303625" y="148848"/>
            <a:ext cx="10515600" cy="1325563"/>
          </a:xfrm>
        </p:spPr>
        <p:txBody>
          <a:bodyPr/>
          <a:lstStyle/>
          <a:p>
            <a:r>
              <a:rPr lang="en-GB" b="1" dirty="0">
                <a:cs typeface="Calibri Light"/>
              </a:rPr>
              <a:t>Ball Mill</a:t>
            </a:r>
          </a:p>
        </p:txBody>
      </p:sp>
      <p:pic>
        <p:nvPicPr>
          <p:cNvPr id="7" name="Picture 6" descr="Ball mill recycling leaflet">
            <a:extLst>
              <a:ext uri="{FF2B5EF4-FFF2-40B4-BE49-F238E27FC236}">
                <a16:creationId xmlns:a16="http://schemas.microsoft.com/office/drawing/2014/main" id="{C7A57EC3-2CB6-4C77-9C3B-9C331F1702BC}"/>
              </a:ext>
            </a:extLst>
          </p:cNvPr>
          <p:cNvPicPr>
            <a:picLocks noChangeAspect="1"/>
          </p:cNvPicPr>
          <p:nvPr/>
        </p:nvPicPr>
        <p:blipFill>
          <a:blip r:embed="rId2"/>
          <a:stretch>
            <a:fillRect/>
          </a:stretch>
        </p:blipFill>
        <p:spPr>
          <a:xfrm>
            <a:off x="3089945" y="294954"/>
            <a:ext cx="8798430" cy="6268092"/>
          </a:xfrm>
          <a:prstGeom prst="rect">
            <a:avLst/>
          </a:prstGeom>
          <a:ln>
            <a:solidFill>
              <a:schemeClr val="accent1"/>
            </a:solidFill>
          </a:ln>
        </p:spPr>
      </p:pic>
      <p:sp>
        <p:nvSpPr>
          <p:cNvPr id="3" name="TextBox 2">
            <a:extLst>
              <a:ext uri="{FF2B5EF4-FFF2-40B4-BE49-F238E27FC236}">
                <a16:creationId xmlns:a16="http://schemas.microsoft.com/office/drawing/2014/main" id="{83876F41-AA82-4526-BDEC-21877762D979}"/>
              </a:ext>
            </a:extLst>
          </p:cNvPr>
          <p:cNvSpPr txBox="1"/>
          <p:nvPr/>
        </p:nvSpPr>
        <p:spPr>
          <a:xfrm>
            <a:off x="139373" y="5639716"/>
            <a:ext cx="2946009" cy="923330"/>
          </a:xfrm>
          <a:prstGeom prst="rect">
            <a:avLst/>
          </a:prstGeom>
          <a:noFill/>
        </p:spPr>
        <p:txBody>
          <a:bodyPr wrap="square" rtlCol="0">
            <a:spAutoFit/>
          </a:bodyPr>
          <a:lstStyle/>
          <a:p>
            <a:r>
              <a:rPr lang="en-GB"/>
              <a:t>For more information</a:t>
            </a:r>
            <a:br>
              <a:rPr lang="en-GB"/>
            </a:br>
            <a:r>
              <a:rPr lang="en-GB"/>
              <a:t>please contact Sophie Glover</a:t>
            </a:r>
          </a:p>
          <a:p>
            <a:r>
              <a:rPr lang="en-GB">
                <a:hlinkClick r:id="rId3"/>
              </a:rPr>
              <a:t>Sophie.Glover@biffa.co.uk</a:t>
            </a:r>
            <a:r>
              <a:rPr lang="en-GB"/>
              <a:t> </a:t>
            </a:r>
          </a:p>
        </p:txBody>
      </p:sp>
    </p:spTree>
    <p:extLst>
      <p:ext uri="{BB962C8B-B14F-4D97-AF65-F5344CB8AC3E}">
        <p14:creationId xmlns:p14="http://schemas.microsoft.com/office/powerpoint/2010/main" val="40844790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4E8B0-1161-4E4B-866C-E35D9C225C02}"/>
              </a:ext>
            </a:extLst>
          </p:cNvPr>
          <p:cNvSpPr>
            <a:spLocks noGrp="1"/>
          </p:cNvSpPr>
          <p:nvPr>
            <p:ph type="title"/>
          </p:nvPr>
        </p:nvSpPr>
        <p:spPr>
          <a:xfrm>
            <a:off x="331763" y="65776"/>
            <a:ext cx="10515600" cy="1325563"/>
          </a:xfrm>
        </p:spPr>
        <p:txBody>
          <a:bodyPr/>
          <a:lstStyle/>
          <a:p>
            <a:r>
              <a:rPr lang="en-GB" b="1" dirty="0">
                <a:ea typeface="+mj-lt"/>
                <a:cs typeface="+mj-lt"/>
              </a:rPr>
              <a:t>Recycling support from Leicester City Council </a:t>
            </a:r>
            <a:endParaRPr lang="en-US" b="1" dirty="0"/>
          </a:p>
        </p:txBody>
      </p:sp>
      <p:pic>
        <p:nvPicPr>
          <p:cNvPr id="1026" name="Picture 2" descr="Orange bag logo">
            <a:extLst>
              <a:ext uri="{FF2B5EF4-FFF2-40B4-BE49-F238E27FC236}">
                <a16:creationId xmlns:a16="http://schemas.microsoft.com/office/drawing/2014/main" id="{8366286F-E679-4EF7-81A8-A6F88241D950}"/>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885485" y="1016917"/>
            <a:ext cx="1905000" cy="190500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698C2947-9D4E-4D44-BBBE-B33B016EB392}"/>
              </a:ext>
            </a:extLst>
          </p:cNvPr>
          <p:cNvSpPr/>
          <p:nvPr/>
        </p:nvSpPr>
        <p:spPr>
          <a:xfrm>
            <a:off x="482209" y="1303332"/>
            <a:ext cx="8478911" cy="4154984"/>
          </a:xfrm>
          <a:prstGeom prst="rect">
            <a:avLst/>
          </a:prstGeom>
        </p:spPr>
        <p:txBody>
          <a:bodyPr wrap="square">
            <a:spAutoFit/>
          </a:bodyPr>
          <a:lstStyle/>
          <a:p>
            <a:r>
              <a:rPr lang="en-GB" sz="2200">
                <a:solidFill>
                  <a:srgbClr val="001214"/>
                </a:solidFill>
                <a:latin typeface="cantarellregular"/>
              </a:rPr>
              <a:t>Our Waste Management Team offers a range of activities tailored to your school for all things recycling and waste related.</a:t>
            </a:r>
          </a:p>
          <a:p>
            <a:endParaRPr lang="en-GB" sz="2200">
              <a:solidFill>
                <a:srgbClr val="001214"/>
              </a:solidFill>
              <a:latin typeface="cantarellregular"/>
            </a:endParaRPr>
          </a:p>
          <a:p>
            <a:r>
              <a:rPr lang="en-GB" sz="2200">
                <a:solidFill>
                  <a:srgbClr val="001214"/>
                </a:solidFill>
                <a:latin typeface="cantarellregular"/>
              </a:rPr>
              <a:t>We can offer a range of sessions, including assemblies, workshops and classroom presentations, tailored to your needs and covering a range of topics including:</a:t>
            </a:r>
          </a:p>
          <a:p>
            <a:endParaRPr lang="en-GB" sz="2200">
              <a:solidFill>
                <a:srgbClr val="001214"/>
              </a:solidFill>
              <a:latin typeface="cantarellregular"/>
            </a:endParaRPr>
          </a:p>
          <a:p>
            <a:pPr marL="285750" indent="-285750">
              <a:buFont typeface="Arial" panose="020B0604020202020204" pitchFamily="34" charset="0"/>
              <a:buChar char="•"/>
            </a:pPr>
            <a:r>
              <a:rPr lang="en-GB" sz="2200">
                <a:solidFill>
                  <a:srgbClr val="001214"/>
                </a:solidFill>
                <a:latin typeface="cantarellregular"/>
              </a:rPr>
              <a:t>Reduce – changing habits and behaviours to reduce the amount of waste produced. </a:t>
            </a:r>
          </a:p>
          <a:p>
            <a:pPr marL="285750" indent="-285750">
              <a:buFont typeface="Arial" panose="020B0604020202020204" pitchFamily="34" charset="0"/>
              <a:buChar char="•"/>
            </a:pPr>
            <a:r>
              <a:rPr lang="en-GB" sz="2200">
                <a:solidFill>
                  <a:srgbClr val="001214"/>
                </a:solidFill>
                <a:latin typeface="cantarellregular"/>
              </a:rPr>
              <a:t>Reuse – instead of disposal, think about alternative uses for unwanted items.</a:t>
            </a:r>
          </a:p>
          <a:p>
            <a:pPr marL="285750" indent="-285750">
              <a:buFont typeface="Arial" panose="020B0604020202020204" pitchFamily="34" charset="0"/>
              <a:buChar char="•"/>
            </a:pPr>
            <a:r>
              <a:rPr lang="en-GB" sz="2200">
                <a:solidFill>
                  <a:srgbClr val="001214"/>
                </a:solidFill>
                <a:latin typeface="cantarellregular"/>
              </a:rPr>
              <a:t>Recycle – gain confidence with home or school recycling services.</a:t>
            </a:r>
          </a:p>
        </p:txBody>
      </p:sp>
      <p:sp>
        <p:nvSpPr>
          <p:cNvPr id="4" name="Rectangle 3">
            <a:extLst>
              <a:ext uri="{FF2B5EF4-FFF2-40B4-BE49-F238E27FC236}">
                <a16:creationId xmlns:a16="http://schemas.microsoft.com/office/drawing/2014/main" id="{F1F03273-5CDD-43FD-9D71-8E9BE5E2595F}"/>
              </a:ext>
            </a:extLst>
          </p:cNvPr>
          <p:cNvSpPr/>
          <p:nvPr/>
        </p:nvSpPr>
        <p:spPr>
          <a:xfrm>
            <a:off x="482209" y="5721743"/>
            <a:ext cx="12192000" cy="923330"/>
          </a:xfrm>
          <a:prstGeom prst="rect">
            <a:avLst/>
          </a:prstGeom>
        </p:spPr>
        <p:txBody>
          <a:bodyPr wrap="square">
            <a:spAutoFit/>
          </a:bodyPr>
          <a:lstStyle/>
          <a:p>
            <a:r>
              <a:rPr lang="en-GB" b="1">
                <a:solidFill>
                  <a:srgbClr val="001214"/>
                </a:solidFill>
                <a:latin typeface="cantarellregular"/>
              </a:rPr>
              <a:t>For further information please contact Kimberley Tilley</a:t>
            </a:r>
            <a:endParaRPr lang="en-GB">
              <a:solidFill>
                <a:srgbClr val="001214"/>
              </a:solidFill>
              <a:latin typeface="cantarellregular"/>
            </a:endParaRPr>
          </a:p>
          <a:p>
            <a:r>
              <a:rPr lang="en-GB" b="1">
                <a:solidFill>
                  <a:srgbClr val="001214"/>
                </a:solidFill>
                <a:latin typeface="cantarellregular"/>
              </a:rPr>
              <a:t>Service Development Officer (Waste Management), Leicester City Council</a:t>
            </a:r>
            <a:endParaRPr lang="en-GB">
              <a:solidFill>
                <a:srgbClr val="001214"/>
              </a:solidFill>
              <a:latin typeface="cantarellregular"/>
            </a:endParaRPr>
          </a:p>
          <a:p>
            <a:r>
              <a:rPr lang="en-GB" u="sng">
                <a:solidFill>
                  <a:srgbClr val="2191AF"/>
                </a:solidFill>
                <a:latin typeface="cantarellregular"/>
                <a:hlinkClick r:id="rId3"/>
              </a:rPr>
              <a:t>Kimberley.tilley@leicester.gov.uk</a:t>
            </a:r>
            <a:r>
              <a:rPr lang="en-GB">
                <a:solidFill>
                  <a:srgbClr val="001214"/>
                </a:solidFill>
                <a:latin typeface="cantarellregular"/>
              </a:rPr>
              <a:t> or </a:t>
            </a:r>
            <a:r>
              <a:rPr lang="en-GB" u="sng">
                <a:solidFill>
                  <a:srgbClr val="2191AF"/>
                </a:solidFill>
                <a:latin typeface="cantarellregular"/>
                <a:hlinkClick r:id="rId4" tooltip="0116 454 6742"/>
              </a:rPr>
              <a:t>0116 454 6742</a:t>
            </a:r>
            <a:endParaRPr lang="en-GB">
              <a:solidFill>
                <a:srgbClr val="001214"/>
              </a:solidFill>
              <a:latin typeface="cantarellregular"/>
            </a:endParaRPr>
          </a:p>
        </p:txBody>
      </p:sp>
      <p:pic>
        <p:nvPicPr>
          <p:cNvPr id="6146" name="Picture 2" descr="Cartoon of a waste bin and recycling box">
            <a:extLst>
              <a:ext uri="{FF2B5EF4-FFF2-40B4-BE49-F238E27FC236}">
                <a16:creationId xmlns:a16="http://schemas.microsoft.com/office/drawing/2014/main" id="{F71B8985-3FAF-408A-8066-D6904851A7E4}"/>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9149666" y="2989649"/>
            <a:ext cx="2581275" cy="177165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image of children with a poster about recyling">
            <a:extLst>
              <a:ext uri="{FF2B5EF4-FFF2-40B4-BE49-F238E27FC236}">
                <a16:creationId xmlns:a16="http://schemas.microsoft.com/office/drawing/2014/main" id="{8227DA30-4F51-4386-8D05-3E194616F6F7}"/>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9111566" y="4850205"/>
            <a:ext cx="2619375" cy="1743075"/>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22269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F8A8E-EDC3-4FAC-8B77-E5B6F20F9C65}"/>
              </a:ext>
            </a:extLst>
          </p:cNvPr>
          <p:cNvSpPr>
            <a:spLocks noGrp="1"/>
          </p:cNvSpPr>
          <p:nvPr>
            <p:ph type="title"/>
          </p:nvPr>
        </p:nvSpPr>
        <p:spPr>
          <a:xfrm>
            <a:off x="321734" y="83058"/>
            <a:ext cx="10515600" cy="1325563"/>
          </a:xfrm>
        </p:spPr>
        <p:txBody>
          <a:bodyPr/>
          <a:lstStyle/>
          <a:p>
            <a:r>
              <a:rPr lang="en-GB" b="1" dirty="0">
                <a:cs typeface="Calibri Light"/>
              </a:rPr>
              <a:t>(Re)Love Our Stuff</a:t>
            </a:r>
            <a:endParaRPr lang="en-GB" b="1" dirty="0"/>
          </a:p>
        </p:txBody>
      </p:sp>
      <p:sp>
        <p:nvSpPr>
          <p:cNvPr id="3" name="TextBox 2">
            <a:extLst>
              <a:ext uri="{FF2B5EF4-FFF2-40B4-BE49-F238E27FC236}">
                <a16:creationId xmlns:a16="http://schemas.microsoft.com/office/drawing/2014/main" id="{C80E1947-ED66-4EA8-B830-E501221D1857}"/>
              </a:ext>
            </a:extLst>
          </p:cNvPr>
          <p:cNvSpPr txBox="1"/>
          <p:nvPr/>
        </p:nvSpPr>
        <p:spPr>
          <a:xfrm>
            <a:off x="457201" y="1253613"/>
            <a:ext cx="6179574" cy="445250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spcAft>
                <a:spcPts val="400"/>
              </a:spcAft>
              <a:buFont typeface="Arial"/>
              <a:buChar char="•"/>
            </a:pPr>
            <a:r>
              <a:rPr lang="en-US" sz="2000" dirty="0">
                <a:solidFill>
                  <a:srgbClr val="4A4A4A"/>
                </a:solidFill>
                <a:latin typeface="Calibri"/>
                <a:cs typeface="Calibri"/>
              </a:rPr>
              <a:t>(Re)Love Our Stuff was developed by Eco-Schools and Keep Britain Tidy’s Centre for Social Innovation. </a:t>
            </a:r>
            <a:endParaRPr lang="en-US" sz="2000" dirty="0">
              <a:solidFill>
                <a:srgbClr val="000000"/>
              </a:solidFill>
              <a:latin typeface="Calibri"/>
              <a:cs typeface="Calibri" panose="020F0502020204030204"/>
            </a:endParaRPr>
          </a:p>
          <a:p>
            <a:pPr marL="285750" indent="-285750">
              <a:spcAft>
                <a:spcPts val="400"/>
              </a:spcAft>
              <a:buFont typeface="Arial"/>
              <a:buChar char="•"/>
            </a:pPr>
            <a:r>
              <a:rPr lang="en-US" sz="2000" dirty="0">
                <a:solidFill>
                  <a:srgbClr val="4A4A4A"/>
                </a:solidFill>
                <a:latin typeface="Calibri"/>
                <a:cs typeface="Calibri" panose="020F0502020204030204"/>
              </a:rPr>
              <a:t>Gives your pupils the chance to manage a real-life project that delivers measurable environmental savings.</a:t>
            </a:r>
          </a:p>
          <a:p>
            <a:pPr marL="285750" indent="-285750">
              <a:spcAft>
                <a:spcPts val="400"/>
              </a:spcAft>
              <a:buFont typeface="Arial"/>
              <a:buChar char="•"/>
            </a:pPr>
            <a:r>
              <a:rPr lang="en-US" sz="2000" dirty="0">
                <a:solidFill>
                  <a:srgbClr val="4A4A4A"/>
                </a:solidFill>
                <a:latin typeface="Calibri"/>
                <a:cs typeface="Calibri" panose="020F0502020204030204"/>
              </a:rPr>
              <a:t>Design, advertise and run a pop-up, second-hand clothes shop.</a:t>
            </a:r>
          </a:p>
          <a:p>
            <a:pPr marL="285750" indent="-285750">
              <a:spcAft>
                <a:spcPts val="400"/>
              </a:spcAft>
              <a:buFont typeface="Arial"/>
              <a:buChar char="•"/>
            </a:pPr>
            <a:r>
              <a:rPr lang="en-US" sz="2000" dirty="0">
                <a:solidFill>
                  <a:srgbClr val="4A4A4A"/>
                </a:solidFill>
                <a:latin typeface="Calibri"/>
                <a:cs typeface="Calibri" panose="020F0502020204030204"/>
              </a:rPr>
              <a:t>Can link to Math, English, Science and Art and Design. </a:t>
            </a:r>
          </a:p>
          <a:p>
            <a:pPr marL="285750" indent="-285750">
              <a:spcAft>
                <a:spcPts val="400"/>
              </a:spcAft>
              <a:buFont typeface="Arial"/>
              <a:buChar char="•"/>
            </a:pPr>
            <a:r>
              <a:rPr lang="en-US" sz="2000" dirty="0">
                <a:solidFill>
                  <a:srgbClr val="4A4A4A"/>
                </a:solidFill>
                <a:latin typeface="Calibri"/>
                <a:cs typeface="Calibri" panose="020F0502020204030204"/>
              </a:rPr>
              <a:t>Develops enterprise skills including, Leadership, Communication, Teamwork and Presenting.</a:t>
            </a:r>
          </a:p>
          <a:p>
            <a:pPr marL="285750" indent="-285750">
              <a:spcAft>
                <a:spcPts val="400"/>
              </a:spcAft>
              <a:buFont typeface="Arial"/>
              <a:buChar char="•"/>
            </a:pPr>
            <a:r>
              <a:rPr lang="en-US" sz="2000" dirty="0">
                <a:solidFill>
                  <a:srgbClr val="4A4A4A"/>
                </a:solidFill>
                <a:latin typeface="Calibri"/>
                <a:cs typeface="Calibri" panose="020F0502020204030204"/>
              </a:rPr>
              <a:t>Raises funds for school or charity.</a:t>
            </a:r>
          </a:p>
          <a:p>
            <a:pPr marL="285750" indent="-285750">
              <a:spcAft>
                <a:spcPts val="400"/>
              </a:spcAft>
              <a:buFont typeface="Arial"/>
              <a:buChar char="•"/>
            </a:pPr>
            <a:r>
              <a:rPr lang="en-US" sz="2000" dirty="0">
                <a:solidFill>
                  <a:srgbClr val="4A4A4A"/>
                </a:solidFill>
                <a:latin typeface="Calibri"/>
                <a:cs typeface="Calibri" panose="020F0502020204030204"/>
              </a:rPr>
              <a:t>Prevents clothing from going to landfill.</a:t>
            </a:r>
          </a:p>
          <a:p>
            <a:pPr marL="285750" indent="-285750">
              <a:spcAft>
                <a:spcPts val="400"/>
              </a:spcAft>
              <a:buFont typeface="Arial"/>
              <a:buChar char="•"/>
            </a:pPr>
            <a:r>
              <a:rPr lang="en-US" sz="2000" dirty="0">
                <a:solidFill>
                  <a:srgbClr val="4A4A4A"/>
                </a:solidFill>
                <a:latin typeface="Calibri"/>
                <a:cs typeface="Calibri" panose="020F0502020204030204"/>
              </a:rPr>
              <a:t>Reduces energy usage and greenhouse gases.</a:t>
            </a:r>
          </a:p>
        </p:txBody>
      </p:sp>
      <p:pic>
        <p:nvPicPr>
          <p:cNvPr id="4" name="Picture 4">
            <a:extLst>
              <a:ext uri="{FF2B5EF4-FFF2-40B4-BE49-F238E27FC236}">
                <a16:creationId xmlns:a16="http://schemas.microsoft.com/office/drawing/2014/main" id="{D8B53EFE-4AEF-45D7-93FB-E7FFA3D6F3A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6772241" y="214258"/>
            <a:ext cx="5066275" cy="1165471"/>
          </a:xfrm>
          <a:prstGeom prst="rect">
            <a:avLst/>
          </a:prstGeom>
        </p:spPr>
      </p:pic>
      <p:pic>
        <p:nvPicPr>
          <p:cNvPr id="6" name="Picture 6" descr="re-love out stuff logo">
            <a:extLst>
              <a:ext uri="{FF2B5EF4-FFF2-40B4-BE49-F238E27FC236}">
                <a16:creationId xmlns:a16="http://schemas.microsoft.com/office/drawing/2014/main" id="{3749D228-9481-4F97-B26C-3125941AA4E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428991" y="1382336"/>
            <a:ext cx="2148441" cy="1802805"/>
          </a:xfrm>
          <a:prstGeom prst="rect">
            <a:avLst/>
          </a:prstGeom>
          <a:ln>
            <a:solidFill>
              <a:schemeClr val="tx1"/>
            </a:solidFill>
          </a:ln>
        </p:spPr>
      </p:pic>
      <p:sp>
        <p:nvSpPr>
          <p:cNvPr id="8" name="TextBox 7">
            <a:extLst>
              <a:ext uri="{FF2B5EF4-FFF2-40B4-BE49-F238E27FC236}">
                <a16:creationId xmlns:a16="http://schemas.microsoft.com/office/drawing/2014/main" id="{68464E9E-195C-43F8-B8EA-49BF32986A8D}"/>
              </a:ext>
            </a:extLst>
          </p:cNvPr>
          <p:cNvSpPr txBox="1"/>
          <p:nvPr/>
        </p:nvSpPr>
        <p:spPr>
          <a:xfrm>
            <a:off x="457200" y="6097093"/>
            <a:ext cx="4955117"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hlinkClick r:id="rId4"/>
              </a:rPr>
              <a:t>Re(Love) Our Stuff download</a:t>
            </a:r>
            <a:endParaRPr lang="en-US" sz="2000"/>
          </a:p>
        </p:txBody>
      </p:sp>
      <p:pic>
        <p:nvPicPr>
          <p:cNvPr id="9" name="Picture 9" descr="A group of people standing in a room&#10;">
            <a:extLst>
              <a:ext uri="{FF2B5EF4-FFF2-40B4-BE49-F238E27FC236}">
                <a16:creationId xmlns:a16="http://schemas.microsoft.com/office/drawing/2014/main" id="{FC467576-FC1D-44D5-847E-629F0AB14F2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127067" y="3345685"/>
            <a:ext cx="2743200" cy="1277886"/>
          </a:xfrm>
          <a:prstGeom prst="rect">
            <a:avLst/>
          </a:prstGeom>
        </p:spPr>
      </p:pic>
      <p:pic>
        <p:nvPicPr>
          <p:cNvPr id="11" name="Picture 11" descr="A group of people looking at a book&#10;">
            <a:extLst>
              <a:ext uri="{FF2B5EF4-FFF2-40B4-BE49-F238E27FC236}">
                <a16:creationId xmlns:a16="http://schemas.microsoft.com/office/drawing/2014/main" id="{5C68A614-4132-4593-984E-3E079FE31C1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127066" y="4771267"/>
            <a:ext cx="2743201" cy="1802805"/>
          </a:xfrm>
          <a:prstGeom prst="rect">
            <a:avLst/>
          </a:prstGeom>
        </p:spPr>
      </p:pic>
      <p:pic>
        <p:nvPicPr>
          <p:cNvPr id="13" name="Picture 13" descr="A rack of clothing">
            <a:extLst>
              <a:ext uri="{FF2B5EF4-FFF2-40B4-BE49-F238E27FC236}">
                <a16:creationId xmlns:a16="http://schemas.microsoft.com/office/drawing/2014/main" id="{114599C6-0616-42D3-8681-774D87BA8425}"/>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248400" y="4770260"/>
            <a:ext cx="2743200" cy="1804820"/>
          </a:xfrm>
          <a:prstGeom prst="rect">
            <a:avLst/>
          </a:prstGeom>
        </p:spPr>
      </p:pic>
      <p:pic>
        <p:nvPicPr>
          <p:cNvPr id="15" name="Picture 15" descr="Image of student and teacher">
            <a:extLst>
              <a:ext uri="{FF2B5EF4-FFF2-40B4-BE49-F238E27FC236}">
                <a16:creationId xmlns:a16="http://schemas.microsoft.com/office/drawing/2014/main" id="{70B529E8-0245-4CDA-94EA-BE320336B44A}"/>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084483" y="2719229"/>
            <a:ext cx="1907117" cy="1903390"/>
          </a:xfrm>
          <a:prstGeom prst="rect">
            <a:avLst/>
          </a:prstGeom>
        </p:spPr>
      </p:pic>
    </p:spTree>
    <p:extLst>
      <p:ext uri="{BB962C8B-B14F-4D97-AF65-F5344CB8AC3E}">
        <p14:creationId xmlns:p14="http://schemas.microsoft.com/office/powerpoint/2010/main" val="32542159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3714C-5882-4035-8EBE-99A06D43D17F}"/>
              </a:ext>
            </a:extLst>
          </p:cNvPr>
          <p:cNvSpPr>
            <a:spLocks noGrp="1"/>
          </p:cNvSpPr>
          <p:nvPr>
            <p:ph type="title"/>
          </p:nvPr>
        </p:nvSpPr>
        <p:spPr/>
        <p:txBody>
          <a:bodyPr/>
          <a:lstStyle/>
          <a:p>
            <a:r>
              <a:rPr lang="en-GB" b="1" dirty="0">
                <a:ea typeface="+mj-lt"/>
                <a:cs typeface="+mj-lt"/>
              </a:rPr>
              <a:t>#EcoSchoolsAtHome</a:t>
            </a:r>
            <a:endParaRPr lang="en-US" dirty="0"/>
          </a:p>
        </p:txBody>
      </p:sp>
      <p:sp>
        <p:nvSpPr>
          <p:cNvPr id="5" name="TextBox 4">
            <a:extLst>
              <a:ext uri="{FF2B5EF4-FFF2-40B4-BE49-F238E27FC236}">
                <a16:creationId xmlns:a16="http://schemas.microsoft.com/office/drawing/2014/main" id="{95ABD860-FB5B-4894-9832-20ABFC3B7200}"/>
              </a:ext>
            </a:extLst>
          </p:cNvPr>
          <p:cNvSpPr txBox="1"/>
          <p:nvPr/>
        </p:nvSpPr>
        <p:spPr>
          <a:xfrm>
            <a:off x="770835" y="1532835"/>
            <a:ext cx="6531113" cy="221599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lgn="just">
              <a:buFont typeface="Arial"/>
              <a:buChar char="•"/>
            </a:pPr>
            <a:r>
              <a:rPr lang="en-US" sz="2000" dirty="0"/>
              <a:t>Every Tuesday at 8:00pm Eco-Schools England is publishing </a:t>
            </a:r>
            <a:r>
              <a:rPr lang="en-US" sz="2000" dirty="0">
                <a:cs typeface="Calibri"/>
              </a:rPr>
              <a:t>a new Eco-Schools Topic handout that will include 5 different topic related tasks that can be undertaken both at home and in school.</a:t>
            </a:r>
            <a:endParaRPr lang="en-US" dirty="0">
              <a:cs typeface="Calibri" panose="020F0502020204030204"/>
            </a:endParaRPr>
          </a:p>
          <a:p>
            <a:pPr marL="342900" indent="-342900" algn="just">
              <a:buFont typeface="Arial"/>
              <a:buChar char="•"/>
            </a:pPr>
            <a:r>
              <a:rPr lang="en-US" sz="2000" dirty="0">
                <a:cs typeface="Calibri"/>
              </a:rPr>
              <a:t>The topic actions have been designed so that they can be carried out by nursery children and college students alike.</a:t>
            </a:r>
          </a:p>
          <a:p>
            <a:endParaRPr lang="en-GB"/>
          </a:p>
        </p:txBody>
      </p:sp>
      <p:pic>
        <p:nvPicPr>
          <p:cNvPr id="6" name="Picture 6" descr="A picture containing drawing&#10;&#10;Description generated with very high confidence">
            <a:extLst>
              <a:ext uri="{FF2B5EF4-FFF2-40B4-BE49-F238E27FC236}">
                <a16:creationId xmlns:a16="http://schemas.microsoft.com/office/drawing/2014/main" id="{55B766A6-1764-413C-A0DD-2CB6BA3EFB17}"/>
              </a:ext>
            </a:extLst>
          </p:cNvPr>
          <p:cNvPicPr>
            <a:picLocks noChangeAspect="1"/>
          </p:cNvPicPr>
          <p:nvPr/>
        </p:nvPicPr>
        <p:blipFill>
          <a:blip r:embed="rId2"/>
          <a:stretch>
            <a:fillRect/>
          </a:stretch>
        </p:blipFill>
        <p:spPr>
          <a:xfrm>
            <a:off x="9284252" y="463688"/>
            <a:ext cx="2590800" cy="2838450"/>
          </a:xfrm>
          <a:prstGeom prst="rect">
            <a:avLst/>
          </a:prstGeom>
        </p:spPr>
      </p:pic>
      <p:sp>
        <p:nvSpPr>
          <p:cNvPr id="10" name="TextBox 9">
            <a:extLst>
              <a:ext uri="{FF2B5EF4-FFF2-40B4-BE49-F238E27FC236}">
                <a16:creationId xmlns:a16="http://schemas.microsoft.com/office/drawing/2014/main" id="{2CC92AFF-2215-40E2-9FA0-F3D1379C4C28}"/>
              </a:ext>
            </a:extLst>
          </p:cNvPr>
          <p:cNvSpPr txBox="1"/>
          <p:nvPr/>
        </p:nvSpPr>
        <p:spPr>
          <a:xfrm>
            <a:off x="2162314" y="3874052"/>
            <a:ext cx="3483113"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US" sz="2000" b="1" dirty="0">
                <a:cs typeface="Calibri"/>
                <a:hlinkClick r:id="rId3"/>
              </a:rPr>
              <a:t>School Grounds</a:t>
            </a:r>
            <a:r>
              <a:rPr lang="en-US" sz="2000" b="1" dirty="0">
                <a:cs typeface="Calibri"/>
              </a:rPr>
              <a:t> </a:t>
            </a:r>
            <a:endParaRPr lang="en-US">
              <a:cs typeface="Calibri" panose="020F0502020204030204"/>
            </a:endParaRPr>
          </a:p>
          <a:p>
            <a:pPr marL="342900" indent="-342900">
              <a:buFont typeface="Arial"/>
              <a:buChar char="•"/>
            </a:pPr>
            <a:r>
              <a:rPr lang="en-US" sz="2000" b="1" dirty="0">
                <a:ea typeface="+mn-lt"/>
                <a:cs typeface="+mn-lt"/>
                <a:hlinkClick r:id="rId4"/>
              </a:rPr>
              <a:t>Biodiversity work</a:t>
            </a:r>
            <a:endParaRPr lang="en-US" dirty="0">
              <a:cs typeface="Calibri" panose="020F0502020204030204"/>
            </a:endParaRPr>
          </a:p>
          <a:p>
            <a:pPr marL="342900" indent="-342900">
              <a:buFont typeface="Arial"/>
              <a:buChar char="•"/>
            </a:pPr>
            <a:r>
              <a:rPr lang="en-US" sz="2000" b="1" dirty="0">
                <a:ea typeface="+mn-lt"/>
                <a:cs typeface="+mn-lt"/>
                <a:hlinkClick r:id="rId5"/>
              </a:rPr>
              <a:t>Marine work </a:t>
            </a:r>
            <a:endParaRPr lang="en-US" dirty="0">
              <a:cs typeface="Calibri" panose="020F0502020204030204"/>
            </a:endParaRPr>
          </a:p>
          <a:p>
            <a:pPr marL="342900" indent="-342900">
              <a:buFont typeface="Arial"/>
              <a:buChar char="•"/>
            </a:pPr>
            <a:r>
              <a:rPr lang="en-US" sz="2000" b="1" dirty="0">
                <a:ea typeface="+mn-lt"/>
                <a:cs typeface="+mn-lt"/>
                <a:hlinkClick r:id="rId6"/>
              </a:rPr>
              <a:t>Litter work</a:t>
            </a:r>
            <a:endParaRPr lang="en-US" dirty="0">
              <a:ea typeface="+mn-lt"/>
              <a:cs typeface="+mn-lt"/>
            </a:endParaRPr>
          </a:p>
          <a:p>
            <a:pPr marL="342900" indent="-342900">
              <a:buFont typeface="Arial"/>
              <a:buChar char="•"/>
            </a:pPr>
            <a:r>
              <a:rPr lang="en-US" sz="2000" b="1" dirty="0">
                <a:ea typeface="+mn-lt"/>
                <a:cs typeface="+mn-lt"/>
                <a:hlinkClick r:id="rId7"/>
              </a:rPr>
              <a:t>Energy work</a:t>
            </a:r>
            <a:endParaRPr lang="en-US">
              <a:cs typeface="Calibri"/>
            </a:endParaRPr>
          </a:p>
          <a:p>
            <a:pPr marL="342900" indent="-342900">
              <a:buFont typeface="Arial"/>
              <a:buChar char="•"/>
            </a:pPr>
            <a:r>
              <a:rPr lang="en-US" sz="2000" b="1" dirty="0">
                <a:ea typeface="+mn-lt"/>
                <a:cs typeface="+mn-lt"/>
                <a:hlinkClick r:id="rId8"/>
              </a:rPr>
              <a:t>Global Citizenship Work</a:t>
            </a:r>
            <a:endParaRPr lang="en-US">
              <a:cs typeface="Calibri" panose="020F0502020204030204"/>
            </a:endParaRPr>
          </a:p>
          <a:p>
            <a:pPr marL="342900" indent="-342900">
              <a:buFont typeface="Arial"/>
              <a:buChar char="•"/>
            </a:pPr>
            <a:r>
              <a:rPr lang="en-US" sz="2000" b="1" dirty="0">
                <a:ea typeface="+mn-lt"/>
                <a:cs typeface="+mn-lt"/>
                <a:hlinkClick r:id="rId9"/>
              </a:rPr>
              <a:t>Healthy Living Work</a:t>
            </a:r>
            <a:endParaRPr lang="en-US" dirty="0">
              <a:cs typeface="Calibri" panose="020F0502020204030204"/>
            </a:endParaRPr>
          </a:p>
          <a:p>
            <a:pPr marL="342900" indent="-342900">
              <a:buFont typeface="Arial"/>
              <a:buChar char="•"/>
            </a:pPr>
            <a:r>
              <a:rPr lang="en-US" sz="2000" b="1" dirty="0">
                <a:cs typeface="Calibri"/>
                <a:hlinkClick r:id="rId10"/>
              </a:rPr>
              <a:t>Transport</a:t>
            </a:r>
          </a:p>
          <a:p>
            <a:pPr>
              <a:buChar char="•"/>
            </a:pPr>
            <a:endParaRPr lang="en-US" sz="2000" b="1" dirty="0">
              <a:cs typeface="Calibri"/>
            </a:endParaRPr>
          </a:p>
        </p:txBody>
      </p:sp>
      <p:pic>
        <p:nvPicPr>
          <p:cNvPr id="11" name="Picture 11" descr="A screenshot of a social media post&#10;&#10;Description generated with very high confidence">
            <a:extLst>
              <a:ext uri="{FF2B5EF4-FFF2-40B4-BE49-F238E27FC236}">
                <a16:creationId xmlns:a16="http://schemas.microsoft.com/office/drawing/2014/main" id="{63E6C5BA-FF2F-45A1-9F11-28B8D768806C}"/>
              </a:ext>
            </a:extLst>
          </p:cNvPr>
          <p:cNvPicPr>
            <a:picLocks noChangeAspect="1"/>
          </p:cNvPicPr>
          <p:nvPr/>
        </p:nvPicPr>
        <p:blipFill>
          <a:blip r:embed="rId11"/>
          <a:stretch>
            <a:fillRect/>
          </a:stretch>
        </p:blipFill>
        <p:spPr>
          <a:xfrm>
            <a:off x="6491357" y="3641968"/>
            <a:ext cx="4267199" cy="2942324"/>
          </a:xfrm>
          <a:prstGeom prst="rect">
            <a:avLst/>
          </a:prstGeom>
        </p:spPr>
      </p:pic>
    </p:spTree>
    <p:extLst>
      <p:ext uri="{BB962C8B-B14F-4D97-AF65-F5344CB8AC3E}">
        <p14:creationId xmlns:p14="http://schemas.microsoft.com/office/powerpoint/2010/main" val="6369817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F8A8E-EDC3-4FAC-8B77-E5B6F20F9C65}"/>
              </a:ext>
            </a:extLst>
          </p:cNvPr>
          <p:cNvSpPr>
            <a:spLocks noGrp="1"/>
          </p:cNvSpPr>
          <p:nvPr>
            <p:ph type="title"/>
          </p:nvPr>
        </p:nvSpPr>
        <p:spPr>
          <a:xfrm>
            <a:off x="522636" y="217707"/>
            <a:ext cx="10515600" cy="1325563"/>
          </a:xfrm>
        </p:spPr>
        <p:txBody>
          <a:bodyPr/>
          <a:lstStyle/>
          <a:p>
            <a:r>
              <a:rPr lang="en-GB" b="1" dirty="0">
                <a:cs typeface="Calibri Light"/>
              </a:rPr>
              <a:t>COG Youth Services </a:t>
            </a:r>
            <a:endParaRPr lang="en-GB" b="1" dirty="0"/>
          </a:p>
        </p:txBody>
      </p:sp>
      <p:sp>
        <p:nvSpPr>
          <p:cNvPr id="5" name="TextBox 4">
            <a:extLst>
              <a:ext uri="{FF2B5EF4-FFF2-40B4-BE49-F238E27FC236}">
                <a16:creationId xmlns:a16="http://schemas.microsoft.com/office/drawing/2014/main" id="{E5CF514E-ACC6-4F4E-9EC8-B34839CE7551}"/>
              </a:ext>
            </a:extLst>
          </p:cNvPr>
          <p:cNvSpPr txBox="1"/>
          <p:nvPr/>
        </p:nvSpPr>
        <p:spPr>
          <a:xfrm>
            <a:off x="493324" y="1546730"/>
            <a:ext cx="6151033" cy="50783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mn-lt"/>
                <a:cs typeface="+mn-lt"/>
              </a:rPr>
              <a:t>COG Youth Services is keen to get schools across Leicester and Leicestershire recycling more. Join us on our epic quest to recycle more plastic then ever!  </a:t>
            </a:r>
            <a:endParaRPr lang="en-US" dirty="0"/>
          </a:p>
          <a:p>
            <a:endParaRPr lang="en-US" dirty="0">
              <a:ea typeface="+mn-lt"/>
              <a:cs typeface="+mn-lt"/>
            </a:endParaRPr>
          </a:p>
          <a:p>
            <a:r>
              <a:rPr lang="en-US" b="1" dirty="0">
                <a:ea typeface="+mn-lt"/>
                <a:cs typeface="+mn-lt"/>
              </a:rPr>
              <a:t>Collect your pens, collect your crisp packets and collect your toothbrushes</a:t>
            </a:r>
            <a:r>
              <a:rPr lang="en-US" dirty="0">
                <a:ea typeface="+mn-lt"/>
                <a:cs typeface="+mn-lt"/>
              </a:rPr>
              <a:t> as, together, we divert them from landfill and instead, send them to be recycled!</a:t>
            </a:r>
            <a:r>
              <a:rPr lang="en-GB" dirty="0">
                <a:ea typeface="+mn-lt"/>
                <a:cs typeface="+mn-lt"/>
              </a:rPr>
              <a:t>  </a:t>
            </a:r>
            <a:endParaRPr lang="en-US" dirty="0"/>
          </a:p>
          <a:p>
            <a:r>
              <a:rPr lang="en-US" dirty="0">
                <a:ea typeface="+mn-lt"/>
                <a:cs typeface="+mn-lt"/>
              </a:rPr>
              <a:t> </a:t>
            </a:r>
            <a:r>
              <a:rPr lang="en-GB" dirty="0">
                <a:ea typeface="+mn-lt"/>
                <a:cs typeface="+mn-lt"/>
              </a:rPr>
              <a:t> </a:t>
            </a:r>
            <a:endParaRPr lang="en-US" dirty="0"/>
          </a:p>
          <a:p>
            <a:pPr marL="285750" indent="-285750">
              <a:buFont typeface="Arial"/>
              <a:buChar char="•"/>
            </a:pPr>
            <a:r>
              <a:rPr lang="en-US" dirty="0">
                <a:ea typeface="+mn-lt"/>
                <a:cs typeface="+mn-lt"/>
              </a:rPr>
              <a:t>You need to be a school or other educational establishment, based in Leicester or Leicestershire.</a:t>
            </a:r>
            <a:endParaRPr lang="en-US" dirty="0"/>
          </a:p>
          <a:p>
            <a:pPr marL="285750" indent="-285750">
              <a:buFont typeface="Arial"/>
              <a:buChar char="•"/>
            </a:pPr>
            <a:r>
              <a:rPr lang="en-US" dirty="0">
                <a:ea typeface="+mn-lt"/>
                <a:cs typeface="+mn-lt"/>
              </a:rPr>
              <a:t>You must have a staff member that will act as the liaison for the project.</a:t>
            </a:r>
            <a:endParaRPr lang="en-US" dirty="0"/>
          </a:p>
          <a:p>
            <a:pPr marL="285750" indent="-285750">
              <a:buFont typeface="Arial"/>
              <a:buChar char="•"/>
            </a:pPr>
            <a:r>
              <a:rPr lang="en-US" dirty="0">
                <a:ea typeface="+mn-lt"/>
                <a:cs typeface="+mn-lt"/>
              </a:rPr>
              <a:t>You must agree to collect at least one of the items listed.</a:t>
            </a:r>
            <a:r>
              <a:rPr lang="en-GB" dirty="0">
                <a:ea typeface="+mn-lt"/>
                <a:cs typeface="+mn-lt"/>
              </a:rPr>
              <a:t> </a:t>
            </a:r>
            <a:endParaRPr lang="en-US" dirty="0"/>
          </a:p>
          <a:p>
            <a:pPr marL="285750" indent="-285750">
              <a:buFont typeface="Arial"/>
              <a:buChar char="•"/>
            </a:pPr>
            <a:r>
              <a:rPr lang="en-US" dirty="0">
                <a:ea typeface="+mn-lt"/>
                <a:cs typeface="+mn-lt"/>
              </a:rPr>
              <a:t>You must be able to ensure only appropriate items are donated</a:t>
            </a:r>
            <a:r>
              <a:rPr lang="en-GB" dirty="0">
                <a:ea typeface="+mn-lt"/>
                <a:cs typeface="+mn-lt"/>
              </a:rPr>
              <a:t>.</a:t>
            </a:r>
            <a:endParaRPr lang="en-US" dirty="0"/>
          </a:p>
          <a:p>
            <a:r>
              <a:rPr lang="en-US" dirty="0">
                <a:ea typeface="+mn-lt"/>
                <a:cs typeface="+mn-lt"/>
              </a:rPr>
              <a:t> </a:t>
            </a:r>
            <a:r>
              <a:rPr lang="en-GB" dirty="0">
                <a:ea typeface="+mn-lt"/>
                <a:cs typeface="+mn-lt"/>
              </a:rPr>
              <a:t>  </a:t>
            </a:r>
            <a:endParaRPr lang="en-US" dirty="0"/>
          </a:p>
          <a:p>
            <a:r>
              <a:rPr lang="en-US" dirty="0">
                <a:ea typeface="+mn-lt"/>
                <a:cs typeface="+mn-lt"/>
              </a:rPr>
              <a:t>Register at </a:t>
            </a:r>
            <a:r>
              <a:rPr lang="en-US" dirty="0">
                <a:ea typeface="+mn-lt"/>
                <a:cs typeface="+mn-lt"/>
                <a:hlinkClick r:id="rId2"/>
              </a:rPr>
              <a:t>cogyouthservices.co.uk/service/school-recycling-ambassadors</a:t>
            </a:r>
            <a:endParaRPr lang="en-US" dirty="0"/>
          </a:p>
        </p:txBody>
      </p:sp>
      <p:pic>
        <p:nvPicPr>
          <p:cNvPr id="2050" name="Picture 2" descr="information leaflet about recycling services">
            <a:extLst>
              <a:ext uri="{FF2B5EF4-FFF2-40B4-BE49-F238E27FC236}">
                <a16:creationId xmlns:a16="http://schemas.microsoft.com/office/drawing/2014/main" id="{CEBC6011-AE1B-4AAC-8B72-AE6246A7D50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187952" y="4763"/>
            <a:ext cx="484822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3" descr="COG YOUTH SERVICES LOGO">
            <a:extLst>
              <a:ext uri="{FF2B5EF4-FFF2-40B4-BE49-F238E27FC236}">
                <a16:creationId xmlns:a16="http://schemas.microsoft.com/office/drawing/2014/main" id="{8A34A9A9-D530-4670-934B-39512106729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00763" y="217707"/>
            <a:ext cx="1493970" cy="1104656"/>
          </a:xfrm>
          <a:prstGeom prst="rect">
            <a:avLst/>
          </a:prstGeom>
        </p:spPr>
      </p:pic>
    </p:spTree>
    <p:extLst>
      <p:ext uri="{BB962C8B-B14F-4D97-AF65-F5344CB8AC3E}">
        <p14:creationId xmlns:p14="http://schemas.microsoft.com/office/powerpoint/2010/main" val="32875611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F8A8E-EDC3-4FAC-8B77-E5B6F20F9C65}"/>
              </a:ext>
            </a:extLst>
          </p:cNvPr>
          <p:cNvSpPr>
            <a:spLocks noGrp="1"/>
          </p:cNvSpPr>
          <p:nvPr>
            <p:ph type="title"/>
          </p:nvPr>
        </p:nvSpPr>
        <p:spPr>
          <a:xfrm>
            <a:off x="480526" y="112436"/>
            <a:ext cx="10515600" cy="1325563"/>
          </a:xfrm>
        </p:spPr>
        <p:txBody>
          <a:bodyPr/>
          <a:lstStyle/>
          <a:p>
            <a:r>
              <a:rPr lang="en-GB" b="1" dirty="0">
                <a:cs typeface="Calibri Light"/>
              </a:rPr>
              <a:t>Clothes Recycling</a:t>
            </a:r>
            <a:endParaRPr lang="en-GB" b="1" dirty="0"/>
          </a:p>
        </p:txBody>
      </p:sp>
      <p:sp>
        <p:nvSpPr>
          <p:cNvPr id="3" name="TextBox 2">
            <a:extLst>
              <a:ext uri="{FF2B5EF4-FFF2-40B4-BE49-F238E27FC236}">
                <a16:creationId xmlns:a16="http://schemas.microsoft.com/office/drawing/2014/main" id="{61A011E0-A5D2-45C7-A6F4-0BA3286C8D31}"/>
              </a:ext>
            </a:extLst>
          </p:cNvPr>
          <p:cNvSpPr txBox="1"/>
          <p:nvPr/>
        </p:nvSpPr>
        <p:spPr>
          <a:xfrm>
            <a:off x="381358" y="1370755"/>
            <a:ext cx="6515911" cy="5037276"/>
          </a:xfrm>
          <a:prstGeom prst="rect">
            <a:avLst/>
          </a:prstGeom>
          <a:noFill/>
        </p:spPr>
        <p:txBody>
          <a:bodyPr wrap="square" rtlCol="0" anchor="t">
            <a:spAutoFit/>
          </a:bodyPr>
          <a:lstStyle/>
          <a:p>
            <a:pPr marL="285750" indent="-285750">
              <a:spcAft>
                <a:spcPts val="400"/>
              </a:spcAft>
              <a:buFont typeface="Arial" panose="020B0604020202020204" pitchFamily="34" charset="0"/>
              <a:buChar char="•"/>
            </a:pPr>
            <a:r>
              <a:rPr lang="en-GB" sz="1600" dirty="0"/>
              <a:t>‘Phil’ the Bag is a FREE clothing recycling initiative.</a:t>
            </a:r>
            <a:endParaRPr lang="en-US" dirty="0"/>
          </a:p>
          <a:p>
            <a:pPr marL="285750" indent="-285750">
              <a:spcAft>
                <a:spcPts val="400"/>
              </a:spcAft>
              <a:buFont typeface="Arial" panose="020B0604020202020204" pitchFamily="34" charset="0"/>
              <a:buChar char="•"/>
            </a:pPr>
            <a:r>
              <a:rPr lang="en-GB" sz="1600" dirty="0"/>
              <a:t>Raises funds from your textile recycling donations.</a:t>
            </a:r>
            <a:endParaRPr lang="en-GB" sz="1600" dirty="0">
              <a:cs typeface="Calibri" panose="020F0502020204030204"/>
            </a:endParaRPr>
          </a:p>
          <a:p>
            <a:pPr marL="285750" indent="-285750">
              <a:spcAft>
                <a:spcPts val="400"/>
              </a:spcAft>
              <a:buFont typeface="Arial" panose="020B0604020202020204" pitchFamily="34" charset="0"/>
              <a:buChar char="•"/>
            </a:pPr>
            <a:r>
              <a:rPr lang="en-GB" sz="1600" dirty="0"/>
              <a:t>The setting up of a 'Phil' the Bag collection, the actual clothing collection and all associated administration is totally free.</a:t>
            </a:r>
            <a:endParaRPr lang="en-GB" sz="1600" dirty="0">
              <a:cs typeface="Calibri" panose="020F0502020204030204"/>
            </a:endParaRPr>
          </a:p>
          <a:p>
            <a:pPr marL="285750" indent="-285750">
              <a:spcAft>
                <a:spcPts val="400"/>
              </a:spcAft>
              <a:buFont typeface="Arial" panose="020B0604020202020204" pitchFamily="34" charset="0"/>
              <a:buChar char="•"/>
            </a:pPr>
            <a:r>
              <a:rPr lang="en-GB" sz="1600" dirty="0"/>
              <a:t>You can organise as many textiles collections as you wish during the year so there is no limit to how much money you can raise for your school! </a:t>
            </a:r>
            <a:endParaRPr lang="en-GB" sz="1600" dirty="0">
              <a:cs typeface="Calibri" panose="020F0502020204030204"/>
            </a:endParaRPr>
          </a:p>
          <a:p>
            <a:pPr>
              <a:spcAft>
                <a:spcPts val="400"/>
              </a:spcAft>
            </a:pPr>
            <a:endParaRPr lang="en-GB" sz="1600" dirty="0">
              <a:cs typeface="Calibri" panose="020F0502020204030204"/>
            </a:endParaRPr>
          </a:p>
          <a:p>
            <a:pPr>
              <a:spcAft>
                <a:spcPts val="400"/>
              </a:spcAft>
            </a:pPr>
            <a:r>
              <a:rPr lang="en-GB" sz="1600" b="1" dirty="0"/>
              <a:t>How it works:</a:t>
            </a:r>
            <a:endParaRPr lang="en-GB" sz="1600" b="1" dirty="0">
              <a:cs typeface="Calibri" panose="020F0502020204030204"/>
            </a:endParaRPr>
          </a:p>
          <a:p>
            <a:pPr marL="285750" indent="-285750">
              <a:spcAft>
                <a:spcPts val="400"/>
              </a:spcAft>
              <a:buFont typeface="Arial" panose="020B0604020202020204" pitchFamily="34" charset="0"/>
              <a:buChar char="•"/>
            </a:pPr>
            <a:r>
              <a:rPr lang="en-GB" sz="1600" dirty="0"/>
              <a:t>The students bring in their bags on your Recycle Day, the bags are then weighed and a certificate and cheque land on your doormat before you know it. It's that easy!</a:t>
            </a:r>
            <a:endParaRPr lang="en-GB" sz="1600" dirty="0">
              <a:cs typeface="Calibri" panose="020F0502020204030204"/>
            </a:endParaRPr>
          </a:p>
          <a:p>
            <a:pPr marL="285750" indent="-285750">
              <a:spcAft>
                <a:spcPts val="400"/>
              </a:spcAft>
              <a:buFont typeface="Arial" panose="020B0604020202020204" pitchFamily="34" charset="0"/>
              <a:buChar char="•"/>
            </a:pPr>
            <a:r>
              <a:rPr lang="en-GB" sz="1600" dirty="0"/>
              <a:t>Use your parents/families/members own bags (black sacks, bin liners, carrier bags etc.) and we can recycle these for you.</a:t>
            </a:r>
            <a:endParaRPr lang="en-GB" sz="1600" dirty="0">
              <a:cs typeface="Calibri" panose="020F0502020204030204"/>
            </a:endParaRPr>
          </a:p>
          <a:p>
            <a:pPr marL="285750" indent="-285750">
              <a:spcAft>
                <a:spcPts val="400"/>
              </a:spcAft>
              <a:buFont typeface="Arial" panose="020B0604020202020204" pitchFamily="34" charset="0"/>
              <a:buChar char="•"/>
            </a:pPr>
            <a:r>
              <a:rPr lang="en-GB" sz="1600" dirty="0"/>
              <a:t>You will find a template letter to parents attached to send home.</a:t>
            </a:r>
            <a:endParaRPr lang="en-GB" sz="1600" dirty="0">
              <a:cs typeface="Calibri" panose="020F0502020204030204"/>
            </a:endParaRPr>
          </a:p>
          <a:p>
            <a:pPr marL="285750" indent="-285750">
              <a:spcAft>
                <a:spcPts val="400"/>
              </a:spcAft>
              <a:buFont typeface="Arial" panose="020B0604020202020204" pitchFamily="34" charset="0"/>
              <a:buChar char="•"/>
            </a:pPr>
            <a:r>
              <a:rPr lang="en-GB" sz="1600" dirty="0"/>
              <a:t>'Phil' offers competitions and regular promotions.</a:t>
            </a:r>
            <a:br>
              <a:rPr lang="en-GB" sz="1600" dirty="0"/>
            </a:br>
            <a:endParaRPr lang="en-GB" sz="1600" dirty="0">
              <a:cs typeface="Calibri" panose="020F0502020204030204"/>
            </a:endParaRPr>
          </a:p>
          <a:p>
            <a:pPr>
              <a:spcAft>
                <a:spcPts val="400"/>
              </a:spcAft>
            </a:pPr>
            <a:r>
              <a:rPr lang="en-GB" sz="1600" dirty="0"/>
              <a:t>Email </a:t>
            </a:r>
            <a:r>
              <a:rPr lang="en-GB" sz="1600" dirty="0">
                <a:hlinkClick r:id="rId2"/>
              </a:rPr>
              <a:t>info@philthebag.co.uk</a:t>
            </a:r>
            <a:r>
              <a:rPr lang="en-GB" sz="1600" dirty="0"/>
              <a:t> and they will advise you on available dates for collection.</a:t>
            </a:r>
            <a:endParaRPr lang="en-GB" sz="1600" dirty="0">
              <a:cs typeface="Calibri" panose="020F0502020204030204"/>
            </a:endParaRPr>
          </a:p>
        </p:txBody>
      </p:sp>
      <p:pic>
        <p:nvPicPr>
          <p:cNvPr id="4" name="Picture 3" descr="Cartoon of a bin bag">
            <a:extLst>
              <a:ext uri="{FF2B5EF4-FFF2-40B4-BE49-F238E27FC236}">
                <a16:creationId xmlns:a16="http://schemas.microsoft.com/office/drawing/2014/main" id="{B9CCD7CE-EBC3-45B4-848A-F7A292514A5B}"/>
              </a:ext>
            </a:extLst>
          </p:cNvPr>
          <p:cNvPicPr>
            <a:picLocks noChangeAspect="1"/>
          </p:cNvPicPr>
          <p:nvPr/>
        </p:nvPicPr>
        <p:blipFill>
          <a:blip r:embed="rId3"/>
          <a:stretch>
            <a:fillRect/>
          </a:stretch>
        </p:blipFill>
        <p:spPr>
          <a:xfrm>
            <a:off x="9707617" y="2251874"/>
            <a:ext cx="2200275" cy="1790700"/>
          </a:xfrm>
          <a:prstGeom prst="rect">
            <a:avLst/>
          </a:prstGeom>
          <a:ln>
            <a:solidFill>
              <a:schemeClr val="accent1"/>
            </a:solidFill>
          </a:ln>
        </p:spPr>
      </p:pic>
      <p:pic>
        <p:nvPicPr>
          <p:cNvPr id="8" name="Picture 7" descr="Children with full bags of clothing">
            <a:extLst>
              <a:ext uri="{FF2B5EF4-FFF2-40B4-BE49-F238E27FC236}">
                <a16:creationId xmlns:a16="http://schemas.microsoft.com/office/drawing/2014/main" id="{CF917F03-7436-4CCB-A2F4-6D930F00CC7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879149" y="4210370"/>
            <a:ext cx="3028743" cy="2186456"/>
          </a:xfrm>
          <a:prstGeom prst="rect">
            <a:avLst/>
          </a:prstGeom>
          <a:ln>
            <a:solidFill>
              <a:schemeClr val="accent1"/>
            </a:solidFill>
          </a:ln>
        </p:spPr>
      </p:pic>
      <p:pic>
        <p:nvPicPr>
          <p:cNvPr id="9" name="Picture 8" descr="children standing next to a van with full bags of clothing">
            <a:extLst>
              <a:ext uri="{FF2B5EF4-FFF2-40B4-BE49-F238E27FC236}">
                <a16:creationId xmlns:a16="http://schemas.microsoft.com/office/drawing/2014/main" id="{46E0868A-C96B-4942-98C8-9E273EB06CA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996437" y="461174"/>
            <a:ext cx="2501977" cy="1790700"/>
          </a:xfrm>
          <a:prstGeom prst="rect">
            <a:avLst/>
          </a:prstGeom>
          <a:ln>
            <a:solidFill>
              <a:schemeClr val="accent1"/>
            </a:solidFill>
          </a:ln>
        </p:spPr>
      </p:pic>
      <p:pic>
        <p:nvPicPr>
          <p:cNvPr id="7" name="Picture 6" descr="Children with full bags of clothing">
            <a:extLst>
              <a:ext uri="{FF2B5EF4-FFF2-40B4-BE49-F238E27FC236}">
                <a16:creationId xmlns:a16="http://schemas.microsoft.com/office/drawing/2014/main" id="{41DA608B-3FC8-4414-93E3-98B35832CFF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210635" y="2415708"/>
            <a:ext cx="2303455" cy="1635787"/>
          </a:xfrm>
          <a:prstGeom prst="rect">
            <a:avLst/>
          </a:prstGeom>
          <a:ln>
            <a:solidFill>
              <a:schemeClr val="accent1"/>
            </a:solidFill>
          </a:ln>
        </p:spPr>
      </p:pic>
    </p:spTree>
    <p:extLst>
      <p:ext uri="{BB962C8B-B14F-4D97-AF65-F5344CB8AC3E}">
        <p14:creationId xmlns:p14="http://schemas.microsoft.com/office/powerpoint/2010/main" val="16629131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5568680-1F6E-4073-8B45-306811ED2065}"/>
              </a:ext>
            </a:extLst>
          </p:cNvPr>
          <p:cNvSpPr>
            <a:spLocks noGrp="1"/>
          </p:cNvSpPr>
          <p:nvPr>
            <p:ph type="title"/>
          </p:nvPr>
        </p:nvSpPr>
        <p:spPr>
          <a:xfrm>
            <a:off x="640079" y="2053641"/>
            <a:ext cx="3669161" cy="2760098"/>
          </a:xfrm>
        </p:spPr>
        <p:txBody>
          <a:bodyPr>
            <a:normAutofit/>
          </a:bodyPr>
          <a:lstStyle/>
          <a:p>
            <a:r>
              <a:rPr lang="en-GB" sz="4100" dirty="0">
                <a:solidFill>
                  <a:srgbClr val="FFFFFF"/>
                </a:solidFill>
              </a:rPr>
              <a:t>#EcoTeachMeet Webinar Series </a:t>
            </a:r>
          </a:p>
        </p:txBody>
      </p:sp>
      <p:sp>
        <p:nvSpPr>
          <p:cNvPr id="3" name="Content Placeholder 2">
            <a:extLst>
              <a:ext uri="{FF2B5EF4-FFF2-40B4-BE49-F238E27FC236}">
                <a16:creationId xmlns:a16="http://schemas.microsoft.com/office/drawing/2014/main" id="{DD2D824A-FFCF-4A60-8009-B0A78D08C93B}"/>
              </a:ext>
            </a:extLst>
          </p:cNvPr>
          <p:cNvSpPr>
            <a:spLocks noGrp="1"/>
          </p:cNvSpPr>
          <p:nvPr>
            <p:ph idx="1"/>
          </p:nvPr>
        </p:nvSpPr>
        <p:spPr>
          <a:xfrm>
            <a:off x="6090574" y="801866"/>
            <a:ext cx="5306084" cy="5230634"/>
          </a:xfrm>
        </p:spPr>
        <p:txBody>
          <a:bodyPr anchor="ctr">
            <a:normAutofit/>
          </a:bodyPr>
          <a:lstStyle/>
          <a:p>
            <a:r>
              <a:rPr lang="en-GB" sz="2400" dirty="0">
                <a:solidFill>
                  <a:srgbClr val="000000"/>
                </a:solidFill>
              </a:rPr>
              <a:t>Overview of #EcoTeach format and dates/times of webinars</a:t>
            </a:r>
            <a:endParaRPr lang="en-GB" sz="2400" dirty="0">
              <a:solidFill>
                <a:srgbClr val="000000"/>
              </a:solidFill>
              <a:cs typeface="Calibri"/>
            </a:endParaRPr>
          </a:p>
          <a:p>
            <a:r>
              <a:rPr lang="en-GB" sz="2400" dirty="0">
                <a:solidFill>
                  <a:srgbClr val="000000"/>
                </a:solidFill>
              </a:rPr>
              <a:t>What Environmental Education Leicester is</a:t>
            </a:r>
            <a:endParaRPr lang="en-GB" sz="2400" dirty="0">
              <a:solidFill>
                <a:srgbClr val="000000"/>
              </a:solidFill>
              <a:cs typeface="Calibri"/>
            </a:endParaRPr>
          </a:p>
          <a:p>
            <a:r>
              <a:rPr lang="en-GB" sz="2400" dirty="0">
                <a:solidFill>
                  <a:srgbClr val="000000"/>
                </a:solidFill>
              </a:rPr>
              <a:t>Eco-Schools – and how it fits into the big picture</a:t>
            </a:r>
            <a:endParaRPr lang="en-GB" sz="2400" dirty="0">
              <a:solidFill>
                <a:srgbClr val="000000"/>
              </a:solidFill>
              <a:cs typeface="Calibri"/>
            </a:endParaRPr>
          </a:p>
          <a:p>
            <a:r>
              <a:rPr lang="en-GB" sz="2400" dirty="0">
                <a:solidFill>
                  <a:srgbClr val="000000"/>
                </a:solidFill>
              </a:rPr>
              <a:t>Waste and recycling projects </a:t>
            </a:r>
            <a:endParaRPr lang="en-GB" sz="2400" dirty="0">
              <a:solidFill>
                <a:srgbClr val="000000"/>
              </a:solidFill>
              <a:cs typeface="Calibri"/>
            </a:endParaRPr>
          </a:p>
          <a:p>
            <a:r>
              <a:rPr lang="en-GB" sz="2400" dirty="0">
                <a:solidFill>
                  <a:srgbClr val="000000"/>
                </a:solidFill>
              </a:rPr>
              <a:t>Q &amp; As</a:t>
            </a:r>
            <a:endParaRPr lang="en-GB" sz="2400" dirty="0">
              <a:solidFill>
                <a:srgbClr val="000000"/>
              </a:solidFill>
              <a:cs typeface="Calibri"/>
            </a:endParaRPr>
          </a:p>
          <a:p>
            <a:r>
              <a:rPr lang="en-GB" sz="2400" dirty="0">
                <a:solidFill>
                  <a:srgbClr val="000000"/>
                </a:solidFill>
              </a:rPr>
              <a:t>Other opportunities coming up </a:t>
            </a:r>
            <a:endParaRPr lang="en-GB" sz="2400" dirty="0">
              <a:solidFill>
                <a:srgbClr val="000000"/>
              </a:solidFill>
              <a:cs typeface="Calibri"/>
            </a:endParaRPr>
          </a:p>
        </p:txBody>
      </p:sp>
    </p:spTree>
    <p:extLst>
      <p:ext uri="{BB962C8B-B14F-4D97-AF65-F5344CB8AC3E}">
        <p14:creationId xmlns:p14="http://schemas.microsoft.com/office/powerpoint/2010/main" val="1060247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F8A8E-EDC3-4FAC-8B77-E5B6F20F9C65}"/>
              </a:ext>
            </a:extLst>
          </p:cNvPr>
          <p:cNvSpPr>
            <a:spLocks noGrp="1"/>
          </p:cNvSpPr>
          <p:nvPr>
            <p:ph type="title"/>
          </p:nvPr>
        </p:nvSpPr>
        <p:spPr>
          <a:xfrm>
            <a:off x="434533" y="52656"/>
            <a:ext cx="10515600" cy="1325563"/>
          </a:xfrm>
        </p:spPr>
        <p:txBody>
          <a:bodyPr/>
          <a:lstStyle/>
          <a:p>
            <a:r>
              <a:rPr lang="en-GB" b="1" dirty="0">
                <a:cs typeface="Calibri Light"/>
              </a:rPr>
              <a:t>Happy Feet – Africa's Gift</a:t>
            </a:r>
            <a:endParaRPr lang="en-GB" b="1" dirty="0"/>
          </a:p>
        </p:txBody>
      </p:sp>
      <p:pic>
        <p:nvPicPr>
          <p:cNvPr id="3" name="Picture 2" descr="Africa's gift logo">
            <a:extLst>
              <a:ext uri="{FF2B5EF4-FFF2-40B4-BE49-F238E27FC236}">
                <a16:creationId xmlns:a16="http://schemas.microsoft.com/office/drawing/2014/main" id="{510FC6F8-EC7F-4E02-8EA6-138BECE5D155}"/>
              </a:ext>
            </a:extLst>
          </p:cNvPr>
          <p:cNvPicPr>
            <a:picLocks noChangeAspect="1"/>
          </p:cNvPicPr>
          <p:nvPr/>
        </p:nvPicPr>
        <p:blipFill>
          <a:blip r:embed="rId2"/>
          <a:stretch>
            <a:fillRect/>
          </a:stretch>
        </p:blipFill>
        <p:spPr>
          <a:xfrm>
            <a:off x="7493547" y="386840"/>
            <a:ext cx="4324350" cy="1123950"/>
          </a:xfrm>
          <a:prstGeom prst="rect">
            <a:avLst/>
          </a:prstGeom>
        </p:spPr>
      </p:pic>
      <p:sp>
        <p:nvSpPr>
          <p:cNvPr id="4" name="Rectangle 3">
            <a:extLst>
              <a:ext uri="{FF2B5EF4-FFF2-40B4-BE49-F238E27FC236}">
                <a16:creationId xmlns:a16="http://schemas.microsoft.com/office/drawing/2014/main" id="{577760E1-76F2-4FA1-AC11-F878886A8542}"/>
              </a:ext>
            </a:extLst>
          </p:cNvPr>
          <p:cNvSpPr/>
          <p:nvPr/>
        </p:nvSpPr>
        <p:spPr>
          <a:xfrm>
            <a:off x="434533" y="1213865"/>
            <a:ext cx="6594917" cy="5242461"/>
          </a:xfrm>
          <a:prstGeom prst="rect">
            <a:avLst/>
          </a:prstGeom>
        </p:spPr>
        <p:txBody>
          <a:bodyPr wrap="square" anchor="t">
            <a:spAutoFit/>
          </a:bodyPr>
          <a:lstStyle/>
          <a:p>
            <a:pPr algn="ctr" fontAlgn="base">
              <a:spcAft>
                <a:spcPts val="400"/>
              </a:spcAft>
            </a:pPr>
            <a:r>
              <a:rPr lang="en-GB" b="1" i="1" dirty="0"/>
              <a:t>Solve</a:t>
            </a:r>
            <a:r>
              <a:rPr lang="en-GB" i="1" dirty="0"/>
              <a:t> the perennial headache of non-uniform days, </a:t>
            </a:r>
            <a:r>
              <a:rPr lang="en-GB" b="1" i="1" dirty="0"/>
              <a:t>raise funds</a:t>
            </a:r>
            <a:r>
              <a:rPr lang="en-GB" i="1" dirty="0"/>
              <a:t> for your school and </a:t>
            </a:r>
            <a:r>
              <a:rPr lang="en-GB" b="1" i="1" dirty="0"/>
              <a:t>help support </a:t>
            </a:r>
            <a:r>
              <a:rPr lang="en-GB" i="1" dirty="0"/>
              <a:t>a charity by holding a…</a:t>
            </a:r>
            <a:r>
              <a:rPr lang="en-GB" dirty="0"/>
              <a:t>​ </a:t>
            </a:r>
            <a:br>
              <a:rPr lang="en-GB" dirty="0"/>
            </a:br>
            <a:r>
              <a:rPr lang="en-GB" b="1" dirty="0"/>
              <a:t>Happy Feet Day</a:t>
            </a:r>
            <a:r>
              <a:rPr lang="en-GB" dirty="0"/>
              <a:t>​ </a:t>
            </a:r>
          </a:p>
          <a:p>
            <a:pPr algn="ctr" fontAlgn="base">
              <a:spcAft>
                <a:spcPts val="400"/>
              </a:spcAft>
            </a:pPr>
            <a:r>
              <a:rPr lang="en-GB" dirty="0"/>
              <a:t>a non-uniform day for your feet!</a:t>
            </a:r>
            <a:r>
              <a:rPr lang="en-US" dirty="0"/>
              <a:t>​</a:t>
            </a:r>
            <a:r>
              <a:rPr lang="en-GB" sz="2400" dirty="0"/>
              <a:t> </a:t>
            </a:r>
          </a:p>
          <a:p>
            <a:pPr algn="ctr" fontAlgn="base">
              <a:spcAft>
                <a:spcPts val="400"/>
              </a:spcAft>
            </a:pPr>
            <a:endParaRPr lang="en-US" dirty="0"/>
          </a:p>
          <a:p>
            <a:pPr marL="285750" indent="-285750" fontAlgn="base">
              <a:spcAft>
                <a:spcPts val="400"/>
              </a:spcAft>
              <a:buFont typeface="Arial" panose="020B0604020202020204" pitchFamily="34" charset="0"/>
              <a:buChar char="•"/>
            </a:pPr>
            <a:r>
              <a:rPr lang="en-GB" dirty="0"/>
              <a:t>Students attend school in their choice of footwear, whilst handing over a pair of unwanted shoes that can be used again in rural Africa.</a:t>
            </a:r>
            <a:r>
              <a:rPr lang="en-US" dirty="0"/>
              <a:t>​</a:t>
            </a:r>
          </a:p>
          <a:p>
            <a:pPr marL="285750" indent="-285750" fontAlgn="base">
              <a:spcAft>
                <a:spcPts val="400"/>
              </a:spcAft>
              <a:buFont typeface="Arial" panose="020B0604020202020204" pitchFamily="34" charset="0"/>
              <a:buChar char="•"/>
            </a:pPr>
            <a:r>
              <a:rPr lang="en-GB" dirty="0"/>
              <a:t>We pay </a:t>
            </a:r>
            <a:r>
              <a:rPr lang="en-GB" b="1" dirty="0"/>
              <a:t>40p per kilogram </a:t>
            </a:r>
            <a:r>
              <a:rPr lang="en-GB" dirty="0"/>
              <a:t>for reusable shoes, and then transport them to Africa, where they are introduced into the communities sensitively.</a:t>
            </a:r>
            <a:endParaRPr lang="en-US" dirty="0"/>
          </a:p>
          <a:p>
            <a:pPr marL="285750" indent="-285750" fontAlgn="base">
              <a:spcAft>
                <a:spcPts val="400"/>
              </a:spcAft>
              <a:buFont typeface="Arial" panose="020B0604020202020204" pitchFamily="34" charset="0"/>
              <a:buChar char="•"/>
            </a:pPr>
            <a:r>
              <a:rPr lang="en-GB" dirty="0"/>
              <a:t>We collect the shoes from school on the </a:t>
            </a:r>
            <a:r>
              <a:rPr lang="en-GB" b="1" dirty="0"/>
              <a:t>Happy Feet Day</a:t>
            </a:r>
            <a:r>
              <a:rPr lang="en-GB" dirty="0"/>
              <a:t>, so there are no storage problems. We weigh them and make swift payment.</a:t>
            </a:r>
            <a:endParaRPr lang="en-US" dirty="0"/>
          </a:p>
          <a:p>
            <a:pPr marL="285750" indent="-285750" fontAlgn="base">
              <a:spcAft>
                <a:spcPts val="400"/>
              </a:spcAft>
              <a:buFont typeface="Arial" panose="020B0604020202020204" pitchFamily="34" charset="0"/>
              <a:buChar char="•"/>
            </a:pPr>
            <a:r>
              <a:rPr lang="en-GB" dirty="0"/>
              <a:t>All we ask is that the shoes are </a:t>
            </a:r>
            <a:r>
              <a:rPr lang="en-GB" b="1" dirty="0"/>
              <a:t>clean, paired, tied and together.</a:t>
            </a:r>
            <a:r>
              <a:rPr lang="en-US" dirty="0"/>
              <a:t>​</a:t>
            </a:r>
          </a:p>
          <a:p>
            <a:pPr marL="285750" indent="-285750" fontAlgn="base">
              <a:spcAft>
                <a:spcPts val="400"/>
              </a:spcAft>
              <a:buFont typeface="Arial" panose="020B0604020202020204" pitchFamily="34" charset="0"/>
              <a:buChar char="•"/>
            </a:pPr>
            <a:r>
              <a:rPr lang="en-GB" dirty="0"/>
              <a:t>Book a date to make your feet happy!</a:t>
            </a:r>
            <a:r>
              <a:rPr lang="en-US" dirty="0"/>
              <a:t>​</a:t>
            </a:r>
            <a:endParaRPr lang="en-US" dirty="0">
              <a:cs typeface="Calibri"/>
            </a:endParaRPr>
          </a:p>
          <a:p>
            <a:endParaRPr lang="en-GB" sz="1400" b="0" i="0" dirty="0">
              <a:effectLst/>
            </a:endParaRPr>
          </a:p>
        </p:txBody>
      </p:sp>
      <p:pic>
        <p:nvPicPr>
          <p:cNvPr id="3074" name="Picture 2" descr="Bare feet with the words 'happy feet' drawn on them ">
            <a:extLst>
              <a:ext uri="{FF2B5EF4-FFF2-40B4-BE49-F238E27FC236}">
                <a16:creationId xmlns:a16="http://schemas.microsoft.com/office/drawing/2014/main" id="{E09DB7AC-8469-4DEE-9AB2-F316BFBD8445}"/>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539590" y="2424152"/>
            <a:ext cx="2183130" cy="1388186"/>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Bins filled with shoes">
            <a:extLst>
              <a:ext uri="{FF2B5EF4-FFF2-40B4-BE49-F238E27FC236}">
                <a16:creationId xmlns:a16="http://schemas.microsoft.com/office/drawing/2014/main" id="{9EC0A078-8A51-4210-A36E-2F5FE6FDD617}"/>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9831874" y="4265648"/>
            <a:ext cx="1986023" cy="141387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hildren on the shoulders of other children">
            <a:extLst>
              <a:ext uri="{FF2B5EF4-FFF2-40B4-BE49-F238E27FC236}">
                <a16:creationId xmlns:a16="http://schemas.microsoft.com/office/drawing/2014/main" id="{098D8EAD-844A-43A7-900B-C331723F0F8A}"/>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9801009" y="1702576"/>
            <a:ext cx="2016888" cy="238665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A boy kneeeling">
            <a:extLst>
              <a:ext uri="{FF2B5EF4-FFF2-40B4-BE49-F238E27FC236}">
                <a16:creationId xmlns:a16="http://schemas.microsoft.com/office/drawing/2014/main" id="{2C1E2907-356E-48C2-B075-ABDBC71D1400}"/>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7470097" y="4023760"/>
            <a:ext cx="1109306" cy="1716783"/>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A boy in a superman stance">
            <a:extLst>
              <a:ext uri="{FF2B5EF4-FFF2-40B4-BE49-F238E27FC236}">
                <a16:creationId xmlns:a16="http://schemas.microsoft.com/office/drawing/2014/main" id="{56818315-A497-4929-8492-6BC4ADD9B5B5}"/>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8657692" y="4049871"/>
            <a:ext cx="1065028" cy="170725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2AFF1043-9046-4FC6-801A-E068EC1C920B}"/>
              </a:ext>
            </a:extLst>
          </p:cNvPr>
          <p:cNvSpPr/>
          <p:nvPr/>
        </p:nvSpPr>
        <p:spPr>
          <a:xfrm>
            <a:off x="7149114" y="5994661"/>
            <a:ext cx="4848379" cy="461665"/>
          </a:xfrm>
          <a:prstGeom prst="rect">
            <a:avLst/>
          </a:prstGeom>
        </p:spPr>
        <p:txBody>
          <a:bodyPr wrap="none">
            <a:spAutoFit/>
          </a:bodyPr>
          <a:lstStyle/>
          <a:p>
            <a:r>
              <a:rPr lang="en-GB" sz="2400">
                <a:solidFill>
                  <a:srgbClr val="000000"/>
                </a:solidFill>
                <a:latin typeface="Calibri" panose="020F0502020204030204" pitchFamily="34" charset="0"/>
              </a:rPr>
              <a:t>Find out more at </a:t>
            </a:r>
            <a:r>
              <a:rPr lang="en-GB" sz="2400" b="1" u="sng">
                <a:solidFill>
                  <a:srgbClr val="000000"/>
                </a:solidFill>
                <a:latin typeface="Calibri" panose="020F0502020204030204" pitchFamily="34" charset="0"/>
              </a:rPr>
              <a:t>www.africasgift.org</a:t>
            </a:r>
            <a:r>
              <a:rPr lang="en-GB" sz="2400">
                <a:solidFill>
                  <a:srgbClr val="000000"/>
                </a:solidFill>
                <a:latin typeface="Calibri" panose="020F0502020204030204" pitchFamily="34" charset="0"/>
              </a:rPr>
              <a:t>​</a:t>
            </a:r>
            <a:endParaRPr lang="en-GB" sz="2400"/>
          </a:p>
        </p:txBody>
      </p:sp>
    </p:spTree>
    <p:extLst>
      <p:ext uri="{BB962C8B-B14F-4D97-AF65-F5344CB8AC3E}">
        <p14:creationId xmlns:p14="http://schemas.microsoft.com/office/powerpoint/2010/main" val="41106582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F8A8E-EDC3-4FAC-8B77-E5B6F20F9C65}"/>
              </a:ext>
            </a:extLst>
          </p:cNvPr>
          <p:cNvSpPr>
            <a:spLocks noGrp="1"/>
          </p:cNvSpPr>
          <p:nvPr>
            <p:ph type="title"/>
          </p:nvPr>
        </p:nvSpPr>
        <p:spPr>
          <a:xfrm>
            <a:off x="458372" y="225924"/>
            <a:ext cx="10515600" cy="1325563"/>
          </a:xfrm>
        </p:spPr>
        <p:txBody>
          <a:bodyPr/>
          <a:lstStyle/>
          <a:p>
            <a:r>
              <a:rPr lang="en-GB" b="1" dirty="0">
                <a:cs typeface="Calibri Light"/>
              </a:rPr>
              <a:t>Battery Recycling</a:t>
            </a:r>
            <a:endParaRPr lang="en-GB" b="1" dirty="0"/>
          </a:p>
        </p:txBody>
      </p:sp>
      <p:pic>
        <p:nvPicPr>
          <p:cNvPr id="3" name="Picture 2" descr="Big battery hunt logo">
            <a:extLst>
              <a:ext uri="{FF2B5EF4-FFF2-40B4-BE49-F238E27FC236}">
                <a16:creationId xmlns:a16="http://schemas.microsoft.com/office/drawing/2014/main" id="{39B9D3B3-1640-45A2-9183-5EC2F7EC588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10917" y="1747531"/>
            <a:ext cx="3038468" cy="1325564"/>
          </a:xfrm>
          <a:prstGeom prst="rect">
            <a:avLst/>
          </a:prstGeom>
        </p:spPr>
      </p:pic>
      <p:sp>
        <p:nvSpPr>
          <p:cNvPr id="5" name="Rectangle 4">
            <a:extLst>
              <a:ext uri="{FF2B5EF4-FFF2-40B4-BE49-F238E27FC236}">
                <a16:creationId xmlns:a16="http://schemas.microsoft.com/office/drawing/2014/main" id="{8365C56C-9EF0-4D5E-9ACE-C57428DDDF28}"/>
              </a:ext>
            </a:extLst>
          </p:cNvPr>
          <p:cNvSpPr/>
          <p:nvPr/>
        </p:nvSpPr>
        <p:spPr>
          <a:xfrm>
            <a:off x="372375" y="1697342"/>
            <a:ext cx="5768772" cy="4632037"/>
          </a:xfrm>
          <a:prstGeom prst="rect">
            <a:avLst/>
          </a:prstGeom>
        </p:spPr>
        <p:txBody>
          <a:bodyPr wrap="square">
            <a:spAutoFit/>
          </a:bodyPr>
          <a:lstStyle/>
          <a:p>
            <a:pPr marL="285750" indent="-285750">
              <a:spcAft>
                <a:spcPts val="600"/>
              </a:spcAft>
              <a:buFont typeface="Arial" panose="020B0604020202020204" pitchFamily="34" charset="0"/>
              <a:buChar char="•"/>
            </a:pPr>
            <a:r>
              <a:rPr lang="en-GB"/>
              <a:t>The Big Battery Hunt is a nation-wide battery recycling programme for schools. </a:t>
            </a:r>
          </a:p>
          <a:p>
            <a:pPr marL="285750" indent="-285750">
              <a:spcAft>
                <a:spcPts val="600"/>
              </a:spcAft>
              <a:buFont typeface="Arial" panose="020B0604020202020204" pitchFamily="34" charset="0"/>
              <a:buChar char="•"/>
            </a:pPr>
            <a:r>
              <a:rPr lang="en-GB"/>
              <a:t>Its aim is to increase the number of batteries currently being recycling in the UK. </a:t>
            </a:r>
          </a:p>
          <a:p>
            <a:pPr marL="285750" indent="-285750">
              <a:spcAft>
                <a:spcPts val="600"/>
              </a:spcAft>
              <a:buFont typeface="Arial" panose="020B0604020202020204" pitchFamily="34" charset="0"/>
              <a:buChar char="•"/>
            </a:pPr>
            <a:r>
              <a:rPr lang="en-GB"/>
              <a:t>Pupils are challenged to collect as many batteries as they can, encouraging their communities to the same, with the chance to win great prizes.</a:t>
            </a:r>
          </a:p>
          <a:p>
            <a:pPr marL="285750" indent="-285750">
              <a:spcAft>
                <a:spcPts val="600"/>
              </a:spcAft>
              <a:buFont typeface="Arial" panose="020B0604020202020204" pitchFamily="34" charset="0"/>
              <a:buChar char="•"/>
            </a:pPr>
            <a:r>
              <a:rPr lang="en-GB"/>
              <a:t>The Big Battery Hunt 2019 has now closed, but you can register your interest </a:t>
            </a:r>
            <a:r>
              <a:rPr lang="en-GB">
                <a:hlinkClick r:id="rId3"/>
              </a:rPr>
              <a:t>here.</a:t>
            </a:r>
            <a:endParaRPr lang="en-GB"/>
          </a:p>
          <a:p>
            <a:pPr marL="285750" indent="-285750">
              <a:spcAft>
                <a:spcPts val="600"/>
              </a:spcAft>
              <a:buFont typeface="Arial" panose="020B0604020202020204" pitchFamily="34" charset="0"/>
              <a:buChar char="•"/>
            </a:pPr>
            <a:r>
              <a:rPr lang="en-GB"/>
              <a:t>The initiative is currently aimed at Primary aged children and has a pupil activity booklet for Key Stage 2 pupils. But every school in the UK can take part. </a:t>
            </a:r>
          </a:p>
          <a:p>
            <a:pPr marL="285750" indent="-285750">
              <a:spcAft>
                <a:spcPts val="600"/>
              </a:spcAft>
              <a:buFont typeface="Arial" panose="020B0604020202020204" pitchFamily="34" charset="0"/>
              <a:buChar char="•"/>
            </a:pPr>
            <a:r>
              <a:rPr lang="en-GB"/>
              <a:t>Once registrations open, each school will receive a collection box for each pupil and access to the resources. The collection service is only available to schools.</a:t>
            </a:r>
          </a:p>
        </p:txBody>
      </p:sp>
      <p:pic>
        <p:nvPicPr>
          <p:cNvPr id="7" name="Picture 6" descr="battery recycling box">
            <a:extLst>
              <a:ext uri="{FF2B5EF4-FFF2-40B4-BE49-F238E27FC236}">
                <a16:creationId xmlns:a16="http://schemas.microsoft.com/office/drawing/2014/main" id="{BC3AE9FE-07D7-4EEF-8AA8-EDD07B372D9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37701" y="4439419"/>
            <a:ext cx="2184901" cy="2199697"/>
          </a:xfrm>
          <a:prstGeom prst="rect">
            <a:avLst/>
          </a:prstGeom>
        </p:spPr>
      </p:pic>
      <p:pic>
        <p:nvPicPr>
          <p:cNvPr id="8" name="Picture 7" descr="battery recycling box">
            <a:extLst>
              <a:ext uri="{FF2B5EF4-FFF2-40B4-BE49-F238E27FC236}">
                <a16:creationId xmlns:a16="http://schemas.microsoft.com/office/drawing/2014/main" id="{7DCED15A-6836-4DE4-8591-A7680011CCB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146071" y="4454594"/>
            <a:ext cx="2184901" cy="2189867"/>
          </a:xfrm>
          <a:prstGeom prst="rect">
            <a:avLst/>
          </a:prstGeom>
        </p:spPr>
      </p:pic>
      <p:pic>
        <p:nvPicPr>
          <p:cNvPr id="9" name="Picture 8" descr="children with battery recycling boxes">
            <a:extLst>
              <a:ext uri="{FF2B5EF4-FFF2-40B4-BE49-F238E27FC236}">
                <a16:creationId xmlns:a16="http://schemas.microsoft.com/office/drawing/2014/main" id="{EF285DE6-CAA1-442A-827F-8A857C8F974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305799" y="1697342"/>
            <a:ext cx="2608370" cy="2629533"/>
          </a:xfrm>
          <a:prstGeom prst="rect">
            <a:avLst/>
          </a:prstGeom>
        </p:spPr>
      </p:pic>
      <p:sp>
        <p:nvSpPr>
          <p:cNvPr id="10" name="Rectangle 9">
            <a:extLst>
              <a:ext uri="{FF2B5EF4-FFF2-40B4-BE49-F238E27FC236}">
                <a16:creationId xmlns:a16="http://schemas.microsoft.com/office/drawing/2014/main" id="{CBBCEE84-04E7-4250-8481-0C1D96787ECC}"/>
              </a:ext>
            </a:extLst>
          </p:cNvPr>
          <p:cNvSpPr/>
          <p:nvPr/>
        </p:nvSpPr>
        <p:spPr>
          <a:xfrm>
            <a:off x="6287680" y="3157210"/>
            <a:ext cx="2777042" cy="369332"/>
          </a:xfrm>
          <a:prstGeom prst="rect">
            <a:avLst/>
          </a:prstGeom>
        </p:spPr>
        <p:txBody>
          <a:bodyPr wrap="none">
            <a:spAutoFit/>
          </a:bodyPr>
          <a:lstStyle/>
          <a:p>
            <a:r>
              <a:rPr lang="en-GB">
                <a:hlinkClick r:id="rId7"/>
              </a:rPr>
              <a:t>www.bigbatteryhunt.co.uk</a:t>
            </a:r>
            <a:endParaRPr lang="en-GB"/>
          </a:p>
        </p:txBody>
      </p:sp>
      <p:pic>
        <p:nvPicPr>
          <p:cNvPr id="11" name="Picture 10" descr="a group of children">
            <a:extLst>
              <a:ext uri="{FF2B5EF4-FFF2-40B4-BE49-F238E27FC236}">
                <a16:creationId xmlns:a16="http://schemas.microsoft.com/office/drawing/2014/main" id="{5DE0FEEF-5FA6-443D-A62D-5C1313545F98}"/>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287680" y="265446"/>
            <a:ext cx="5626489" cy="1325562"/>
          </a:xfrm>
          <a:prstGeom prst="rect">
            <a:avLst/>
          </a:prstGeom>
        </p:spPr>
      </p:pic>
    </p:spTree>
    <p:extLst>
      <p:ext uri="{BB962C8B-B14F-4D97-AF65-F5344CB8AC3E}">
        <p14:creationId xmlns:p14="http://schemas.microsoft.com/office/powerpoint/2010/main" val="34950869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E7E14-E73F-4E70-9198-5E31A60A989E}"/>
              </a:ext>
            </a:extLst>
          </p:cNvPr>
          <p:cNvSpPr>
            <a:spLocks noGrp="1"/>
          </p:cNvSpPr>
          <p:nvPr>
            <p:ph type="title"/>
          </p:nvPr>
        </p:nvSpPr>
        <p:spPr>
          <a:xfrm>
            <a:off x="300567" y="-22456"/>
            <a:ext cx="10515600" cy="1325563"/>
          </a:xfrm>
        </p:spPr>
        <p:txBody>
          <a:bodyPr/>
          <a:lstStyle/>
          <a:p>
            <a:r>
              <a:rPr lang="en-GB" b="1" dirty="0">
                <a:cs typeface="Calibri Light"/>
              </a:rPr>
              <a:t>Composting</a:t>
            </a:r>
          </a:p>
        </p:txBody>
      </p:sp>
      <p:pic>
        <p:nvPicPr>
          <p:cNvPr id="3" name="Picture 3" descr="carry on composting logo">
            <a:extLst>
              <a:ext uri="{FF2B5EF4-FFF2-40B4-BE49-F238E27FC236}">
                <a16:creationId xmlns:a16="http://schemas.microsoft.com/office/drawing/2014/main" id="{BE9894B2-F86D-4261-AFD4-22A7C2E7A34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48233" y="308313"/>
            <a:ext cx="2743200" cy="589874"/>
          </a:xfrm>
          <a:prstGeom prst="rect">
            <a:avLst/>
          </a:prstGeom>
        </p:spPr>
      </p:pic>
      <p:sp>
        <p:nvSpPr>
          <p:cNvPr id="5" name="TextBox 4">
            <a:extLst>
              <a:ext uri="{FF2B5EF4-FFF2-40B4-BE49-F238E27FC236}">
                <a16:creationId xmlns:a16="http://schemas.microsoft.com/office/drawing/2014/main" id="{C9B29439-CE03-473F-AD6A-3CD3124E41C5}"/>
              </a:ext>
            </a:extLst>
          </p:cNvPr>
          <p:cNvSpPr txBox="1"/>
          <p:nvPr/>
        </p:nvSpPr>
        <p:spPr>
          <a:xfrm>
            <a:off x="8998405" y="957022"/>
            <a:ext cx="304285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hlinkClick r:id="rId3"/>
              </a:rPr>
              <a:t>www.carryoncomposting.com</a:t>
            </a:r>
            <a:endParaRPr lang="en-US"/>
          </a:p>
        </p:txBody>
      </p:sp>
      <p:pic>
        <p:nvPicPr>
          <p:cNvPr id="6" name="Picture 8" descr="image of composting bins ">
            <a:extLst>
              <a:ext uri="{FF2B5EF4-FFF2-40B4-BE49-F238E27FC236}">
                <a16:creationId xmlns:a16="http://schemas.microsoft.com/office/drawing/2014/main" id="{A00BDCA4-9A60-4CDD-88C2-5B33BE03E96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148232" y="3596557"/>
            <a:ext cx="2743200" cy="2057400"/>
          </a:xfrm>
          <a:prstGeom prst="rect">
            <a:avLst/>
          </a:prstGeom>
        </p:spPr>
      </p:pic>
      <p:pic>
        <p:nvPicPr>
          <p:cNvPr id="4098" name="Picture 2" descr="image of an allotment">
            <a:extLst>
              <a:ext uri="{FF2B5EF4-FFF2-40B4-BE49-F238E27FC236}">
                <a16:creationId xmlns:a16="http://schemas.microsoft.com/office/drawing/2014/main" id="{A25B796D-0834-4A6E-B470-64914055FC26}"/>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9068515" y="1493911"/>
            <a:ext cx="2902634" cy="193508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EC6338E8-5DF6-4FAA-87D3-A18817D0A175}"/>
              </a:ext>
            </a:extLst>
          </p:cNvPr>
          <p:cNvSpPr txBox="1"/>
          <p:nvPr/>
        </p:nvSpPr>
        <p:spPr>
          <a:xfrm>
            <a:off x="405536" y="1225689"/>
            <a:ext cx="8131126" cy="5632311"/>
          </a:xfrm>
          <a:prstGeom prst="rect">
            <a:avLst/>
          </a:prstGeom>
          <a:noFill/>
        </p:spPr>
        <p:txBody>
          <a:bodyPr wrap="square" rtlCol="0">
            <a:spAutoFit/>
          </a:bodyPr>
          <a:lstStyle/>
          <a:p>
            <a:r>
              <a:rPr lang="en-GB" dirty="0"/>
              <a:t>You can turn garden and kitchen waste into a free, environmentally friendly source of organic matter. It helps reduce the amount of rubbish that can end up in landfill.</a:t>
            </a:r>
          </a:p>
          <a:p>
            <a:endParaRPr lang="en-GB" dirty="0"/>
          </a:p>
          <a:p>
            <a:pPr fontAlgn="base"/>
            <a:r>
              <a:rPr lang="en-GB" b="1" dirty="0"/>
              <a:t>Aim for 25-50% of green waste from the garden</a:t>
            </a:r>
            <a:r>
              <a:rPr lang="en-GB" dirty="0"/>
              <a:t>: Flowers, fresh leaves, grass cuttings, annual weeds, fruit and vegetable waste and plant material.</a:t>
            </a:r>
          </a:p>
          <a:p>
            <a:pPr fontAlgn="base"/>
            <a:r>
              <a:rPr lang="en-GB" b="1" dirty="0"/>
              <a:t>Aim for 50% plus of brown waste from the garden</a:t>
            </a:r>
            <a:r>
              <a:rPr lang="en-GB" dirty="0"/>
              <a:t>: Chopped up twigs, dried or old leaves, hedge trimmings, bark, tough plant stems, straw or hay, shredded paper and carboard, eggshells, sawdust, newspapers and brown paper bags shredded.</a:t>
            </a:r>
          </a:p>
          <a:p>
            <a:endParaRPr lang="en-GB" dirty="0"/>
          </a:p>
          <a:p>
            <a:r>
              <a:rPr lang="en-GB" b="1" dirty="0"/>
              <a:t>Potential problems</a:t>
            </a:r>
          </a:p>
          <a:p>
            <a:pPr marL="285750" indent="-285750" fontAlgn="base">
              <a:buFont typeface="Arial" panose="020B0604020202020204" pitchFamily="34" charset="0"/>
              <a:buChar char="•"/>
            </a:pPr>
            <a:r>
              <a:rPr lang="en-GB" dirty="0"/>
              <a:t>Avoid allowing any one material to dominate your compost heap such as grass clippings or fruit waste. This can make your compost slimy and smelly.</a:t>
            </a:r>
          </a:p>
          <a:p>
            <a:pPr marL="285750" indent="-285750" fontAlgn="base">
              <a:buFont typeface="Arial" panose="020B0604020202020204" pitchFamily="34" charset="0"/>
              <a:buChar char="•"/>
            </a:pPr>
            <a:endParaRPr lang="en-GB" dirty="0"/>
          </a:p>
          <a:p>
            <a:pPr marL="285750" indent="-285750" fontAlgn="base">
              <a:buFont typeface="Arial" panose="020B0604020202020204" pitchFamily="34" charset="0"/>
              <a:buChar char="•"/>
            </a:pPr>
            <a:r>
              <a:rPr lang="en-GB" dirty="0"/>
              <a:t>Flies can be a problem, especially in high summer. Try covering your compost heap with shredded paper.</a:t>
            </a:r>
          </a:p>
          <a:p>
            <a:pPr marL="285750" indent="-285750" fontAlgn="base">
              <a:buFont typeface="Arial" panose="020B0604020202020204" pitchFamily="34" charset="0"/>
              <a:buChar char="•"/>
            </a:pPr>
            <a:endParaRPr lang="en-GB" dirty="0"/>
          </a:p>
          <a:p>
            <a:pPr marL="285750" indent="-285750" fontAlgn="base">
              <a:buFont typeface="Arial" panose="020B0604020202020204" pitchFamily="34" charset="0"/>
              <a:buChar char="•"/>
            </a:pPr>
            <a:r>
              <a:rPr lang="en-GB" dirty="0"/>
              <a:t>Vermin include mice, voles and rats. Discourage vermin from your compost heap by only adding garden and vegetable material. Never add cooked food or dairy waste to a compost heap. Call in the professionals if there is a rat problem.</a:t>
            </a:r>
          </a:p>
          <a:p>
            <a:endParaRPr lang="en-GB" dirty="0"/>
          </a:p>
        </p:txBody>
      </p:sp>
      <p:sp>
        <p:nvSpPr>
          <p:cNvPr id="11" name="TextBox 10">
            <a:extLst>
              <a:ext uri="{FF2B5EF4-FFF2-40B4-BE49-F238E27FC236}">
                <a16:creationId xmlns:a16="http://schemas.microsoft.com/office/drawing/2014/main" id="{1CAC556A-8E6A-4157-AF26-67E340A79ADC}"/>
              </a:ext>
            </a:extLst>
          </p:cNvPr>
          <p:cNvSpPr txBox="1"/>
          <p:nvPr/>
        </p:nvSpPr>
        <p:spPr>
          <a:xfrm>
            <a:off x="9148232" y="6063175"/>
            <a:ext cx="2743200" cy="400110"/>
          </a:xfrm>
          <a:prstGeom prst="rect">
            <a:avLst/>
          </a:prstGeom>
          <a:noFill/>
        </p:spPr>
        <p:txBody>
          <a:bodyPr wrap="square" rtlCol="0">
            <a:spAutoFit/>
          </a:bodyPr>
          <a:lstStyle/>
          <a:p>
            <a:r>
              <a:rPr lang="en-GB" sz="2000">
                <a:hlinkClick r:id="rId6"/>
              </a:rPr>
              <a:t>RHS Composting advice </a:t>
            </a:r>
            <a:endParaRPr lang="en-GB" sz="2000"/>
          </a:p>
        </p:txBody>
      </p:sp>
    </p:spTree>
    <p:extLst>
      <p:ext uri="{BB962C8B-B14F-4D97-AF65-F5344CB8AC3E}">
        <p14:creationId xmlns:p14="http://schemas.microsoft.com/office/powerpoint/2010/main" val="24481559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E7E14-E73F-4E70-9198-5E31A60A989E}"/>
              </a:ext>
            </a:extLst>
          </p:cNvPr>
          <p:cNvSpPr>
            <a:spLocks noGrp="1"/>
          </p:cNvSpPr>
          <p:nvPr>
            <p:ph type="title"/>
          </p:nvPr>
        </p:nvSpPr>
        <p:spPr>
          <a:xfrm>
            <a:off x="567242" y="200625"/>
            <a:ext cx="10515600" cy="1325563"/>
          </a:xfrm>
        </p:spPr>
        <p:txBody>
          <a:bodyPr/>
          <a:lstStyle/>
          <a:p>
            <a:r>
              <a:rPr lang="en-GB" b="1" dirty="0">
                <a:cs typeface="Calibri Light"/>
              </a:rPr>
              <a:t>Cool Milk</a:t>
            </a:r>
            <a:endParaRPr lang="en-GB" b="1" dirty="0"/>
          </a:p>
        </p:txBody>
      </p:sp>
      <p:pic>
        <p:nvPicPr>
          <p:cNvPr id="5" name="Picture 4" descr="cool milk logo">
            <a:extLst>
              <a:ext uri="{FF2B5EF4-FFF2-40B4-BE49-F238E27FC236}">
                <a16:creationId xmlns:a16="http://schemas.microsoft.com/office/drawing/2014/main" id="{C241964B-6463-4C3D-91A8-1BAFF2E42C2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307059" y="200624"/>
            <a:ext cx="4659531" cy="1319625"/>
          </a:xfrm>
          <a:prstGeom prst="rect">
            <a:avLst/>
          </a:prstGeom>
        </p:spPr>
      </p:pic>
      <p:sp>
        <p:nvSpPr>
          <p:cNvPr id="6" name="Rectangle 5">
            <a:extLst>
              <a:ext uri="{FF2B5EF4-FFF2-40B4-BE49-F238E27FC236}">
                <a16:creationId xmlns:a16="http://schemas.microsoft.com/office/drawing/2014/main" id="{7F0084B7-EACD-4FC3-BE41-68863D6E25F8}"/>
              </a:ext>
            </a:extLst>
          </p:cNvPr>
          <p:cNvSpPr/>
          <p:nvPr/>
        </p:nvSpPr>
        <p:spPr>
          <a:xfrm>
            <a:off x="309489" y="1296793"/>
            <a:ext cx="6609472" cy="5324535"/>
          </a:xfrm>
          <a:prstGeom prst="rect">
            <a:avLst/>
          </a:prstGeom>
        </p:spPr>
        <p:txBody>
          <a:bodyPr wrap="square" anchor="t">
            <a:spAutoFit/>
          </a:bodyPr>
          <a:lstStyle/>
          <a:p>
            <a:pPr marL="285750" indent="-285750">
              <a:buFont typeface="Arial" panose="020B0604020202020204" pitchFamily="34" charset="0"/>
              <a:buChar char="•"/>
            </a:pPr>
            <a:r>
              <a:rPr lang="en-GB" sz="2000" dirty="0"/>
              <a:t>Cool Milk provide free and subsidised school milk to children in pre-schools, nurseries and primary schools.</a:t>
            </a:r>
            <a:endParaRPr lang="en-US" dirty="0">
              <a:cs typeface="Calibri" panose="020F0502020204030204"/>
            </a:endParaRP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In order to reduce single use plastic in schools Cool Milk </a:t>
            </a:r>
            <a:r>
              <a:rPr lang="en-GB" sz="2000"/>
              <a:t>are able to supply free reusable cups for use in </a:t>
            </a:r>
            <a:r>
              <a:rPr lang="en-GB" sz="2000" dirty="0"/>
              <a:t>place of the non-recyclable cartons.</a:t>
            </a:r>
          </a:p>
          <a:p>
            <a:pPr marL="285750" indent="-285750">
              <a:buFont typeface="Arial" panose="020B0604020202020204" pitchFamily="34" charset="0"/>
              <a:buChar char="•"/>
            </a:pPr>
            <a:endParaRPr lang="en-GB" sz="2000" dirty="0"/>
          </a:p>
          <a:p>
            <a:pPr marL="742950" lvl="1" indent="-285750">
              <a:buFont typeface="Arial" panose="020B0604020202020204" pitchFamily="34" charset="0"/>
              <a:buChar char="•"/>
            </a:pPr>
            <a:r>
              <a:rPr lang="en-GB" sz="2000" dirty="0"/>
              <a:t>Milk will be instead be supplied in large recyclable plastic bottles. Not only does this approach mean that the containers can definitely be recycled it also reduces the amount of material used in the packaging and transport of the milk.</a:t>
            </a:r>
          </a:p>
          <a:p>
            <a:pPr marL="742950" lvl="1" indent="-285750">
              <a:buFont typeface="Arial" panose="020B0604020202020204" pitchFamily="34" charset="0"/>
              <a:buChar char="•"/>
            </a:pPr>
            <a:r>
              <a:rPr lang="en-GB" sz="2000" dirty="0"/>
              <a:t>The cups are dishwasher safe and if every school in the city used them significant amounts waste would be prevented each year.</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Get in touch with Cool Milk to opt for reusable cups.</a:t>
            </a:r>
          </a:p>
        </p:txBody>
      </p:sp>
      <p:sp>
        <p:nvSpPr>
          <p:cNvPr id="7" name="Rectangle 6">
            <a:extLst>
              <a:ext uri="{FF2B5EF4-FFF2-40B4-BE49-F238E27FC236}">
                <a16:creationId xmlns:a16="http://schemas.microsoft.com/office/drawing/2014/main" id="{54E6A04F-2956-4D5E-8AEF-05A09C5B925B}"/>
              </a:ext>
            </a:extLst>
          </p:cNvPr>
          <p:cNvSpPr/>
          <p:nvPr/>
        </p:nvSpPr>
        <p:spPr>
          <a:xfrm>
            <a:off x="10577810" y="7109300"/>
            <a:ext cx="2777561" cy="646331"/>
          </a:xfrm>
          <a:prstGeom prst="rect">
            <a:avLst/>
          </a:prstGeom>
        </p:spPr>
        <p:txBody>
          <a:bodyPr wrap="square">
            <a:spAutoFit/>
          </a:bodyPr>
          <a:lstStyle/>
          <a:p>
            <a:r>
              <a:rPr lang="en-GB">
                <a:hlinkClick r:id="rId3"/>
              </a:rPr>
              <a:t>https://www.coolmilk.com/environment/</a:t>
            </a:r>
            <a:endParaRPr lang="en-GB"/>
          </a:p>
        </p:txBody>
      </p:sp>
      <p:pic>
        <p:nvPicPr>
          <p:cNvPr id="4100" name="Picture 4" descr="glass milk bottle">
            <a:extLst>
              <a:ext uri="{FF2B5EF4-FFF2-40B4-BE49-F238E27FC236}">
                <a16:creationId xmlns:a16="http://schemas.microsoft.com/office/drawing/2014/main" id="{0CD15A0B-82FC-478A-94DA-E0053C52006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76137" y="4198438"/>
            <a:ext cx="1189499" cy="2390104"/>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blue straw">
            <a:extLst>
              <a:ext uri="{FF2B5EF4-FFF2-40B4-BE49-F238E27FC236}">
                <a16:creationId xmlns:a16="http://schemas.microsoft.com/office/drawing/2014/main" id="{7B43D868-6293-4B0A-92F7-E5EBC38B928E}"/>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rot="19460978">
            <a:off x="7738129" y="1622167"/>
            <a:ext cx="2055015" cy="1541261"/>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plastic milk bottle">
            <a:extLst>
              <a:ext uri="{FF2B5EF4-FFF2-40B4-BE49-F238E27FC236}">
                <a16:creationId xmlns:a16="http://schemas.microsoft.com/office/drawing/2014/main" id="{39B6A093-293C-4839-8004-5E35C4F008EB}"/>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803739" y="1676327"/>
            <a:ext cx="1961897" cy="2453081"/>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tetrapak milk cartoon">
            <a:extLst>
              <a:ext uri="{FF2B5EF4-FFF2-40B4-BE49-F238E27FC236}">
                <a16:creationId xmlns:a16="http://schemas.microsoft.com/office/drawing/2014/main" id="{1608CDAF-F2F2-43D2-BC72-8E2162FF6174}"/>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0449385" y="1730827"/>
            <a:ext cx="1134860" cy="1639242"/>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recycling logo">
            <a:extLst>
              <a:ext uri="{FF2B5EF4-FFF2-40B4-BE49-F238E27FC236}">
                <a16:creationId xmlns:a16="http://schemas.microsoft.com/office/drawing/2014/main" id="{3ECF05D2-A1B1-471D-9CF0-BEDB4514E641}"/>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8881439" y="2021796"/>
            <a:ext cx="144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plastic milk bottle with plastic beakers">
            <a:extLst>
              <a:ext uri="{FF2B5EF4-FFF2-40B4-BE49-F238E27FC236}">
                <a16:creationId xmlns:a16="http://schemas.microsoft.com/office/drawing/2014/main" id="{F8D4912D-FFE6-4B2F-82D9-39B74A581BD6}"/>
              </a:ext>
            </a:extLst>
          </p:cNvPr>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a:stretch/>
        </p:blipFill>
        <p:spPr bwMode="auto">
          <a:xfrm>
            <a:off x="9257505" y="3617873"/>
            <a:ext cx="2408740" cy="2970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98069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E7E14-E73F-4E70-9198-5E31A60A989E}"/>
              </a:ext>
            </a:extLst>
          </p:cNvPr>
          <p:cNvSpPr>
            <a:spLocks noGrp="1"/>
          </p:cNvSpPr>
          <p:nvPr>
            <p:ph type="title"/>
          </p:nvPr>
        </p:nvSpPr>
        <p:spPr>
          <a:xfrm>
            <a:off x="233289" y="213812"/>
            <a:ext cx="4141763" cy="1325563"/>
          </a:xfrm>
        </p:spPr>
        <p:txBody>
          <a:bodyPr/>
          <a:lstStyle/>
          <a:p>
            <a:r>
              <a:rPr lang="en-GB" b="1" dirty="0">
                <a:cs typeface="Calibri Light"/>
              </a:rPr>
              <a:t>Plastic Reduction</a:t>
            </a:r>
            <a:br>
              <a:rPr lang="en-GB" b="1" dirty="0">
                <a:cs typeface="Calibri Light"/>
              </a:rPr>
            </a:br>
            <a:r>
              <a:rPr lang="en-GB" b="1" dirty="0">
                <a:cs typeface="Calibri Light"/>
              </a:rPr>
              <a:t>Action Plan</a:t>
            </a:r>
            <a:endParaRPr lang="en-GB" b="1" dirty="0"/>
          </a:p>
        </p:txBody>
      </p:sp>
      <p:sp>
        <p:nvSpPr>
          <p:cNvPr id="3" name="AutoShape 2" descr="9 ways to reduce plastic in your school">
            <a:extLst>
              <a:ext uri="{FF2B5EF4-FFF2-40B4-BE49-F238E27FC236}">
                <a16:creationId xmlns:a16="http://schemas.microsoft.com/office/drawing/2014/main" id="{010D60EA-7362-4B0E-9E13-A3CC09800CB4}"/>
              </a:ext>
            </a:extLst>
          </p:cNvPr>
          <p:cNvSpPr>
            <a:spLocks noChangeAspect="1" noChangeArrowheads="1"/>
          </p:cNvSpPr>
          <p:nvPr/>
        </p:nvSpPr>
        <p:spPr bwMode="auto">
          <a:xfrm>
            <a:off x="5943600" y="1013298"/>
            <a:ext cx="2568102" cy="256810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4" name="Picture 3" descr="9 WAYS TO REDUCE PLASTIC IN SCHOOL LEAFLET">
            <a:extLst>
              <a:ext uri="{FF2B5EF4-FFF2-40B4-BE49-F238E27FC236}">
                <a16:creationId xmlns:a16="http://schemas.microsoft.com/office/drawing/2014/main" id="{0FB416D6-6D90-45E6-8972-FA01D73001B0}"/>
              </a:ext>
            </a:extLst>
          </p:cNvPr>
          <p:cNvPicPr>
            <a:picLocks noChangeAspect="1"/>
          </p:cNvPicPr>
          <p:nvPr/>
        </p:nvPicPr>
        <p:blipFill>
          <a:blip r:embed="rId2"/>
          <a:stretch>
            <a:fillRect/>
          </a:stretch>
        </p:blipFill>
        <p:spPr>
          <a:xfrm>
            <a:off x="5383321" y="238830"/>
            <a:ext cx="6617968" cy="6380339"/>
          </a:xfrm>
          <a:prstGeom prst="rect">
            <a:avLst/>
          </a:prstGeom>
          <a:ln w="9525">
            <a:solidFill>
              <a:schemeClr val="tx1"/>
            </a:solidFill>
          </a:ln>
        </p:spPr>
      </p:pic>
      <p:sp>
        <p:nvSpPr>
          <p:cNvPr id="5" name="Rectangle 4">
            <a:extLst>
              <a:ext uri="{FF2B5EF4-FFF2-40B4-BE49-F238E27FC236}">
                <a16:creationId xmlns:a16="http://schemas.microsoft.com/office/drawing/2014/main" id="{6F84D32D-5305-4534-9462-33B828252194}"/>
              </a:ext>
            </a:extLst>
          </p:cNvPr>
          <p:cNvSpPr/>
          <p:nvPr/>
        </p:nvSpPr>
        <p:spPr>
          <a:xfrm>
            <a:off x="271152" y="5459848"/>
            <a:ext cx="6956499" cy="307777"/>
          </a:xfrm>
          <a:prstGeom prst="rect">
            <a:avLst/>
          </a:prstGeom>
        </p:spPr>
        <p:txBody>
          <a:bodyPr wrap="square">
            <a:spAutoFit/>
          </a:bodyPr>
          <a:lstStyle/>
          <a:p>
            <a:r>
              <a:rPr lang="en-GB" sz="1400">
                <a:hlinkClick r:id="rId3"/>
              </a:rPr>
              <a:t>www.lessplastic.org.uk/9-ways-to-reduce-plastic-in-your-school</a:t>
            </a:r>
            <a:endParaRPr lang="en-GB" sz="1400"/>
          </a:p>
        </p:txBody>
      </p:sp>
      <p:pic>
        <p:nvPicPr>
          <p:cNvPr id="1028" name="Picture 4" descr="LESS PLASTIC LOGO">
            <a:extLst>
              <a:ext uri="{FF2B5EF4-FFF2-40B4-BE49-F238E27FC236}">
                <a16:creationId xmlns:a16="http://schemas.microsoft.com/office/drawing/2014/main" id="{2DA8FBC0-9748-4E80-A6E8-1471DD85549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144729" y="244511"/>
            <a:ext cx="1238592" cy="123859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REFUSE, REUSE, REDUCE">
            <a:extLst>
              <a:ext uri="{FF2B5EF4-FFF2-40B4-BE49-F238E27FC236}">
                <a16:creationId xmlns:a16="http://schemas.microsoft.com/office/drawing/2014/main" id="{DB46990A-9FF4-4925-BB53-E3245BD7EB8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90712" y="5880295"/>
            <a:ext cx="5016114" cy="820164"/>
          </a:xfrm>
          <a:prstGeom prst="rect">
            <a:avLst/>
          </a:prstGeom>
        </p:spPr>
      </p:pic>
      <p:sp>
        <p:nvSpPr>
          <p:cNvPr id="7" name="Rectangle 6">
            <a:extLst>
              <a:ext uri="{FF2B5EF4-FFF2-40B4-BE49-F238E27FC236}">
                <a16:creationId xmlns:a16="http://schemas.microsoft.com/office/drawing/2014/main" id="{CF532957-E721-4276-A018-C47ADBA98CDA}"/>
              </a:ext>
            </a:extLst>
          </p:cNvPr>
          <p:cNvSpPr/>
          <p:nvPr/>
        </p:nvSpPr>
        <p:spPr>
          <a:xfrm>
            <a:off x="271152" y="1547258"/>
            <a:ext cx="4718538" cy="3647152"/>
          </a:xfrm>
          <a:prstGeom prst="rect">
            <a:avLst/>
          </a:prstGeom>
        </p:spPr>
        <p:txBody>
          <a:bodyPr wrap="square">
            <a:spAutoFit/>
          </a:bodyPr>
          <a:lstStyle/>
          <a:p>
            <a:pPr marL="285750" indent="-285750">
              <a:spcAft>
                <a:spcPts val="600"/>
              </a:spcAft>
              <a:buFont typeface="Arial" panose="020B0604020202020204" pitchFamily="34" charset="0"/>
              <a:buChar char="•"/>
            </a:pPr>
            <a:r>
              <a:rPr lang="en-GB" dirty="0"/>
              <a:t>The recent wave of awareness about plastic pollution has led many schools to notice how much plastic waste they create.</a:t>
            </a:r>
          </a:p>
          <a:p>
            <a:pPr marL="285750" indent="-285750">
              <a:spcAft>
                <a:spcPts val="600"/>
              </a:spcAft>
              <a:buFont typeface="Arial" panose="020B0604020202020204" pitchFamily="34" charset="0"/>
              <a:buChar char="•"/>
            </a:pPr>
            <a:r>
              <a:rPr lang="en-GB" dirty="0"/>
              <a:t>With plastic, there is no ‘away’ yet we have been treating it as a disposable material for decades.</a:t>
            </a:r>
          </a:p>
          <a:p>
            <a:pPr marL="285750" indent="-285750">
              <a:spcAft>
                <a:spcPts val="600"/>
              </a:spcAft>
              <a:buFont typeface="Arial" panose="020B0604020202020204" pitchFamily="34" charset="0"/>
              <a:buChar char="•"/>
            </a:pPr>
            <a:r>
              <a:rPr lang="en-GB" dirty="0"/>
              <a:t>The most effective way to tackle plastic pollution is to learn to use less plastic in the first place.</a:t>
            </a:r>
          </a:p>
          <a:p>
            <a:pPr marL="285750" indent="-285750">
              <a:spcAft>
                <a:spcPts val="600"/>
              </a:spcAft>
              <a:buFont typeface="Arial" panose="020B0604020202020204" pitchFamily="34" charset="0"/>
              <a:buChar char="•"/>
            </a:pPr>
            <a:r>
              <a:rPr lang="en-GB" dirty="0"/>
              <a:t>To start making a difference to plastic pollution as soon as possible, here are nine practical steps reduce plastic in your school.</a:t>
            </a:r>
            <a:endParaRPr lang="en-GB" i="0" dirty="0">
              <a:effectLst/>
            </a:endParaRPr>
          </a:p>
        </p:txBody>
      </p:sp>
    </p:spTree>
    <p:extLst>
      <p:ext uri="{BB962C8B-B14F-4D97-AF65-F5344CB8AC3E}">
        <p14:creationId xmlns:p14="http://schemas.microsoft.com/office/powerpoint/2010/main" val="1419531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WASTEBUSTER LOGO">
            <a:extLst>
              <a:ext uri="{FF2B5EF4-FFF2-40B4-BE49-F238E27FC236}">
                <a16:creationId xmlns:a16="http://schemas.microsoft.com/office/drawing/2014/main" id="{BB3F9DB4-5ECA-4673-B776-F544A04EE7C0}"/>
              </a:ext>
            </a:extLst>
          </p:cNvPr>
          <p:cNvSpPr>
            <a:spLocks noGrp="1"/>
          </p:cNvSpPr>
          <p:nvPr>
            <p:ph type="title"/>
          </p:nvPr>
        </p:nvSpPr>
        <p:spPr>
          <a:xfrm>
            <a:off x="545042" y="192476"/>
            <a:ext cx="10515600" cy="1325563"/>
          </a:xfrm>
        </p:spPr>
        <p:txBody>
          <a:bodyPr/>
          <a:lstStyle/>
          <a:p>
            <a:r>
              <a:rPr lang="en-GB" b="1" dirty="0">
                <a:cs typeface="Calibri Light"/>
              </a:rPr>
              <a:t>Wastebuster</a:t>
            </a:r>
            <a:endParaRPr lang="en-GB" b="1" dirty="0"/>
          </a:p>
        </p:txBody>
      </p:sp>
      <p:pic>
        <p:nvPicPr>
          <p:cNvPr id="3" name="Picture 3" descr="WASTEBUSTER LOGO">
            <a:extLst>
              <a:ext uri="{FF2B5EF4-FFF2-40B4-BE49-F238E27FC236}">
                <a16:creationId xmlns:a16="http://schemas.microsoft.com/office/drawing/2014/main" id="{0E504BAA-DF3A-45EE-92B2-8C07B4B072B7}"/>
              </a:ext>
            </a:extLst>
          </p:cNvPr>
          <p:cNvPicPr>
            <a:picLocks noChangeAspect="1"/>
          </p:cNvPicPr>
          <p:nvPr/>
        </p:nvPicPr>
        <p:blipFill>
          <a:blip r:embed="rId2"/>
          <a:stretch>
            <a:fillRect/>
          </a:stretch>
        </p:blipFill>
        <p:spPr>
          <a:xfrm>
            <a:off x="6873875" y="307975"/>
            <a:ext cx="4773083" cy="1289050"/>
          </a:xfrm>
          <a:prstGeom prst="rect">
            <a:avLst/>
          </a:prstGeom>
        </p:spPr>
      </p:pic>
      <p:grpSp>
        <p:nvGrpSpPr>
          <p:cNvPr id="4" name="Group 3" descr="WASTEBUSTER CHARACTERS">
            <a:extLst>
              <a:ext uri="{FF2B5EF4-FFF2-40B4-BE49-F238E27FC236}">
                <a16:creationId xmlns:a16="http://schemas.microsoft.com/office/drawing/2014/main" id="{D2228039-5211-405C-B9A3-0BBCA9FB1D62}"/>
              </a:ext>
            </a:extLst>
          </p:cNvPr>
          <p:cNvGrpSpPr/>
          <p:nvPr/>
        </p:nvGrpSpPr>
        <p:grpSpPr>
          <a:xfrm>
            <a:off x="7086497" y="2228171"/>
            <a:ext cx="4347836" cy="1344399"/>
            <a:chOff x="7299121" y="2104057"/>
            <a:chExt cx="4347836" cy="1344399"/>
          </a:xfrm>
        </p:grpSpPr>
        <p:pic>
          <p:nvPicPr>
            <p:cNvPr id="5" name="Picture 5" descr="A picture containing green, hydrant, food, bottle&#10;&#10;Description generated with very high confidence">
              <a:extLst>
                <a:ext uri="{FF2B5EF4-FFF2-40B4-BE49-F238E27FC236}">
                  <a16:creationId xmlns:a16="http://schemas.microsoft.com/office/drawing/2014/main" id="{A6121E2B-420C-41EB-9E66-7D0FACA8353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99121" y="2104057"/>
              <a:ext cx="2016599" cy="1344399"/>
            </a:xfrm>
            <a:prstGeom prst="rect">
              <a:avLst/>
            </a:prstGeom>
          </p:spPr>
        </p:pic>
        <p:pic>
          <p:nvPicPr>
            <p:cNvPr id="7" name="Picture 7" descr="A picture containing dark, black, night, sitting&#10;&#10;Description generated with very high confidence">
              <a:extLst>
                <a:ext uri="{FF2B5EF4-FFF2-40B4-BE49-F238E27FC236}">
                  <a16:creationId xmlns:a16="http://schemas.microsoft.com/office/drawing/2014/main" id="{E3812100-DDBE-4153-BED5-B64DC86DE13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630358" y="2104057"/>
              <a:ext cx="2016599" cy="1344399"/>
            </a:xfrm>
            <a:prstGeom prst="rect">
              <a:avLst/>
            </a:prstGeom>
          </p:spPr>
        </p:pic>
        <p:pic>
          <p:nvPicPr>
            <p:cNvPr id="9" name="Picture 9">
              <a:extLst>
                <a:ext uri="{FF2B5EF4-FFF2-40B4-BE49-F238E27FC236}">
                  <a16:creationId xmlns:a16="http://schemas.microsoft.com/office/drawing/2014/main" id="{22163A6E-5941-4E7E-8A72-6AE3CE64374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464740" y="2104057"/>
              <a:ext cx="2016599" cy="1344399"/>
            </a:xfrm>
            <a:prstGeom prst="rect">
              <a:avLst/>
            </a:prstGeom>
          </p:spPr>
        </p:pic>
      </p:grpSp>
      <p:sp>
        <p:nvSpPr>
          <p:cNvPr id="11" name="TextBox 10" descr="WASTEBUSTER LOGO">
            <a:extLst>
              <a:ext uri="{FF2B5EF4-FFF2-40B4-BE49-F238E27FC236}">
                <a16:creationId xmlns:a16="http://schemas.microsoft.com/office/drawing/2014/main" id="{C15CEB3A-984A-4ECE-951C-FCEAC64C0118}"/>
              </a:ext>
            </a:extLst>
          </p:cNvPr>
          <p:cNvSpPr txBox="1"/>
          <p:nvPr/>
        </p:nvSpPr>
        <p:spPr>
          <a:xfrm>
            <a:off x="351692" y="1518039"/>
            <a:ext cx="6966036" cy="21852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spcAft>
                <a:spcPts val="600"/>
              </a:spcAft>
              <a:buFont typeface="Arial" panose="020B0604020202020204" pitchFamily="34" charset="0"/>
              <a:buChar char="•"/>
            </a:pPr>
            <a:r>
              <a:rPr lang="en-US"/>
              <a:t>The Intergalactic Waste Federation has identified Earth as an endangered planet. Captain </a:t>
            </a:r>
            <a:r>
              <a:rPr lang="en-US" err="1"/>
              <a:t>Busta</a:t>
            </a:r>
            <a:r>
              <a:rPr lang="en-US"/>
              <a:t> and his trusty sidekick, Lieutenant Pong, are on a brave mission to protect the planet by reducing waste. </a:t>
            </a:r>
          </a:p>
          <a:p>
            <a:pPr marL="285750" indent="-285750">
              <a:spcAft>
                <a:spcPts val="600"/>
              </a:spcAft>
              <a:buFont typeface="Arial" panose="020B0604020202020204" pitchFamily="34" charset="0"/>
              <a:buChar char="•"/>
            </a:pPr>
            <a:r>
              <a:rPr lang="en-US"/>
              <a:t>Your mission, should you choose to accept it, is to help children join the mission, by using </a:t>
            </a:r>
            <a:r>
              <a:rPr lang="en-US" err="1"/>
              <a:t>Wastebuster</a:t>
            </a:r>
            <a:r>
              <a:rPr lang="en-US"/>
              <a:t> resources with your pupils and eco-teams. May the eco-force be with you.</a:t>
            </a:r>
          </a:p>
          <a:p>
            <a:pPr marL="285750" indent="-285750">
              <a:spcAft>
                <a:spcPts val="600"/>
              </a:spcAft>
              <a:buFont typeface="Arial" panose="020B0604020202020204" pitchFamily="34" charset="0"/>
              <a:buChar char="•"/>
            </a:pPr>
            <a:r>
              <a:rPr lang="en-US"/>
              <a:t>Lots of resources, lesson plans and activities.</a:t>
            </a:r>
          </a:p>
        </p:txBody>
      </p:sp>
      <p:sp>
        <p:nvSpPr>
          <p:cNvPr id="12" name="TextBox 11" descr="WASTEBUSTER LOGO">
            <a:extLst>
              <a:ext uri="{FF2B5EF4-FFF2-40B4-BE49-F238E27FC236}">
                <a16:creationId xmlns:a16="http://schemas.microsoft.com/office/drawing/2014/main" id="{59132DF7-A271-46BD-9C1A-07D0A22BB4EB}"/>
              </a:ext>
            </a:extLst>
          </p:cNvPr>
          <p:cNvSpPr txBox="1"/>
          <p:nvPr/>
        </p:nvSpPr>
        <p:spPr>
          <a:xfrm>
            <a:off x="6873874" y="1650558"/>
            <a:ext cx="4773083"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a:hlinkClick r:id="rId6"/>
              </a:rPr>
              <a:t>www.wastebuster.co.uk</a:t>
            </a:r>
            <a:endParaRPr lang="en-US" sz="2400"/>
          </a:p>
        </p:txBody>
      </p:sp>
      <p:pic>
        <p:nvPicPr>
          <p:cNvPr id="13" name="Picture 13" descr="WASTEBUSTER CAPTAIN BUSTS">
            <a:extLst>
              <a:ext uri="{FF2B5EF4-FFF2-40B4-BE49-F238E27FC236}">
                <a16:creationId xmlns:a16="http://schemas.microsoft.com/office/drawing/2014/main" id="{AA340F28-41DA-4989-A0AB-257E513E8A1B}"/>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8026370" y="3467100"/>
            <a:ext cx="3884579" cy="3390900"/>
          </a:xfrm>
          <a:prstGeom prst="rect">
            <a:avLst/>
          </a:prstGeom>
        </p:spPr>
      </p:pic>
      <p:pic>
        <p:nvPicPr>
          <p:cNvPr id="6" name="Picture 5" descr="WASTE AUDIT WORKSHEET">
            <a:hlinkClick r:id="rId8"/>
            <a:extLst>
              <a:ext uri="{FF2B5EF4-FFF2-40B4-BE49-F238E27FC236}">
                <a16:creationId xmlns:a16="http://schemas.microsoft.com/office/drawing/2014/main" id="{3BCF9433-40F7-4CA3-A0BD-5E6246399E32}"/>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612049" y="3953516"/>
            <a:ext cx="3863005" cy="2712008"/>
          </a:xfrm>
          <a:prstGeom prst="rect">
            <a:avLst/>
          </a:prstGeom>
          <a:ln>
            <a:solidFill>
              <a:schemeClr val="accent1"/>
            </a:solidFill>
          </a:ln>
        </p:spPr>
      </p:pic>
      <p:pic>
        <p:nvPicPr>
          <p:cNvPr id="8" name="Picture 7" descr="WASTE AUDIT LOGO">
            <a:hlinkClick r:id="rId8"/>
            <a:extLst>
              <a:ext uri="{FF2B5EF4-FFF2-40B4-BE49-F238E27FC236}">
                <a16:creationId xmlns:a16="http://schemas.microsoft.com/office/drawing/2014/main" id="{244495B3-D35E-43A5-861F-57F081E8FF30}"/>
              </a:ext>
            </a:extLst>
          </p:cNvPr>
          <p:cNvPicPr>
            <a:picLocks noChangeAspect="1"/>
          </p:cNvPicPr>
          <p:nvPr/>
        </p:nvPicPr>
        <p:blipFill>
          <a:blip r:embed="rId10"/>
          <a:stretch>
            <a:fillRect/>
          </a:stretch>
        </p:blipFill>
        <p:spPr>
          <a:xfrm>
            <a:off x="579761" y="3941767"/>
            <a:ext cx="2724150" cy="971550"/>
          </a:xfrm>
          <a:prstGeom prst="rect">
            <a:avLst/>
          </a:prstGeom>
        </p:spPr>
      </p:pic>
      <p:sp>
        <p:nvSpPr>
          <p:cNvPr id="10" name="Rectangle 9" descr="WASTEBUSTER LOGO">
            <a:extLst>
              <a:ext uri="{FF2B5EF4-FFF2-40B4-BE49-F238E27FC236}">
                <a16:creationId xmlns:a16="http://schemas.microsoft.com/office/drawing/2014/main" id="{4E0DD758-B05C-4D17-A5F2-BB0EE16E86C6}"/>
              </a:ext>
            </a:extLst>
          </p:cNvPr>
          <p:cNvSpPr/>
          <p:nvPr/>
        </p:nvSpPr>
        <p:spPr>
          <a:xfrm>
            <a:off x="579761" y="5143906"/>
            <a:ext cx="2654094" cy="830997"/>
          </a:xfrm>
          <a:prstGeom prst="rect">
            <a:avLst/>
          </a:prstGeom>
        </p:spPr>
        <p:txBody>
          <a:bodyPr wrap="square">
            <a:spAutoFit/>
          </a:bodyPr>
          <a:lstStyle/>
          <a:p>
            <a:r>
              <a:rPr lang="en-GB" sz="2400">
                <a:hlinkClick r:id="rId8"/>
              </a:rPr>
              <a:t>Download the resource online</a:t>
            </a:r>
            <a:endParaRPr lang="en-GB" sz="2400"/>
          </a:p>
        </p:txBody>
      </p:sp>
    </p:spTree>
    <p:extLst>
      <p:ext uri="{BB962C8B-B14F-4D97-AF65-F5344CB8AC3E}">
        <p14:creationId xmlns:p14="http://schemas.microsoft.com/office/powerpoint/2010/main" val="28924624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35">
            <a:extLst>
              <a:ext uri="{FF2B5EF4-FFF2-40B4-BE49-F238E27FC236}">
                <a16:creationId xmlns:a16="http://schemas.microsoft.com/office/drawing/2014/main" id="{799A8B4F-0FED-46C0-9186-5A8E116D87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08905" y="0"/>
            <a:ext cx="648309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8" name="Picture 37">
            <a:extLst>
              <a:ext uri="{FF2B5EF4-FFF2-40B4-BE49-F238E27FC236}">
                <a16:creationId xmlns:a16="http://schemas.microsoft.com/office/drawing/2014/main" id="{DA6861EE-7660-46C9-80BD-173B8F7454B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D4B33E9-177F-4A4E-845D-94CCE1B9CC95}"/>
              </a:ext>
            </a:extLst>
          </p:cNvPr>
          <p:cNvSpPr>
            <a:spLocks noGrp="1"/>
          </p:cNvSpPr>
          <p:nvPr>
            <p:ph type="title"/>
          </p:nvPr>
        </p:nvSpPr>
        <p:spPr>
          <a:xfrm>
            <a:off x="807365" y="134"/>
            <a:ext cx="6318649" cy="1454051"/>
          </a:xfrm>
        </p:spPr>
        <p:txBody>
          <a:bodyPr vert="horz" lIns="91440" tIns="45720" rIns="91440" bIns="45720" rtlCol="0" anchor="ctr">
            <a:normAutofit/>
          </a:bodyPr>
          <a:lstStyle/>
          <a:p>
            <a:r>
              <a:rPr lang="en-US" sz="3600" b="1" dirty="0">
                <a:solidFill>
                  <a:srgbClr val="000000"/>
                </a:solidFill>
              </a:rPr>
              <a:t>Carbon Literacy</a:t>
            </a:r>
          </a:p>
        </p:txBody>
      </p:sp>
      <p:sp>
        <p:nvSpPr>
          <p:cNvPr id="13" name="TextBox 12">
            <a:extLst>
              <a:ext uri="{FF2B5EF4-FFF2-40B4-BE49-F238E27FC236}">
                <a16:creationId xmlns:a16="http://schemas.microsoft.com/office/drawing/2014/main" id="{10AC288B-553C-44A9-99E0-267623630408}"/>
              </a:ext>
            </a:extLst>
          </p:cNvPr>
          <p:cNvSpPr txBox="1"/>
          <p:nvPr/>
        </p:nvSpPr>
        <p:spPr>
          <a:xfrm>
            <a:off x="803807" y="1781633"/>
            <a:ext cx="4650524" cy="4482931"/>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Carbon Literacy is a term used to describe an awareness of climate change, and the climate impacts of mankind’s everyday actions. </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a:endParaRPr>
          </a:p>
          <a:p>
            <a:pPr marL="285750" marR="0" lvl="0" indent="-285750" algn="just" defTabSz="914400" rtl="0" eaLnBrk="1" fontAlgn="auto" latinLnBrk="0" hangingPunct="1">
              <a:lnSpc>
                <a:spcPct val="100000"/>
              </a:lnSpc>
              <a:spcBef>
                <a:spcPts val="0"/>
              </a:spcBef>
              <a:spcAft>
                <a:spcPts val="0"/>
              </a:spcAft>
              <a:buClrTx/>
              <a:buSzTx/>
              <a:buFont typeface="Arial"/>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Enables students to become carbon aware</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a:endParaRPr>
          </a:p>
          <a:p>
            <a:pPr marL="285750" marR="0" lvl="0" indent="-285750" algn="just" defTabSz="914400" rtl="0" eaLnBrk="1" fontAlgn="auto" latinLnBrk="0" hangingPunct="1">
              <a:lnSpc>
                <a:spcPct val="100000"/>
              </a:lnSpc>
              <a:spcBef>
                <a:spcPts val="0"/>
              </a:spcBef>
              <a:spcAft>
                <a:spcPts val="0"/>
              </a:spcAft>
              <a:buClrTx/>
              <a:buSzTx/>
              <a:buFont typeface="Arial"/>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Gives students a better understanding of how climate change will affect them and others.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a:endParaRPr>
          </a:p>
          <a:p>
            <a:pPr marL="285750" marR="0" lvl="0" indent="-285750" algn="just" defTabSz="914400" rtl="0" eaLnBrk="1" fontAlgn="auto" latinLnBrk="0" hangingPunct="1">
              <a:lnSpc>
                <a:spcPct val="100000"/>
              </a:lnSpc>
              <a:spcBef>
                <a:spcPts val="0"/>
              </a:spcBef>
              <a:spcAft>
                <a:spcPts val="0"/>
              </a:spcAft>
              <a:buClrTx/>
              <a:buSzTx/>
              <a:buFont typeface="Arial"/>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Provides knowledge and skills to develop their own responses to lowering their carbon footprint, and the carbon footprint of others.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a:endParaRPr>
          </a:p>
          <a:p>
            <a:pPr marL="285750" marR="0" lvl="0" indent="-285750" algn="l" defTabSz="914400" rtl="0" eaLnBrk="1" fontAlgn="auto" latinLnBrk="0" hangingPunct="1">
              <a:lnSpc>
                <a:spcPct val="90000"/>
              </a:lnSpc>
              <a:spcBef>
                <a:spcPts val="0"/>
              </a:spcBef>
              <a:spcAft>
                <a:spcPts val="600"/>
              </a:spcAft>
              <a:buClrTx/>
              <a:buSzTx/>
              <a:buFont typeface="Arial"/>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The project is aimed at Year 5 and Year 8, but other year groups can be considered.</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a:endParaRPr>
          </a:p>
        </p:txBody>
      </p:sp>
      <p:sp>
        <p:nvSpPr>
          <p:cNvPr id="40" name="Oval 39">
            <a:extLst>
              <a:ext uri="{FF2B5EF4-FFF2-40B4-BE49-F238E27FC236}">
                <a16:creationId xmlns:a16="http://schemas.microsoft.com/office/drawing/2014/main" id="{38A69B74-22E3-47CC-823F-18BE7930C8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9636" y="2960687"/>
            <a:ext cx="2668748" cy="2668748"/>
          </a:xfrm>
          <a:prstGeom prst="ellipse">
            <a:avLst/>
          </a:pr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Freeform 71">
            <a:extLst>
              <a:ext uri="{FF2B5EF4-FFF2-40B4-BE49-F238E27FC236}">
                <a16:creationId xmlns:a16="http://schemas.microsoft.com/office/drawing/2014/main" id="{1778637B-5DB8-4A75-B2E6-FC2B1BB9A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57014" y="2"/>
            <a:ext cx="4034987" cy="3428147"/>
          </a:xfrm>
          <a:custGeom>
            <a:avLst/>
            <a:gdLst>
              <a:gd name="connsiteX0" fmla="*/ 350825 w 4034987"/>
              <a:gd name="connsiteY0" fmla="*/ 0 h 3428147"/>
              <a:gd name="connsiteX1" fmla="*/ 4034987 w 4034987"/>
              <a:gd name="connsiteY1" fmla="*/ 0 h 3428147"/>
              <a:gd name="connsiteX2" fmla="*/ 4034987 w 4034987"/>
              <a:gd name="connsiteY2" fmla="*/ 2505205 h 3428147"/>
              <a:gd name="connsiteX3" fmla="*/ 3951822 w 4034987"/>
              <a:gd name="connsiteY3" fmla="*/ 2616420 h 3428147"/>
              <a:gd name="connsiteX4" fmla="*/ 2230590 w 4034987"/>
              <a:gd name="connsiteY4" fmla="*/ 3428147 h 3428147"/>
              <a:gd name="connsiteX5" fmla="*/ 0 w 4034987"/>
              <a:gd name="connsiteY5" fmla="*/ 1197557 h 3428147"/>
              <a:gd name="connsiteX6" fmla="*/ 269220 w 4034987"/>
              <a:gd name="connsiteY6" fmla="*/ 134326 h 3428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4987" h="3428147">
                <a:moveTo>
                  <a:pt x="350825" y="0"/>
                </a:moveTo>
                <a:lnTo>
                  <a:pt x="4034987" y="0"/>
                </a:lnTo>
                <a:lnTo>
                  <a:pt x="4034987" y="2505205"/>
                </a:lnTo>
                <a:lnTo>
                  <a:pt x="3951822" y="2616420"/>
                </a:lnTo>
                <a:cubicBezTo>
                  <a:pt x="3542699" y="3112162"/>
                  <a:pt x="2923546" y="3428147"/>
                  <a:pt x="2230590" y="3428147"/>
                </a:cubicBezTo>
                <a:cubicBezTo>
                  <a:pt x="998669" y="3428147"/>
                  <a:pt x="0" y="2429478"/>
                  <a:pt x="0" y="1197557"/>
                </a:cubicBezTo>
                <a:cubicBezTo>
                  <a:pt x="0" y="812582"/>
                  <a:pt x="97526" y="450385"/>
                  <a:pt x="269220" y="134326"/>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3" descr="A group of people standing in a room&#10;&#10;">
            <a:extLst>
              <a:ext uri="{FF2B5EF4-FFF2-40B4-BE49-F238E27FC236}">
                <a16:creationId xmlns:a16="http://schemas.microsoft.com/office/drawing/2014/main" id="{5F8D9F3A-37D4-4BC8-9454-283AE14B7FA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831730" y="223418"/>
            <a:ext cx="3133953" cy="2361247"/>
          </a:xfrm>
          <a:prstGeom prst="rect">
            <a:avLst/>
          </a:prstGeom>
        </p:spPr>
      </p:pic>
      <p:pic>
        <p:nvPicPr>
          <p:cNvPr id="8" name="Picture 9" descr="Carbon literacy logo">
            <a:extLst>
              <a:ext uri="{FF2B5EF4-FFF2-40B4-BE49-F238E27FC236}">
                <a16:creationId xmlns:a16="http://schemas.microsoft.com/office/drawing/2014/main" id="{7FEBF950-2F22-47F2-B5FF-3F1335C5FCDD}"/>
              </a:ext>
            </a:extLst>
          </p:cNvPr>
          <p:cNvPicPr>
            <a:picLocks noChangeAspect="1"/>
          </p:cNvPicPr>
          <p:nvPr/>
        </p:nvPicPr>
        <p:blipFill>
          <a:blip r:embed="rId4"/>
          <a:stretch>
            <a:fillRect/>
          </a:stretch>
        </p:blipFill>
        <p:spPr>
          <a:xfrm>
            <a:off x="6511805" y="3429895"/>
            <a:ext cx="1830711" cy="1841425"/>
          </a:xfrm>
          <a:prstGeom prst="rect">
            <a:avLst/>
          </a:prstGeom>
        </p:spPr>
      </p:pic>
      <p:sp>
        <p:nvSpPr>
          <p:cNvPr id="44" name="Freeform 75">
            <a:extLst>
              <a:ext uri="{FF2B5EF4-FFF2-40B4-BE49-F238E27FC236}">
                <a16:creationId xmlns:a16="http://schemas.microsoft.com/office/drawing/2014/main" id="{0035A30C-45F3-4EFB-B2E8-6E2A11843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59131" y="4258570"/>
            <a:ext cx="3132869" cy="2599430"/>
          </a:xfrm>
          <a:custGeom>
            <a:avLst/>
            <a:gdLst>
              <a:gd name="connsiteX0" fmla="*/ 1612418 w 3061881"/>
              <a:gd name="connsiteY0" fmla="*/ 0 h 2540529"/>
              <a:gd name="connsiteX1" fmla="*/ 3030226 w 3061881"/>
              <a:gd name="connsiteY1" fmla="*/ 843844 h 2540529"/>
              <a:gd name="connsiteX2" fmla="*/ 3061881 w 3061881"/>
              <a:gd name="connsiteY2" fmla="*/ 909556 h 2540529"/>
              <a:gd name="connsiteX3" fmla="*/ 3061881 w 3061881"/>
              <a:gd name="connsiteY3" fmla="*/ 2315281 h 2540529"/>
              <a:gd name="connsiteX4" fmla="*/ 3030226 w 3061881"/>
              <a:gd name="connsiteY4" fmla="*/ 2380992 h 2540529"/>
              <a:gd name="connsiteX5" fmla="*/ 2949460 w 3061881"/>
              <a:gd name="connsiteY5" fmla="*/ 2513937 h 2540529"/>
              <a:gd name="connsiteX6" fmla="*/ 2929575 w 3061881"/>
              <a:gd name="connsiteY6" fmla="*/ 2540529 h 2540529"/>
              <a:gd name="connsiteX7" fmla="*/ 295261 w 3061881"/>
              <a:gd name="connsiteY7" fmla="*/ 2540529 h 2540529"/>
              <a:gd name="connsiteX8" fmla="*/ 275376 w 3061881"/>
              <a:gd name="connsiteY8" fmla="*/ 2513937 h 2540529"/>
              <a:gd name="connsiteX9" fmla="*/ 0 w 3061881"/>
              <a:gd name="connsiteY9" fmla="*/ 1612418 h 2540529"/>
              <a:gd name="connsiteX10" fmla="*/ 1612418 w 3061881"/>
              <a:gd name="connsiteY10" fmla="*/ 0 h 2540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61881" h="2540529">
                <a:moveTo>
                  <a:pt x="1612418" y="0"/>
                </a:moveTo>
                <a:cubicBezTo>
                  <a:pt x="2224646" y="0"/>
                  <a:pt x="2757180" y="341213"/>
                  <a:pt x="3030226" y="843844"/>
                </a:cubicBezTo>
                <a:lnTo>
                  <a:pt x="3061881" y="909556"/>
                </a:lnTo>
                <a:lnTo>
                  <a:pt x="3061881" y="2315281"/>
                </a:lnTo>
                <a:lnTo>
                  <a:pt x="3030226" y="2380992"/>
                </a:lnTo>
                <a:cubicBezTo>
                  <a:pt x="3005404" y="2426686"/>
                  <a:pt x="2978437" y="2471046"/>
                  <a:pt x="2949460" y="2513937"/>
                </a:cubicBezTo>
                <a:lnTo>
                  <a:pt x="2929575" y="2540529"/>
                </a:lnTo>
                <a:lnTo>
                  <a:pt x="295261" y="2540529"/>
                </a:lnTo>
                <a:lnTo>
                  <a:pt x="275376" y="2513937"/>
                </a:lnTo>
                <a:cubicBezTo>
                  <a:pt x="101518" y="2256593"/>
                  <a:pt x="0" y="1946361"/>
                  <a:pt x="0" y="1612418"/>
                </a:cubicBezTo>
                <a:cubicBezTo>
                  <a:pt x="0" y="721904"/>
                  <a:pt x="721904" y="0"/>
                  <a:pt x="1612418"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5" descr="A group of people standing in a room">
            <a:extLst>
              <a:ext uri="{FF2B5EF4-FFF2-40B4-BE49-F238E27FC236}">
                <a16:creationId xmlns:a16="http://schemas.microsoft.com/office/drawing/2014/main" id="{0ED72E88-2199-405D-92D4-1DE7AC18D4C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479961" y="4933953"/>
            <a:ext cx="2389843" cy="1791231"/>
          </a:xfrm>
          <a:prstGeom prst="rect">
            <a:avLst/>
          </a:prstGeom>
        </p:spPr>
      </p:pic>
      <p:sp>
        <p:nvSpPr>
          <p:cNvPr id="32" name="TextBox 31">
            <a:extLst>
              <a:ext uri="{FF2B5EF4-FFF2-40B4-BE49-F238E27FC236}">
                <a16:creationId xmlns:a16="http://schemas.microsoft.com/office/drawing/2014/main" id="{D6C3DBDC-ADC3-4BE4-8C80-9F4C7B692BC4}"/>
              </a:ext>
            </a:extLst>
          </p:cNvPr>
          <p:cNvSpPr txBox="1"/>
          <p:nvPr/>
        </p:nvSpPr>
        <p:spPr>
          <a:xfrm>
            <a:off x="797584" y="6217848"/>
            <a:ext cx="616501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To register your interest email: </a:t>
            </a: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hlinkClick r:id="rId6"/>
              </a:rPr>
              <a:t>amy.peace@leicester.gov.uk</a:t>
            </a:r>
            <a:endParaRPr kumimoji="0" lang="en-US" sz="1800" b="1" i="0" u="none" strike="noStrike" kern="1200" cap="none" spc="0" normalizeH="0" baseline="0" noProof="0">
              <a:ln>
                <a:noFill/>
              </a:ln>
              <a:solidFill>
                <a:prstClr val="black"/>
              </a:solidFill>
              <a:effectLst/>
              <a:uLnTx/>
              <a:uFillTx/>
              <a:latin typeface="Calibri" panose="020F0502020204030204"/>
              <a:ea typeface="+mn-ea"/>
              <a:cs typeface="Calibri"/>
            </a:endParaRPr>
          </a:p>
        </p:txBody>
      </p:sp>
      <p:sp>
        <p:nvSpPr>
          <p:cNvPr id="4" name="TextBox 3">
            <a:extLst>
              <a:ext uri="{FF2B5EF4-FFF2-40B4-BE49-F238E27FC236}">
                <a16:creationId xmlns:a16="http://schemas.microsoft.com/office/drawing/2014/main" id="{47860234-342B-4416-8F21-757D04D286BA}"/>
              </a:ext>
            </a:extLst>
          </p:cNvPr>
          <p:cNvSpPr txBox="1"/>
          <p:nvPr/>
        </p:nvSpPr>
        <p:spPr>
          <a:xfrm>
            <a:off x="805542" y="1145721"/>
            <a:ext cx="6049735"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lt"/>
                <a:cs typeface="Calibri" panose="020F0502020204030204"/>
              </a:rPr>
              <a:t>'An awareness of the carbon costs and impacts of everyday activities and the ability and motivation to reduce emissions, on an individual, community and </a:t>
            </a:r>
            <a:r>
              <a:rPr kumimoji="0" lang="en-US" sz="1800" b="0" i="0" u="none" strike="noStrike" kern="1200" cap="none" spc="0" normalizeH="0" baseline="0" noProof="0" err="1">
                <a:ln>
                  <a:noFill/>
                </a:ln>
                <a:solidFill>
                  <a:prstClr val="black"/>
                </a:solidFill>
                <a:effectLst/>
                <a:uLnTx/>
                <a:uFillTx/>
                <a:latin typeface="Calibri" panose="020F0502020204030204"/>
                <a:ea typeface="+mn-lt"/>
                <a:cs typeface="Calibri" panose="020F0502020204030204"/>
              </a:rPr>
              <a:t>organisational</a:t>
            </a:r>
            <a:r>
              <a:rPr kumimoji="0" lang="en-US" sz="1800" b="0" i="0" u="none" strike="noStrike" kern="1200" cap="none" spc="0" normalizeH="0" baseline="0" noProof="0">
                <a:ln>
                  <a:noFill/>
                </a:ln>
                <a:solidFill>
                  <a:prstClr val="black"/>
                </a:solidFill>
                <a:effectLst/>
                <a:uLnTx/>
                <a:uFillTx/>
                <a:latin typeface="Calibri" panose="020F0502020204030204"/>
                <a:ea typeface="+mn-lt"/>
                <a:cs typeface="Calibri" panose="020F0502020204030204"/>
              </a:rPr>
              <a:t> basis.'</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3295A773-9780-49EF-A019-123399D39126}"/>
              </a:ext>
            </a:extLst>
          </p:cNvPr>
          <p:cNvSpPr txBox="1"/>
          <p:nvPr/>
        </p:nvSpPr>
        <p:spPr>
          <a:xfrm>
            <a:off x="4034287" y="540589"/>
            <a:ext cx="324640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hlinkClick r:id="rId7"/>
              </a:rPr>
              <a:t>https</a:t>
            </a:r>
            <a:r>
              <a:rPr kumimoji="0" lang="en-US" sz="1800" b="0" i="0" u="none" strike="noStrike" kern="1200" cap="none" spc="0" normalizeH="0" baseline="0" noProof="0">
                <a:ln>
                  <a:noFill/>
                </a:ln>
                <a:solidFill>
                  <a:prstClr val="black"/>
                </a:solidFill>
                <a:effectLst/>
                <a:uLnTx/>
                <a:uFillTx/>
                <a:latin typeface="Calibri" panose="020F0502020204030204"/>
                <a:ea typeface="+mn-lt"/>
                <a:cs typeface="Calibri" panose="020F0502020204030204"/>
                <a:hlinkClick r:id="rId7"/>
              </a:rPr>
              <a:t>://carbonliteracy.com</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Calibri"/>
            </a:endParaRPr>
          </a:p>
        </p:txBody>
      </p:sp>
    </p:spTree>
    <p:extLst>
      <p:ext uri="{BB962C8B-B14F-4D97-AF65-F5344CB8AC3E}">
        <p14:creationId xmlns:p14="http://schemas.microsoft.com/office/powerpoint/2010/main" val="12357128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8A648-03FA-4C10-AA42-B6BFCE84606E}"/>
              </a:ext>
            </a:extLst>
          </p:cNvPr>
          <p:cNvSpPr>
            <a:spLocks noGrp="1"/>
          </p:cNvSpPr>
          <p:nvPr>
            <p:ph type="title"/>
          </p:nvPr>
        </p:nvSpPr>
        <p:spPr>
          <a:xfrm>
            <a:off x="486508" y="145019"/>
            <a:ext cx="10515600" cy="1325563"/>
          </a:xfrm>
        </p:spPr>
        <p:txBody>
          <a:bodyPr/>
          <a:lstStyle/>
          <a:p>
            <a:r>
              <a:rPr lang="en-GB" b="1" dirty="0"/>
              <a:t>Plastic Free Schools</a:t>
            </a:r>
          </a:p>
        </p:txBody>
      </p:sp>
      <p:pic>
        <p:nvPicPr>
          <p:cNvPr id="8" name="Picture 8" descr="PLASTIC FREE SCHOOLS LOGO">
            <a:extLst>
              <a:ext uri="{FF2B5EF4-FFF2-40B4-BE49-F238E27FC236}">
                <a16:creationId xmlns:a16="http://schemas.microsoft.com/office/drawing/2014/main" id="{2233A62D-9F9B-4B5A-BCFC-1598A753C14A}"/>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9059815" y="282802"/>
            <a:ext cx="2672867" cy="1642004"/>
          </a:xfrm>
        </p:spPr>
      </p:pic>
      <p:sp>
        <p:nvSpPr>
          <p:cNvPr id="10" name="TextBox 9">
            <a:extLst>
              <a:ext uri="{FF2B5EF4-FFF2-40B4-BE49-F238E27FC236}">
                <a16:creationId xmlns:a16="http://schemas.microsoft.com/office/drawing/2014/main" id="{F75C529A-B513-48B8-A556-09D209ECFD15}"/>
              </a:ext>
            </a:extLst>
          </p:cNvPr>
          <p:cNvSpPr txBox="1"/>
          <p:nvPr/>
        </p:nvSpPr>
        <p:spPr>
          <a:xfrm>
            <a:off x="6424874" y="5965940"/>
            <a:ext cx="5674783"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a:hlinkClick r:id="rId4"/>
              </a:rPr>
              <a:t>www.sas.org.uk/plastic-free-schools</a:t>
            </a:r>
            <a:endParaRPr lang="en-US" sz="2400"/>
          </a:p>
        </p:txBody>
      </p:sp>
      <p:pic>
        <p:nvPicPr>
          <p:cNvPr id="11" name="Picture 11" descr="Plastic free schools film">
            <a:hlinkClick r:id="" action="ppaction://media"/>
            <a:extLst>
              <a:ext uri="{FF2B5EF4-FFF2-40B4-BE49-F238E27FC236}">
                <a16:creationId xmlns:a16="http://schemas.microsoft.com/office/drawing/2014/main" id="{30E2BDBF-850E-4C7C-94B4-6FFAD6EDC90A}"/>
              </a:ext>
            </a:extLst>
          </p:cNvPr>
          <p:cNvPicPr>
            <a:picLocks noRot="1" noChangeAspect="1"/>
          </p:cNvPicPr>
          <p:nvPr>
            <a:videoFile r:link="rId1"/>
          </p:nvPr>
        </p:nvPicPr>
        <p:blipFill>
          <a:blip r:embed="rId5"/>
          <a:stretch>
            <a:fillRect/>
          </a:stretch>
        </p:blipFill>
        <p:spPr>
          <a:xfrm>
            <a:off x="6424874" y="2033209"/>
            <a:ext cx="5269881" cy="3819644"/>
          </a:xfrm>
          <a:prstGeom prst="rect">
            <a:avLst/>
          </a:prstGeom>
        </p:spPr>
      </p:pic>
      <p:sp>
        <p:nvSpPr>
          <p:cNvPr id="13" name="TextBox 12">
            <a:extLst>
              <a:ext uri="{FF2B5EF4-FFF2-40B4-BE49-F238E27FC236}">
                <a16:creationId xmlns:a16="http://schemas.microsoft.com/office/drawing/2014/main" id="{65582EB5-920F-4B12-8939-BB0BCDDD8BAF}"/>
              </a:ext>
            </a:extLst>
          </p:cNvPr>
          <p:cNvSpPr txBox="1"/>
          <p:nvPr/>
        </p:nvSpPr>
        <p:spPr>
          <a:xfrm>
            <a:off x="459318" y="1324838"/>
            <a:ext cx="5636682" cy="499624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spcAft>
                <a:spcPts val="400"/>
              </a:spcAft>
              <a:buFont typeface="Arial"/>
              <a:buChar char="•"/>
            </a:pPr>
            <a:r>
              <a:rPr lang="en-US" sz="2400" dirty="0"/>
              <a:t>Plastic free schools is a pupil led education </a:t>
            </a:r>
            <a:r>
              <a:rPr lang="en-US" sz="2400" dirty="0" err="1"/>
              <a:t>programme</a:t>
            </a:r>
            <a:r>
              <a:rPr lang="en-US" sz="2400" dirty="0"/>
              <a:t> to reduce plastic in and around school.</a:t>
            </a:r>
          </a:p>
          <a:p>
            <a:pPr marL="285750" indent="-285750">
              <a:spcAft>
                <a:spcPts val="400"/>
              </a:spcAft>
              <a:buFont typeface="Arial"/>
              <a:buChar char="•"/>
            </a:pPr>
            <a:r>
              <a:rPr lang="en-US" sz="2400" dirty="0"/>
              <a:t>Created to hit key curriculum targets from KS1 – KS3, their five ‘objectives’ guide students through the plastic free schools process in an easy to understand, purposeful and fun way!</a:t>
            </a:r>
            <a:endParaRPr lang="en-US" sz="2400" dirty="0">
              <a:cs typeface="Calibri" panose="020F0502020204030204"/>
            </a:endParaRPr>
          </a:p>
          <a:p>
            <a:pPr marL="285750" indent="-285750">
              <a:spcAft>
                <a:spcPts val="400"/>
              </a:spcAft>
              <a:buFont typeface="Arial"/>
              <a:buChar char="•"/>
            </a:pPr>
            <a:r>
              <a:rPr lang="en-US" sz="2400" dirty="0">
                <a:ea typeface="+mn-lt"/>
                <a:cs typeface="+mn-lt"/>
              </a:rPr>
              <a:t>There are five lesson plans each for KS2 and KS3 which explore how and why we use plastic, what happens to it once we’re done and how it’s affecting our coastlines.</a:t>
            </a:r>
            <a:endParaRPr lang="en-US" sz="2400" dirty="0">
              <a:cs typeface="Calibri"/>
            </a:endParaRPr>
          </a:p>
        </p:txBody>
      </p:sp>
    </p:spTree>
    <p:extLst>
      <p:ext uri="{BB962C8B-B14F-4D97-AF65-F5344CB8AC3E}">
        <p14:creationId xmlns:p14="http://schemas.microsoft.com/office/powerpoint/2010/main" val="31913882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8A648-03FA-4C10-AA42-B6BFCE84606E}"/>
              </a:ext>
            </a:extLst>
          </p:cNvPr>
          <p:cNvSpPr>
            <a:spLocks noGrp="1"/>
          </p:cNvSpPr>
          <p:nvPr>
            <p:ph type="title"/>
          </p:nvPr>
        </p:nvSpPr>
        <p:spPr>
          <a:xfrm>
            <a:off x="486508" y="145019"/>
            <a:ext cx="10515600" cy="1325563"/>
          </a:xfrm>
        </p:spPr>
        <p:txBody>
          <a:bodyPr/>
          <a:lstStyle/>
          <a:p>
            <a:r>
              <a:rPr lang="en-GB" b="1" dirty="0"/>
              <a:t>Plastic Free Schools</a:t>
            </a:r>
          </a:p>
        </p:txBody>
      </p:sp>
      <p:pic>
        <p:nvPicPr>
          <p:cNvPr id="8" name="Picture 8" descr="PLASTIC FREE SCHOOLS LOGO">
            <a:extLst>
              <a:ext uri="{FF2B5EF4-FFF2-40B4-BE49-F238E27FC236}">
                <a16:creationId xmlns:a16="http://schemas.microsoft.com/office/drawing/2014/main" id="{2233A62D-9F9B-4B5A-BCFC-1598A753C14A}"/>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9059815" y="282802"/>
            <a:ext cx="2672867" cy="1642004"/>
          </a:xfrm>
        </p:spPr>
      </p:pic>
      <p:pic>
        <p:nvPicPr>
          <p:cNvPr id="14" name="Picture 14" descr="A group of people holding a clipboards">
            <a:extLst>
              <a:ext uri="{FF2B5EF4-FFF2-40B4-BE49-F238E27FC236}">
                <a16:creationId xmlns:a16="http://schemas.microsoft.com/office/drawing/2014/main" id="{771F5985-9605-4DA8-87B9-4EFCC68C584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059815" y="2062589"/>
            <a:ext cx="2749647" cy="3904580"/>
          </a:xfrm>
          <a:prstGeom prst="rect">
            <a:avLst/>
          </a:prstGeom>
        </p:spPr>
      </p:pic>
      <p:pic>
        <p:nvPicPr>
          <p:cNvPr id="3" name="Picture 2" descr="PLASTIC FREE SCHOOLS action plan headings">
            <a:extLst>
              <a:ext uri="{FF2B5EF4-FFF2-40B4-BE49-F238E27FC236}">
                <a16:creationId xmlns:a16="http://schemas.microsoft.com/office/drawing/2014/main" id="{B5CE8333-D915-493D-8434-A7EAB07F4E7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73006" y="1470582"/>
            <a:ext cx="8786809" cy="4812231"/>
          </a:xfrm>
          <a:prstGeom prst="rect">
            <a:avLst/>
          </a:prstGeom>
        </p:spPr>
      </p:pic>
    </p:spTree>
    <p:extLst>
      <p:ext uri="{BB962C8B-B14F-4D97-AF65-F5344CB8AC3E}">
        <p14:creationId xmlns:p14="http://schemas.microsoft.com/office/powerpoint/2010/main" val="38583709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8A648-03FA-4C10-AA42-B6BFCE84606E}"/>
              </a:ext>
            </a:extLst>
          </p:cNvPr>
          <p:cNvSpPr>
            <a:spLocks noGrp="1"/>
          </p:cNvSpPr>
          <p:nvPr>
            <p:ph type="title"/>
          </p:nvPr>
        </p:nvSpPr>
        <p:spPr>
          <a:xfrm>
            <a:off x="486508" y="145019"/>
            <a:ext cx="10515600" cy="1325563"/>
          </a:xfrm>
        </p:spPr>
        <p:txBody>
          <a:bodyPr/>
          <a:lstStyle/>
          <a:p>
            <a:r>
              <a:rPr lang="en-GB" b="1" dirty="0"/>
              <a:t>Fab Food Resources  </a:t>
            </a:r>
          </a:p>
        </p:txBody>
      </p:sp>
      <p:pic>
        <p:nvPicPr>
          <p:cNvPr id="7" name="Picture 6" descr="Fab food resources image">
            <a:extLst>
              <a:ext uri="{FF2B5EF4-FFF2-40B4-BE49-F238E27FC236}">
                <a16:creationId xmlns:a16="http://schemas.microsoft.com/office/drawing/2014/main" id="{BB077818-342C-400B-8508-5E81EEBDBFC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84418" y="316984"/>
            <a:ext cx="3840100" cy="5282392"/>
          </a:xfrm>
          <a:prstGeom prst="rect">
            <a:avLst/>
          </a:prstGeom>
          <a:ln>
            <a:solidFill>
              <a:schemeClr val="tx1"/>
            </a:solidFill>
          </a:ln>
        </p:spPr>
      </p:pic>
      <p:pic>
        <p:nvPicPr>
          <p:cNvPr id="9" name="Picture 8" descr="Fab food audit instructions">
            <a:extLst>
              <a:ext uri="{FF2B5EF4-FFF2-40B4-BE49-F238E27FC236}">
                <a16:creationId xmlns:a16="http://schemas.microsoft.com/office/drawing/2014/main" id="{ACEA84C1-5B32-43E4-8D6B-03BDBB9C619C}"/>
              </a:ext>
            </a:extLst>
          </p:cNvPr>
          <p:cNvPicPr>
            <a:picLocks noChangeAspect="1"/>
          </p:cNvPicPr>
          <p:nvPr/>
        </p:nvPicPr>
        <p:blipFill>
          <a:blip r:embed="rId3"/>
          <a:stretch>
            <a:fillRect/>
          </a:stretch>
        </p:blipFill>
        <p:spPr>
          <a:xfrm>
            <a:off x="315790" y="1080262"/>
            <a:ext cx="5950616" cy="5632719"/>
          </a:xfrm>
          <a:prstGeom prst="rect">
            <a:avLst/>
          </a:prstGeom>
        </p:spPr>
      </p:pic>
      <p:sp>
        <p:nvSpPr>
          <p:cNvPr id="10" name="TextBox 9">
            <a:extLst>
              <a:ext uri="{FF2B5EF4-FFF2-40B4-BE49-F238E27FC236}">
                <a16:creationId xmlns:a16="http://schemas.microsoft.com/office/drawing/2014/main" id="{4A388B00-6AAF-4AAB-ABF0-79A5CBBBCE27}"/>
              </a:ext>
            </a:extLst>
          </p:cNvPr>
          <p:cNvSpPr txBox="1"/>
          <p:nvPr/>
        </p:nvSpPr>
        <p:spPr>
          <a:xfrm>
            <a:off x="8585200" y="5890974"/>
            <a:ext cx="3940191" cy="369332"/>
          </a:xfrm>
          <a:prstGeom prst="rect">
            <a:avLst/>
          </a:prstGeom>
          <a:noFill/>
        </p:spPr>
        <p:txBody>
          <a:bodyPr wrap="square" rtlCol="0">
            <a:spAutoFit/>
          </a:bodyPr>
          <a:lstStyle/>
          <a:p>
            <a:r>
              <a:rPr lang="en-GB">
                <a:hlinkClick r:id="rId4"/>
              </a:rPr>
              <a:t>Download from their website </a:t>
            </a:r>
            <a:endParaRPr lang="en-GB"/>
          </a:p>
        </p:txBody>
      </p:sp>
    </p:spTree>
    <p:extLst>
      <p:ext uri="{BB962C8B-B14F-4D97-AF65-F5344CB8AC3E}">
        <p14:creationId xmlns:p14="http://schemas.microsoft.com/office/powerpoint/2010/main" val="4865466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86AD6C6-96D9-4325-8A7D-4318B778DDFC}"/>
              </a:ext>
            </a:extLst>
          </p:cNvPr>
          <p:cNvSpPr>
            <a:spLocks noGrp="1"/>
          </p:cNvSpPr>
          <p:nvPr>
            <p:ph type="title"/>
          </p:nvPr>
        </p:nvSpPr>
        <p:spPr>
          <a:xfrm>
            <a:off x="640079" y="2053641"/>
            <a:ext cx="3669161" cy="2760098"/>
          </a:xfrm>
        </p:spPr>
        <p:txBody>
          <a:bodyPr>
            <a:normAutofit/>
          </a:bodyPr>
          <a:lstStyle/>
          <a:p>
            <a:r>
              <a:rPr lang="en-GB" sz="3700" dirty="0">
                <a:solidFill>
                  <a:srgbClr val="FFFFFF"/>
                </a:solidFill>
              </a:rPr>
              <a:t>Overview of #EcoTeach Webinar format and dates/times of webinars</a:t>
            </a:r>
          </a:p>
        </p:txBody>
      </p:sp>
      <p:sp>
        <p:nvSpPr>
          <p:cNvPr id="3" name="Content Placeholder 2">
            <a:extLst>
              <a:ext uri="{FF2B5EF4-FFF2-40B4-BE49-F238E27FC236}">
                <a16:creationId xmlns:a16="http://schemas.microsoft.com/office/drawing/2014/main" id="{E50CFA65-FAB1-4529-8EAE-5B9043C09908}"/>
              </a:ext>
            </a:extLst>
          </p:cNvPr>
          <p:cNvSpPr>
            <a:spLocks noGrp="1"/>
          </p:cNvSpPr>
          <p:nvPr>
            <p:ph idx="1"/>
          </p:nvPr>
        </p:nvSpPr>
        <p:spPr>
          <a:xfrm>
            <a:off x="6090574" y="801866"/>
            <a:ext cx="5306084" cy="5230634"/>
          </a:xfrm>
        </p:spPr>
        <p:txBody>
          <a:bodyPr vert="horz" lIns="91440" tIns="45720" rIns="91440" bIns="45720" rtlCol="0" anchor="ctr">
            <a:normAutofit/>
          </a:bodyPr>
          <a:lstStyle/>
          <a:p>
            <a:r>
              <a:rPr lang="en-GB" sz="2200" dirty="0">
                <a:solidFill>
                  <a:srgbClr val="000000"/>
                </a:solidFill>
                <a:cs typeface="Calibri"/>
              </a:rPr>
              <a:t>Weekly at 10am during term time – lasting up to an hour, </a:t>
            </a:r>
            <a:r>
              <a:rPr lang="en-GB" sz="2200" i="1" dirty="0">
                <a:solidFill>
                  <a:srgbClr val="000000"/>
                </a:solidFill>
                <a:cs typeface="Calibri"/>
              </a:rPr>
              <a:t>Leicester focused but suitable for everyone.</a:t>
            </a:r>
          </a:p>
          <a:p>
            <a:endParaRPr lang="en-GB" sz="2200" dirty="0">
              <a:solidFill>
                <a:srgbClr val="000000"/>
              </a:solidFill>
              <a:cs typeface="Calibri"/>
            </a:endParaRPr>
          </a:p>
          <a:p>
            <a:r>
              <a:rPr lang="en-GB" sz="2200" dirty="0">
                <a:solidFill>
                  <a:srgbClr val="000000"/>
                </a:solidFill>
                <a:cs typeface="Calibri"/>
              </a:rPr>
              <a:t>Recording and PowerPoint with links available afterwards at </a:t>
            </a:r>
            <a:r>
              <a:rPr lang="en-GB" sz="2200" dirty="0">
                <a:solidFill>
                  <a:srgbClr val="000000"/>
                </a:solidFill>
                <a:cs typeface="Calibri"/>
                <a:hlinkClick r:id="rId3"/>
              </a:rPr>
              <a:t>schools.leicester.gov.uk/eco-schools</a:t>
            </a:r>
            <a:endParaRPr lang="en-GB" sz="2200" dirty="0">
              <a:solidFill>
                <a:srgbClr val="000000"/>
              </a:solidFill>
              <a:cs typeface="Calibri"/>
            </a:endParaRPr>
          </a:p>
          <a:p>
            <a:endParaRPr lang="en-GB" sz="2200" dirty="0">
              <a:solidFill>
                <a:srgbClr val="000000"/>
              </a:solidFill>
              <a:cs typeface="Calibri"/>
            </a:endParaRPr>
          </a:p>
          <a:p>
            <a:r>
              <a:rPr lang="en-GB" sz="2200" dirty="0">
                <a:solidFill>
                  <a:srgbClr val="000000"/>
                </a:solidFill>
                <a:cs typeface="Calibri"/>
              </a:rPr>
              <a:t>During the presentation, ask questions in the chat box.</a:t>
            </a:r>
          </a:p>
          <a:p>
            <a:endParaRPr lang="en-GB" sz="2200" dirty="0">
              <a:solidFill>
                <a:srgbClr val="000000"/>
              </a:solidFill>
              <a:cs typeface="Calibri"/>
            </a:endParaRPr>
          </a:p>
          <a:p>
            <a:r>
              <a:rPr lang="en-GB" sz="2200" dirty="0">
                <a:solidFill>
                  <a:srgbClr val="000000"/>
                </a:solidFill>
                <a:cs typeface="Calibri"/>
              </a:rPr>
              <a:t>Questions and answers at the end – either directly ask or in chat box depending how many people are attending.</a:t>
            </a:r>
          </a:p>
        </p:txBody>
      </p:sp>
    </p:spTree>
    <p:extLst>
      <p:ext uri="{BB962C8B-B14F-4D97-AF65-F5344CB8AC3E}">
        <p14:creationId xmlns:p14="http://schemas.microsoft.com/office/powerpoint/2010/main" val="39465191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9C83E-A3E2-42F1-8745-70CACBD7C5BE}"/>
              </a:ext>
            </a:extLst>
          </p:cNvPr>
          <p:cNvSpPr>
            <a:spLocks noGrp="1"/>
          </p:cNvSpPr>
          <p:nvPr>
            <p:ph type="title"/>
          </p:nvPr>
        </p:nvSpPr>
        <p:spPr>
          <a:xfrm>
            <a:off x="476738" y="189279"/>
            <a:ext cx="10515600" cy="1325563"/>
          </a:xfrm>
        </p:spPr>
        <p:txBody>
          <a:bodyPr/>
          <a:lstStyle/>
          <a:p>
            <a:r>
              <a:rPr lang="en-US" b="1" dirty="0">
                <a:cs typeface="Calibri Light"/>
              </a:rPr>
              <a:t>Declaring a Climate Emergency in School</a:t>
            </a:r>
          </a:p>
        </p:txBody>
      </p:sp>
      <p:pic>
        <p:nvPicPr>
          <p:cNvPr id="3" name="Picture 3" descr="Sustainable Leicester Logo">
            <a:extLst>
              <a:ext uri="{FF2B5EF4-FFF2-40B4-BE49-F238E27FC236}">
                <a16:creationId xmlns:a16="http://schemas.microsoft.com/office/drawing/2014/main" id="{4BE703FD-AC3A-42B0-A4B2-FC46865C7C8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216553" y="154047"/>
            <a:ext cx="1693653" cy="1402811"/>
          </a:xfrm>
          <a:prstGeom prst="rect">
            <a:avLst/>
          </a:prstGeom>
        </p:spPr>
      </p:pic>
      <p:sp>
        <p:nvSpPr>
          <p:cNvPr id="10" name="TextBox 9">
            <a:extLst>
              <a:ext uri="{FF2B5EF4-FFF2-40B4-BE49-F238E27FC236}">
                <a16:creationId xmlns:a16="http://schemas.microsoft.com/office/drawing/2014/main" id="{875E0B7B-CFB6-4918-8426-32C4032BAC9B}"/>
              </a:ext>
            </a:extLst>
          </p:cNvPr>
          <p:cNvSpPr txBox="1"/>
          <p:nvPr/>
        </p:nvSpPr>
        <p:spPr>
          <a:xfrm>
            <a:off x="481051" y="1516589"/>
            <a:ext cx="4626634" cy="41134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94000"/>
              </a:lnSpc>
              <a:spcBef>
                <a:spcPts val="1000"/>
              </a:spcBef>
              <a:spcAft>
                <a:spcPts val="200"/>
              </a:spcAft>
              <a:buFont typeface="Arial"/>
              <a:buChar char="•"/>
            </a:pPr>
            <a:r>
              <a:rPr lang="en-GB" dirty="0">
                <a:ea typeface="+mn-lt"/>
                <a:cs typeface="+mn-lt"/>
              </a:rPr>
              <a:t>On 1 February 2019 Leicester City Council declared a </a:t>
            </a:r>
            <a:r>
              <a:rPr lang="en-GB" dirty="0">
                <a:ea typeface="+mn-lt"/>
                <a:cs typeface="+mn-lt"/>
                <a:hlinkClick r:id="rId3"/>
              </a:rPr>
              <a:t>Climate Emergency</a:t>
            </a:r>
            <a:r>
              <a:rPr lang="en-GB" dirty="0">
                <a:ea typeface="+mn-lt"/>
                <a:cs typeface="+mn-lt"/>
              </a:rPr>
              <a:t>. The declaration is an acknowledgement that: </a:t>
            </a:r>
            <a:endParaRPr lang="en-US" dirty="0">
              <a:ea typeface="+mn-lt"/>
              <a:cs typeface="+mn-lt"/>
            </a:endParaRPr>
          </a:p>
          <a:p>
            <a:pPr marL="742950" lvl="1" indent="-285750">
              <a:lnSpc>
                <a:spcPct val="94000"/>
              </a:lnSpc>
              <a:spcBef>
                <a:spcPts val="500"/>
              </a:spcBef>
              <a:spcAft>
                <a:spcPts val="200"/>
              </a:spcAft>
              <a:buFont typeface="Arial"/>
              <a:buChar char="•"/>
            </a:pPr>
            <a:r>
              <a:rPr lang="en-GB" i="1" dirty="0">
                <a:ea typeface="+mn-lt"/>
                <a:cs typeface="+mn-lt"/>
              </a:rPr>
              <a:t>Climate change is happening, and threatens the wellbeing of everyone in Leicester and worldwide </a:t>
            </a:r>
            <a:endParaRPr lang="en-US" dirty="0">
              <a:ea typeface="+mn-lt"/>
              <a:cs typeface="+mn-lt"/>
            </a:endParaRPr>
          </a:p>
          <a:p>
            <a:pPr marL="742950" lvl="1" indent="-285750">
              <a:lnSpc>
                <a:spcPct val="94000"/>
              </a:lnSpc>
              <a:spcBef>
                <a:spcPts val="500"/>
              </a:spcBef>
              <a:spcAft>
                <a:spcPts val="200"/>
              </a:spcAft>
              <a:buFont typeface="Arial"/>
              <a:buChar char="•"/>
            </a:pPr>
            <a:r>
              <a:rPr lang="en-GB" i="1" dirty="0">
                <a:ea typeface="+mn-lt"/>
                <a:cs typeface="+mn-lt"/>
              </a:rPr>
              <a:t>The speed and scale of global and local action to tackle the problem needs to be dramatically increased. </a:t>
            </a:r>
            <a:endParaRPr lang="en-GB" dirty="0">
              <a:ea typeface="+mn-lt"/>
              <a:cs typeface="+mn-lt"/>
            </a:endParaRPr>
          </a:p>
          <a:p>
            <a:pPr marL="285750" indent="-285750">
              <a:lnSpc>
                <a:spcPct val="94000"/>
              </a:lnSpc>
              <a:spcBef>
                <a:spcPts val="1000"/>
              </a:spcBef>
              <a:spcAft>
                <a:spcPts val="200"/>
              </a:spcAft>
              <a:buFont typeface="Arial"/>
              <a:buChar char="•"/>
            </a:pPr>
            <a:r>
              <a:rPr lang="en-GB" dirty="0">
                <a:ea typeface="+mn-lt"/>
                <a:cs typeface="+mn-lt"/>
              </a:rPr>
              <a:t>In its declaration, the Council committed to developing a new action plan to address the emergency through our own services and projects.</a:t>
            </a:r>
            <a:endParaRPr lang="en-US" dirty="0">
              <a:ea typeface="+mn-lt"/>
              <a:cs typeface="+mn-lt"/>
            </a:endParaRPr>
          </a:p>
          <a:p>
            <a:pPr algn="l"/>
            <a:endParaRPr lang="en-US" dirty="0">
              <a:cs typeface="Calibri"/>
            </a:endParaRPr>
          </a:p>
        </p:txBody>
      </p:sp>
      <p:sp>
        <p:nvSpPr>
          <p:cNvPr id="11" name="Content Placeholder 2">
            <a:extLst>
              <a:ext uri="{FF2B5EF4-FFF2-40B4-BE49-F238E27FC236}">
                <a16:creationId xmlns:a16="http://schemas.microsoft.com/office/drawing/2014/main" id="{A6E1DFFA-44C5-49AD-903B-8D38BE3C48A7}"/>
              </a:ext>
            </a:extLst>
          </p:cNvPr>
          <p:cNvSpPr>
            <a:spLocks noGrp="1"/>
          </p:cNvSpPr>
          <p:nvPr/>
        </p:nvSpPr>
        <p:spPr>
          <a:xfrm>
            <a:off x="5857335" y="1608013"/>
            <a:ext cx="5848709" cy="3497449"/>
          </a:xfrm>
          <a:prstGeom prst="rect">
            <a:avLst/>
          </a:prstGeom>
        </p:spPr>
        <p:txBody>
          <a:bodyPr vert="horz" lIns="91440" tIns="45720" rIns="91440" bIns="45720" rtlCol="0" anchor="t">
            <a:no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None/>
            </a:pPr>
            <a:r>
              <a:rPr lang="en-GB" sz="1800" b="1">
                <a:solidFill>
                  <a:srgbClr val="000000"/>
                </a:solidFill>
              </a:rPr>
              <a:t>What action you can do:</a:t>
            </a:r>
            <a:endParaRPr lang="en-US" sz="1800" b="1">
              <a:solidFill>
                <a:srgbClr val="000000"/>
              </a:solidFill>
              <a:cs typeface="Calibri"/>
            </a:endParaRPr>
          </a:p>
          <a:p>
            <a:pPr marL="383540" indent="-383540"/>
            <a:r>
              <a:rPr lang="en-GB" sz="1800">
                <a:solidFill>
                  <a:srgbClr val="000000"/>
                </a:solidFill>
              </a:rPr>
              <a:t>Discuss your plans with students and staff .</a:t>
            </a:r>
            <a:endParaRPr lang="en-US" sz="1800">
              <a:solidFill>
                <a:srgbClr val="000000"/>
              </a:solidFill>
              <a:cs typeface="Calibri" panose="020F0502020204030204"/>
            </a:endParaRPr>
          </a:p>
          <a:p>
            <a:pPr marL="383540" indent="-383540"/>
            <a:r>
              <a:rPr lang="en-GB" sz="1800">
                <a:solidFill>
                  <a:srgbClr val="000000"/>
                </a:solidFill>
              </a:rPr>
              <a:t>Select actions which you plan to achieve, make them manageable but also remember we are in a Climate Emergency. </a:t>
            </a:r>
          </a:p>
          <a:p>
            <a:pPr marL="383540" indent="-383540"/>
            <a:r>
              <a:rPr lang="en-GB" sz="1800">
                <a:solidFill>
                  <a:srgbClr val="000000"/>
                </a:solidFill>
              </a:rPr>
              <a:t>Make sure your actions have a duration, responsibilities and an evaluation.</a:t>
            </a:r>
            <a:endParaRPr lang="en-GB" sz="1800">
              <a:solidFill>
                <a:srgbClr val="000000"/>
              </a:solidFill>
              <a:cs typeface="Calibri" panose="020F0502020204030204"/>
            </a:endParaRPr>
          </a:p>
          <a:p>
            <a:pPr marL="383540" indent="-383540"/>
            <a:r>
              <a:rPr lang="en-GB" sz="1800">
                <a:solidFill>
                  <a:srgbClr val="000000"/>
                </a:solidFill>
              </a:rPr>
              <a:t>Take your action plan to the Governing Body or Trustees to ensure that you have their support. </a:t>
            </a:r>
            <a:endParaRPr lang="en-GB" sz="1800">
              <a:solidFill>
                <a:srgbClr val="000000"/>
              </a:solidFill>
              <a:cs typeface="Calibri"/>
            </a:endParaRPr>
          </a:p>
          <a:p>
            <a:pPr marL="383540" indent="-383540"/>
            <a:r>
              <a:rPr lang="en-GB" sz="1800">
                <a:solidFill>
                  <a:srgbClr val="000000"/>
                </a:solidFill>
              </a:rPr>
              <a:t>You can submit your action plan to the City Council which we will publicise as part of our wider action plan. </a:t>
            </a:r>
            <a:endParaRPr lang="en-GB" sz="1800">
              <a:solidFill>
                <a:srgbClr val="000000"/>
              </a:solidFill>
              <a:cs typeface="Calibri" panose="020F0502020204030204"/>
            </a:endParaRPr>
          </a:p>
          <a:p>
            <a:pPr marL="383540" indent="-383540"/>
            <a:r>
              <a:rPr lang="en-GB" sz="1800">
                <a:solidFill>
                  <a:srgbClr val="000000"/>
                </a:solidFill>
              </a:rPr>
              <a:t>Start your action plan! </a:t>
            </a:r>
            <a:endParaRPr lang="en-GB" sz="1800">
              <a:solidFill>
                <a:srgbClr val="000000"/>
              </a:solidFill>
              <a:cs typeface="Calibri" panose="020F0502020204030204"/>
            </a:endParaRPr>
          </a:p>
          <a:p>
            <a:pPr marL="383540" indent="-383540"/>
            <a:r>
              <a:rPr lang="en-GB" sz="1800">
                <a:solidFill>
                  <a:srgbClr val="000000"/>
                </a:solidFill>
              </a:rPr>
              <a:t>Review regularly to check and maintain your progress .</a:t>
            </a:r>
            <a:endParaRPr lang="en-GB" sz="1800">
              <a:solidFill>
                <a:srgbClr val="000000"/>
              </a:solidFill>
              <a:cs typeface="Calibri" panose="020F0502020204030204"/>
            </a:endParaRPr>
          </a:p>
        </p:txBody>
      </p:sp>
      <p:sp>
        <p:nvSpPr>
          <p:cNvPr id="4" name="TextBox 3">
            <a:extLst>
              <a:ext uri="{FF2B5EF4-FFF2-40B4-BE49-F238E27FC236}">
                <a16:creationId xmlns:a16="http://schemas.microsoft.com/office/drawing/2014/main" id="{D3354BEA-6982-421A-939C-9108C7770596}"/>
              </a:ext>
            </a:extLst>
          </p:cNvPr>
          <p:cNvSpPr txBox="1"/>
          <p:nvPr/>
        </p:nvSpPr>
        <p:spPr>
          <a:xfrm>
            <a:off x="435708" y="6219093"/>
            <a:ext cx="5664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hlinkClick r:id="rId4"/>
              </a:rPr>
              <a:t>schools.leicester.gov.uk/climate-emergency</a:t>
            </a:r>
            <a:r>
              <a:rPr lang="en-US" b="1"/>
              <a:t> </a:t>
            </a:r>
          </a:p>
        </p:txBody>
      </p:sp>
    </p:spTree>
    <p:extLst>
      <p:ext uri="{BB962C8B-B14F-4D97-AF65-F5344CB8AC3E}">
        <p14:creationId xmlns:p14="http://schemas.microsoft.com/office/powerpoint/2010/main" val="26629950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716592C-CCD4-4C9D-8C01-6BD91D66E72A}"/>
              </a:ext>
            </a:extLst>
          </p:cNvPr>
          <p:cNvSpPr/>
          <p:nvPr/>
        </p:nvSpPr>
        <p:spPr>
          <a:xfrm>
            <a:off x="570376" y="5040718"/>
            <a:ext cx="6096000" cy="1277273"/>
          </a:xfrm>
          <a:prstGeom prst="rect">
            <a:avLst/>
          </a:prstGeom>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endParaRPr lang="en-GB" sz="2000">
              <a:solidFill>
                <a:srgbClr val="000000"/>
              </a:solidFill>
              <a:latin typeface="Calibri" panose="020F0502020204030204" pitchFamily="34" charset="0"/>
            </a:endParaRPr>
          </a:p>
          <a:p>
            <a:pPr>
              <a:spcAft>
                <a:spcPts val="600"/>
              </a:spcAft>
            </a:pPr>
            <a:r>
              <a:rPr lang="en-GB" sz="2800">
                <a:solidFill>
                  <a:srgbClr val="002060"/>
                </a:solidFill>
                <a:latin typeface="Calibri" panose="020F0502020204030204" pitchFamily="34" charset="0"/>
              </a:rPr>
              <a:t> Templates and document available at </a:t>
            </a:r>
            <a:r>
              <a:rPr lang="en-GB" sz="2400" b="1" u="sng">
                <a:solidFill>
                  <a:srgbClr val="002060"/>
                </a:solidFill>
                <a:latin typeface="Calibri" panose="020F0502020204030204" pitchFamily="34" charset="0"/>
              </a:rPr>
              <a:t>schools.leicester.gov.uk/climate-emergency </a:t>
            </a:r>
            <a:endParaRPr lang="en-GB" sz="2400" u="sng">
              <a:solidFill>
                <a:srgbClr val="002060"/>
              </a:solidFill>
            </a:endParaRPr>
          </a:p>
        </p:txBody>
      </p:sp>
      <p:sp>
        <p:nvSpPr>
          <p:cNvPr id="17" name="Title 1" hidden="1">
            <a:extLst>
              <a:ext uri="{FF2B5EF4-FFF2-40B4-BE49-F238E27FC236}">
                <a16:creationId xmlns:a16="http://schemas.microsoft.com/office/drawing/2014/main" id="{717118B0-3721-4852-B780-3E73B9DA0AAA}"/>
              </a:ext>
            </a:extLst>
          </p:cNvPr>
          <p:cNvSpPr>
            <a:spLocks noGrp="1"/>
          </p:cNvSpPr>
          <p:nvPr>
            <p:ph type="title"/>
          </p:nvPr>
        </p:nvSpPr>
        <p:spPr>
          <a:xfrm>
            <a:off x="476738" y="189279"/>
            <a:ext cx="10515600" cy="1325563"/>
          </a:xfrm>
        </p:spPr>
        <p:txBody>
          <a:bodyPr/>
          <a:lstStyle/>
          <a:p>
            <a:r>
              <a:rPr lang="en-US" b="1" dirty="0">
                <a:cs typeface="Calibri Light"/>
              </a:rPr>
              <a:t>Climate Emergency Documents</a:t>
            </a:r>
          </a:p>
        </p:txBody>
      </p:sp>
      <p:pic>
        <p:nvPicPr>
          <p:cNvPr id="2" name="Picture 1" descr="Climate emergency action plan template">
            <a:extLst>
              <a:ext uri="{FF2B5EF4-FFF2-40B4-BE49-F238E27FC236}">
                <a16:creationId xmlns:a16="http://schemas.microsoft.com/office/drawing/2014/main" id="{0A133ECF-1BE6-4AD8-996D-EB2FC67DAAB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8047" y="401282"/>
            <a:ext cx="6809518" cy="4531665"/>
          </a:xfrm>
          <a:prstGeom prst="rect">
            <a:avLst/>
          </a:prstGeom>
          <a:ln w="3175">
            <a:solidFill>
              <a:schemeClr val="tx1"/>
            </a:solidFill>
          </a:ln>
        </p:spPr>
      </p:pic>
      <p:pic>
        <p:nvPicPr>
          <p:cNvPr id="3" name="Picture 2" descr="DECLARATION OF CLIMATE EMERGENCY TEMPLATE">
            <a:extLst>
              <a:ext uri="{FF2B5EF4-FFF2-40B4-BE49-F238E27FC236}">
                <a16:creationId xmlns:a16="http://schemas.microsoft.com/office/drawing/2014/main" id="{DB22785B-73BF-4B88-8357-DDFB7D36F56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15536" y="270004"/>
            <a:ext cx="4608417" cy="6317991"/>
          </a:xfrm>
          <a:prstGeom prst="rect">
            <a:avLst/>
          </a:prstGeom>
          <a:ln w="3175">
            <a:solidFill>
              <a:schemeClr val="tx1"/>
            </a:solidFill>
          </a:ln>
        </p:spPr>
      </p:pic>
    </p:spTree>
    <p:extLst>
      <p:ext uri="{BB962C8B-B14F-4D97-AF65-F5344CB8AC3E}">
        <p14:creationId xmlns:p14="http://schemas.microsoft.com/office/powerpoint/2010/main" val="26388049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73A25A7-5373-4AAA-B3A1-E85CF17BF0AE}"/>
              </a:ext>
            </a:extLst>
          </p:cNvPr>
          <p:cNvSpPr>
            <a:spLocks noGrp="1"/>
          </p:cNvSpPr>
          <p:nvPr>
            <p:ph type="title"/>
          </p:nvPr>
        </p:nvSpPr>
        <p:spPr>
          <a:xfrm>
            <a:off x="640079" y="2053641"/>
            <a:ext cx="3669161" cy="2760098"/>
          </a:xfrm>
        </p:spPr>
        <p:txBody>
          <a:bodyPr>
            <a:normAutofit/>
          </a:bodyPr>
          <a:lstStyle/>
          <a:p>
            <a:r>
              <a:rPr lang="en-GB" b="1" dirty="0">
                <a:solidFill>
                  <a:srgbClr val="FFFFFF"/>
                </a:solidFill>
              </a:rPr>
              <a:t>Other opportunities coming up </a:t>
            </a:r>
            <a:endParaRPr lang="en-GB" dirty="0">
              <a:solidFill>
                <a:srgbClr val="FFFFFF"/>
              </a:solidFill>
            </a:endParaRPr>
          </a:p>
        </p:txBody>
      </p:sp>
      <p:sp>
        <p:nvSpPr>
          <p:cNvPr id="3" name="Content Placeholder 2">
            <a:extLst>
              <a:ext uri="{FF2B5EF4-FFF2-40B4-BE49-F238E27FC236}">
                <a16:creationId xmlns:a16="http://schemas.microsoft.com/office/drawing/2014/main" id="{BB4ADB73-6CC2-461E-82D4-76E076F9F6BF}"/>
              </a:ext>
            </a:extLst>
          </p:cNvPr>
          <p:cNvSpPr>
            <a:spLocks noGrp="1"/>
          </p:cNvSpPr>
          <p:nvPr>
            <p:ph idx="1"/>
          </p:nvPr>
        </p:nvSpPr>
        <p:spPr>
          <a:xfrm>
            <a:off x="6090574" y="470517"/>
            <a:ext cx="5306084" cy="6152225"/>
          </a:xfrm>
        </p:spPr>
        <p:txBody>
          <a:bodyPr vert="horz" lIns="91440" tIns="45720" rIns="91440" bIns="45720" rtlCol="0" anchor="ctr">
            <a:normAutofit/>
          </a:bodyPr>
          <a:lstStyle/>
          <a:p>
            <a:r>
              <a:rPr lang="en-GB" sz="1800" b="1" dirty="0">
                <a:solidFill>
                  <a:srgbClr val="000000"/>
                </a:solidFill>
                <a:hlinkClick r:id="rId3"/>
              </a:rPr>
              <a:t>Education Officer (Eco-Schools)</a:t>
            </a:r>
            <a:r>
              <a:rPr lang="en-GB" sz="1800" b="1" dirty="0">
                <a:solidFill>
                  <a:srgbClr val="000000"/>
                </a:solidFill>
              </a:rPr>
              <a:t> </a:t>
            </a:r>
            <a:r>
              <a:rPr lang="en-GB" sz="1800" dirty="0">
                <a:solidFill>
                  <a:srgbClr val="000000"/>
                </a:solidFill>
              </a:rPr>
              <a:t>in Leicester – </a:t>
            </a:r>
            <a:r>
              <a:rPr lang="en-GB" sz="1800" b="1" dirty="0">
                <a:solidFill>
                  <a:srgbClr val="000000"/>
                </a:solidFill>
              </a:rPr>
              <a:t>deadline today</a:t>
            </a:r>
            <a:endParaRPr lang="en-GB" sz="1800" b="1" dirty="0">
              <a:solidFill>
                <a:srgbClr val="000000"/>
              </a:solidFill>
              <a:cs typeface="Calibri"/>
            </a:endParaRPr>
          </a:p>
          <a:p>
            <a:pPr lvl="1"/>
            <a:r>
              <a:rPr lang="en-GB" sz="1800" dirty="0">
                <a:solidFill>
                  <a:srgbClr val="000000"/>
                </a:solidFill>
                <a:cs typeface="Calibri"/>
              </a:rPr>
              <a:t>15 hours a week, starting at the end of August 2020 (term time working)</a:t>
            </a:r>
          </a:p>
          <a:p>
            <a:endParaRPr lang="en-GB" sz="1800" b="1" dirty="0">
              <a:solidFill>
                <a:srgbClr val="000000"/>
              </a:solidFill>
              <a:cs typeface="Calibri"/>
            </a:endParaRPr>
          </a:p>
          <a:p>
            <a:r>
              <a:rPr lang="en-GB" sz="1800" b="1" dirty="0">
                <a:solidFill>
                  <a:srgbClr val="000000"/>
                </a:solidFill>
                <a:hlinkClick r:id="rId4"/>
              </a:rPr>
              <a:t>UN Climate Change Learn Online</a:t>
            </a:r>
            <a:r>
              <a:rPr lang="en-GB" sz="1800" b="1" dirty="0">
                <a:solidFill>
                  <a:srgbClr val="000000"/>
                </a:solidFill>
              </a:rPr>
              <a:t> </a:t>
            </a:r>
            <a:endParaRPr lang="en-GB" sz="1800" b="1" dirty="0">
              <a:solidFill>
                <a:srgbClr val="000000"/>
              </a:solidFill>
              <a:cs typeface="Calibri"/>
            </a:endParaRPr>
          </a:p>
          <a:p>
            <a:pPr lvl="1"/>
            <a:r>
              <a:rPr lang="en-GB" sz="1800" dirty="0">
                <a:solidFill>
                  <a:srgbClr val="000000"/>
                </a:solidFill>
                <a:ea typeface="+mn-lt"/>
                <a:cs typeface="+mn-lt"/>
              </a:rPr>
              <a:t>Climate Change: From Learning to Action (8 hours)</a:t>
            </a:r>
            <a:endParaRPr lang="en-GB" sz="1800" dirty="0">
              <a:solidFill>
                <a:srgbClr val="000000"/>
              </a:solidFill>
              <a:cs typeface="Calibri" panose="020F0502020204030204"/>
            </a:endParaRPr>
          </a:p>
          <a:p>
            <a:pPr lvl="1"/>
            <a:r>
              <a:rPr lang="en-GB" sz="1800" dirty="0">
                <a:solidFill>
                  <a:srgbClr val="000000"/>
                </a:solidFill>
                <a:ea typeface="+mn-lt"/>
                <a:cs typeface="+mn-lt"/>
              </a:rPr>
              <a:t>Children and Climate Change (6 hours)</a:t>
            </a:r>
            <a:endParaRPr lang="en-GB" sz="1800" dirty="0">
              <a:solidFill>
                <a:srgbClr val="000000"/>
              </a:solidFill>
              <a:cs typeface="Calibri"/>
            </a:endParaRPr>
          </a:p>
          <a:p>
            <a:pPr lvl="1"/>
            <a:r>
              <a:rPr lang="en-GB" sz="1800" dirty="0">
                <a:solidFill>
                  <a:srgbClr val="000000"/>
                </a:solidFill>
                <a:ea typeface="+mn-lt"/>
                <a:cs typeface="+mn-lt"/>
              </a:rPr>
              <a:t>Cities and Climate Change (2 hours)</a:t>
            </a:r>
            <a:endParaRPr lang="en-GB" sz="1800" dirty="0">
              <a:solidFill>
                <a:srgbClr val="000000"/>
              </a:solidFill>
              <a:cs typeface="Calibri"/>
            </a:endParaRPr>
          </a:p>
          <a:p>
            <a:pPr lvl="1"/>
            <a:r>
              <a:rPr lang="en-GB" sz="1800" dirty="0">
                <a:solidFill>
                  <a:srgbClr val="000000"/>
                </a:solidFill>
                <a:ea typeface="+mn-lt"/>
                <a:cs typeface="+mn-lt"/>
              </a:rPr>
              <a:t>Human Health and Climate Change (2 hours)</a:t>
            </a:r>
          </a:p>
          <a:p>
            <a:pPr lvl="1"/>
            <a:r>
              <a:rPr lang="en-GB" sz="1800" dirty="0">
                <a:solidFill>
                  <a:srgbClr val="000000"/>
                </a:solidFill>
                <a:ea typeface="+mn-lt"/>
                <a:cs typeface="+mn-lt"/>
              </a:rPr>
              <a:t>Module 1 of Open Online Course on Gender and Environment (6 hours)</a:t>
            </a:r>
            <a:endParaRPr lang="en-GB" sz="1800" dirty="0">
              <a:solidFill>
                <a:srgbClr val="000000"/>
              </a:solidFill>
              <a:cs typeface="Calibri" panose="020F0502020204030204"/>
            </a:endParaRPr>
          </a:p>
          <a:p>
            <a:endParaRPr lang="en-GB" sz="1800" dirty="0">
              <a:solidFill>
                <a:srgbClr val="000000"/>
              </a:solidFill>
              <a:cs typeface="Calibri" panose="020F0502020204030204"/>
            </a:endParaRPr>
          </a:p>
          <a:p>
            <a:r>
              <a:rPr lang="en-GB" sz="1800" b="1" dirty="0">
                <a:solidFill>
                  <a:srgbClr val="000000"/>
                </a:solidFill>
                <a:cs typeface="Calibri"/>
                <a:hlinkClick r:id="rId5"/>
              </a:rPr>
              <a:t>Off School website</a:t>
            </a:r>
            <a:r>
              <a:rPr lang="en-GB" sz="1800" dirty="0">
                <a:solidFill>
                  <a:srgbClr val="000000"/>
                </a:solidFill>
                <a:cs typeface="Calibri"/>
              </a:rPr>
              <a:t> - </a:t>
            </a:r>
            <a:r>
              <a:rPr lang="en-GB" sz="1800" dirty="0">
                <a:solidFill>
                  <a:srgbClr val="000000"/>
                </a:solidFill>
                <a:ea typeface="+mn-lt"/>
                <a:cs typeface="+mn-lt"/>
              </a:rPr>
              <a:t>a free website full of ideas for home learning and fun activities. Head to the Activity Zone for 100s of films, created by teachers, across loads of great topics and themes!</a:t>
            </a:r>
            <a:endParaRPr lang="en-GB" sz="1800" dirty="0">
              <a:solidFill>
                <a:srgbClr val="000000"/>
              </a:solidFill>
            </a:endParaRPr>
          </a:p>
          <a:p>
            <a:endParaRPr lang="en-GB" sz="1700" dirty="0">
              <a:solidFill>
                <a:srgbClr val="000000"/>
              </a:solidFill>
              <a:cs typeface="Calibri"/>
            </a:endParaRPr>
          </a:p>
          <a:p>
            <a:endParaRPr lang="en-GB" sz="1700" dirty="0">
              <a:solidFill>
                <a:srgbClr val="000000"/>
              </a:solidFill>
              <a:cs typeface="Calibri"/>
            </a:endParaRPr>
          </a:p>
        </p:txBody>
      </p:sp>
    </p:spTree>
    <p:extLst>
      <p:ext uri="{BB962C8B-B14F-4D97-AF65-F5344CB8AC3E}">
        <p14:creationId xmlns:p14="http://schemas.microsoft.com/office/powerpoint/2010/main" val="36163437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6E5F1F4-95B7-4DF2-A4AA-FC873FE6D292}"/>
              </a:ext>
            </a:extLst>
          </p:cNvPr>
          <p:cNvSpPr>
            <a:spLocks noGrp="1"/>
          </p:cNvSpPr>
          <p:nvPr>
            <p:ph type="title"/>
          </p:nvPr>
        </p:nvSpPr>
        <p:spPr>
          <a:xfrm>
            <a:off x="863029" y="1012004"/>
            <a:ext cx="3416158" cy="4795408"/>
          </a:xfrm>
        </p:spPr>
        <p:txBody>
          <a:bodyPr>
            <a:normAutofit/>
          </a:bodyPr>
          <a:lstStyle/>
          <a:p>
            <a:r>
              <a:rPr lang="en-US" b="1" dirty="0">
                <a:solidFill>
                  <a:srgbClr val="FFFFFF"/>
                </a:solidFill>
                <a:cs typeface="Calibri Light"/>
              </a:rPr>
              <a:t>Grant opportunities </a:t>
            </a:r>
            <a:endParaRPr lang="en-US" b="1" dirty="0">
              <a:solidFill>
                <a:srgbClr val="FFFFFF"/>
              </a:solidFill>
            </a:endParaRPr>
          </a:p>
        </p:txBody>
      </p:sp>
      <p:graphicFrame>
        <p:nvGraphicFramePr>
          <p:cNvPr id="7" name="Content Placeholder 2" descr="Decorative ">
            <a:extLst>
              <a:ext uri="{FF2B5EF4-FFF2-40B4-BE49-F238E27FC236}">
                <a16:creationId xmlns:a16="http://schemas.microsoft.com/office/drawing/2014/main" id="{3E33473A-9132-4F33-9D1B-53DFAD7E6C2E}"/>
              </a:ext>
            </a:extLst>
          </p:cNvPr>
          <p:cNvGraphicFramePr>
            <a:graphicFrameLocks noGrp="1"/>
          </p:cNvGraphicFramePr>
          <p:nvPr>
            <p:ph idx="1"/>
            <p:extLst>
              <p:ext uri="{D42A27DB-BD31-4B8C-83A1-F6EECF244321}">
                <p14:modId xmlns:p14="http://schemas.microsoft.com/office/powerpoint/2010/main" val="1607760083"/>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694465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11">
            <a:extLst>
              <a:ext uri="{FF2B5EF4-FFF2-40B4-BE49-F238E27FC236}">
                <a16:creationId xmlns:a16="http://schemas.microsoft.com/office/drawing/2014/main" id="{466012E2-2E5E-4208-B59C-DA4FC44DC7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635" y="0"/>
            <a:ext cx="12220634"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3">
            <a:extLst>
              <a:ext uri="{FF2B5EF4-FFF2-40B4-BE49-F238E27FC236}">
                <a16:creationId xmlns:a16="http://schemas.microsoft.com/office/drawing/2014/main" id="{05F94A0D-DB2E-4487-BA31-9105C14D950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cstate="email">
            <a:extLst>
              <a:ext uri="{28A0092B-C50C-407E-A947-70E740481C1C}">
                <a14:useLocalDpi xmlns:a14="http://schemas.microsoft.com/office/drawing/2010/main"/>
              </a:ext>
            </a:extLst>
          </a:blip>
          <a:stretch>
            <a:fillRect/>
          </a:stretch>
        </p:blipFill>
        <p:spPr>
          <a:xfrm>
            <a:off x="-28636" y="0"/>
            <a:ext cx="12220636" cy="6858000"/>
          </a:xfrm>
          <a:prstGeom prst="rect">
            <a:avLst/>
          </a:prstGeom>
        </p:spPr>
      </p:pic>
      <p:sp>
        <p:nvSpPr>
          <p:cNvPr id="2" name="Title 1">
            <a:extLst>
              <a:ext uri="{FF2B5EF4-FFF2-40B4-BE49-F238E27FC236}">
                <a16:creationId xmlns:a16="http://schemas.microsoft.com/office/drawing/2014/main" id="{0541A222-C608-41E9-ADD6-4FC8A92F37C7}"/>
              </a:ext>
            </a:extLst>
          </p:cNvPr>
          <p:cNvSpPr>
            <a:spLocks noGrp="1"/>
          </p:cNvSpPr>
          <p:nvPr>
            <p:ph type="title"/>
          </p:nvPr>
        </p:nvSpPr>
        <p:spPr>
          <a:xfrm>
            <a:off x="726057" y="3121701"/>
            <a:ext cx="3658053" cy="2160162"/>
          </a:xfrm>
        </p:spPr>
        <p:txBody>
          <a:bodyPr vert="horz" lIns="91440" tIns="45720" rIns="91440" bIns="45720" rtlCol="0" anchor="t">
            <a:normAutofit/>
          </a:bodyPr>
          <a:lstStyle/>
          <a:p>
            <a:r>
              <a:rPr lang="en-US" kern="1200" dirty="0">
                <a:solidFill>
                  <a:srgbClr val="FFFFFF"/>
                </a:solidFill>
                <a:latin typeface="+mj-lt"/>
                <a:ea typeface="+mj-ea"/>
                <a:cs typeface="+mj-cs"/>
              </a:rPr>
              <a:t>Questions and Answers</a:t>
            </a:r>
          </a:p>
        </p:txBody>
      </p:sp>
      <p:pic>
        <p:nvPicPr>
          <p:cNvPr id="7" name="Graphic 6" descr="Decorative">
            <a:extLst>
              <a:ext uri="{FF2B5EF4-FFF2-40B4-BE49-F238E27FC236}">
                <a16:creationId xmlns:a16="http://schemas.microsoft.com/office/drawing/2014/main" id="{9BD782BA-9765-4453-9777-9213E2219A6B}"/>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370721" y="908504"/>
            <a:ext cx="5031847" cy="5031847"/>
          </a:xfrm>
          <a:prstGeom prst="rect">
            <a:avLst/>
          </a:prstGeom>
        </p:spPr>
      </p:pic>
    </p:spTree>
    <p:extLst>
      <p:ext uri="{BB962C8B-B14F-4D97-AF65-F5344CB8AC3E}">
        <p14:creationId xmlns:p14="http://schemas.microsoft.com/office/powerpoint/2010/main" val="28113138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4">
            <a:extLst>
              <a:ext uri="{FF2B5EF4-FFF2-40B4-BE49-F238E27FC236}">
                <a16:creationId xmlns:a16="http://schemas.microsoft.com/office/drawing/2014/main" id="{D41CCBED-E4E1-4997-A072-94D325AE3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9599"/>
            <a:ext cx="12192000" cy="62484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3A25A7-5373-4AAA-B3A1-E85CF17BF0AE}"/>
              </a:ext>
            </a:extLst>
          </p:cNvPr>
          <p:cNvSpPr>
            <a:spLocks noGrp="1"/>
          </p:cNvSpPr>
          <p:nvPr>
            <p:ph type="title"/>
          </p:nvPr>
        </p:nvSpPr>
        <p:spPr>
          <a:xfrm>
            <a:off x="804672" y="5434228"/>
            <a:ext cx="10640754" cy="775845"/>
          </a:xfrm>
        </p:spPr>
        <p:txBody>
          <a:bodyPr vert="horz" lIns="91440" tIns="45720" rIns="91440" bIns="45720" rtlCol="0" anchor="ctr">
            <a:normAutofit/>
          </a:bodyPr>
          <a:lstStyle/>
          <a:p>
            <a:r>
              <a:rPr lang="en-US" b="1" kern="1200" dirty="0">
                <a:solidFill>
                  <a:srgbClr val="FFFFFF"/>
                </a:solidFill>
                <a:latin typeface="+mj-lt"/>
                <a:ea typeface="+mj-ea"/>
                <a:cs typeface="+mj-cs"/>
              </a:rPr>
              <a:t>Future Webinars </a:t>
            </a:r>
            <a:endParaRPr lang="en-US" kern="1200" dirty="0">
              <a:solidFill>
                <a:srgbClr val="FFFFFF"/>
              </a:solidFill>
              <a:latin typeface="+mj-lt"/>
              <a:ea typeface="+mj-ea"/>
              <a:cs typeface="+mj-cs"/>
            </a:endParaRPr>
          </a:p>
        </p:txBody>
      </p:sp>
      <p:pic>
        <p:nvPicPr>
          <p:cNvPr id="28" name="Picture 26">
            <a:extLst>
              <a:ext uri="{FF2B5EF4-FFF2-40B4-BE49-F238E27FC236}">
                <a16:creationId xmlns:a16="http://schemas.microsoft.com/office/drawing/2014/main" id="{227F50A4-96DC-44F7-8805-D1713FA4CA4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cstate="email">
            <a:extLst>
              <a:ext uri="{28A0092B-C50C-407E-A947-70E740481C1C}">
                <a14:useLocalDpi xmlns:a14="http://schemas.microsoft.com/office/drawing/2010/main"/>
              </a:ext>
            </a:extLst>
          </a:blip>
          <a:srcRect t="45716" b="33968"/>
          <a:stretch/>
        </p:blipFill>
        <p:spPr>
          <a:xfrm flipV="1">
            <a:off x="0" y="4030580"/>
            <a:ext cx="12192000" cy="1393277"/>
          </a:xfrm>
          <a:custGeom>
            <a:avLst/>
            <a:gdLst>
              <a:gd name="connsiteX0" fmla="*/ 0 w 12192000"/>
              <a:gd name="connsiteY0" fmla="*/ 0 h 3049325"/>
              <a:gd name="connsiteX1" fmla="*/ 12192000 w 12192000"/>
              <a:gd name="connsiteY1" fmla="*/ 0 h 3049325"/>
              <a:gd name="connsiteX2" fmla="*/ 12192000 w 12192000"/>
              <a:gd name="connsiteY2" fmla="*/ 3049325 h 3049325"/>
              <a:gd name="connsiteX3" fmla="*/ 0 w 12192000"/>
              <a:gd name="connsiteY3" fmla="*/ 3049325 h 3049325"/>
            </a:gdLst>
            <a:ahLst/>
            <a:cxnLst>
              <a:cxn ang="0">
                <a:pos x="connsiteX0" y="connsiteY0"/>
              </a:cxn>
              <a:cxn ang="0">
                <a:pos x="connsiteX1" y="connsiteY1"/>
              </a:cxn>
              <a:cxn ang="0">
                <a:pos x="connsiteX2" y="connsiteY2"/>
              </a:cxn>
              <a:cxn ang="0">
                <a:pos x="connsiteX3" y="connsiteY3"/>
              </a:cxn>
            </a:cxnLst>
            <a:rect l="l" t="t" r="r" b="b"/>
            <a:pathLst>
              <a:path w="12192000" h="3049325">
                <a:moveTo>
                  <a:pt x="0" y="0"/>
                </a:moveTo>
                <a:lnTo>
                  <a:pt x="12192000" y="0"/>
                </a:lnTo>
                <a:lnTo>
                  <a:pt x="12192000" y="3049325"/>
                </a:lnTo>
                <a:lnTo>
                  <a:pt x="0" y="3049325"/>
                </a:lnTo>
                <a:close/>
              </a:path>
            </a:pathLst>
          </a:custGeom>
        </p:spPr>
      </p:pic>
      <p:sp>
        <p:nvSpPr>
          <p:cNvPr id="29" name="Rectangle 28">
            <a:extLst>
              <a:ext uri="{FF2B5EF4-FFF2-40B4-BE49-F238E27FC236}">
                <a16:creationId xmlns:a16="http://schemas.microsoft.com/office/drawing/2014/main" id="{7657922F-06FC-4A81-9EC2-4047535D13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417495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0" name="Content Placeholder 6">
            <a:extLst>
              <a:ext uri="{FF2B5EF4-FFF2-40B4-BE49-F238E27FC236}">
                <a16:creationId xmlns:a16="http://schemas.microsoft.com/office/drawing/2014/main" id="{B2C3F2FD-9F42-41A3-BE40-ECCDC513CD06}"/>
              </a:ext>
            </a:extLst>
          </p:cNvPr>
          <p:cNvGraphicFramePr>
            <a:graphicFrameLocks/>
          </p:cNvGraphicFramePr>
          <p:nvPr>
            <p:extLst>
              <p:ext uri="{D42A27DB-BD31-4B8C-83A1-F6EECF244321}">
                <p14:modId xmlns:p14="http://schemas.microsoft.com/office/powerpoint/2010/main" val="2094039723"/>
              </p:ext>
            </p:extLst>
          </p:nvPr>
        </p:nvGraphicFramePr>
        <p:xfrm>
          <a:off x="923890" y="445153"/>
          <a:ext cx="10344221" cy="3585428"/>
        </p:xfrm>
        <a:graphic>
          <a:graphicData uri="http://schemas.openxmlformats.org/drawingml/2006/table">
            <a:tbl>
              <a:tblPr firstRow="1" bandRow="1">
                <a:tableStyleId>{5940675A-B579-460E-94D1-54222C63F5DA}</a:tableStyleId>
              </a:tblPr>
              <a:tblGrid>
                <a:gridCol w="1352483">
                  <a:extLst>
                    <a:ext uri="{9D8B030D-6E8A-4147-A177-3AD203B41FA5}">
                      <a16:colId xmlns:a16="http://schemas.microsoft.com/office/drawing/2014/main" val="186147542"/>
                    </a:ext>
                  </a:extLst>
                </a:gridCol>
                <a:gridCol w="5026912">
                  <a:extLst>
                    <a:ext uri="{9D8B030D-6E8A-4147-A177-3AD203B41FA5}">
                      <a16:colId xmlns:a16="http://schemas.microsoft.com/office/drawing/2014/main" val="3933056512"/>
                    </a:ext>
                  </a:extLst>
                </a:gridCol>
                <a:gridCol w="3964826">
                  <a:extLst>
                    <a:ext uri="{9D8B030D-6E8A-4147-A177-3AD203B41FA5}">
                      <a16:colId xmlns:a16="http://schemas.microsoft.com/office/drawing/2014/main" val="3105795627"/>
                    </a:ext>
                  </a:extLst>
                </a:gridCol>
              </a:tblGrid>
              <a:tr h="508823">
                <a:tc>
                  <a:txBody>
                    <a:bodyPr/>
                    <a:lstStyle/>
                    <a:p>
                      <a:pPr marL="0" algn="ctr" rtl="0" eaLnBrk="1" latinLnBrk="0" hangingPunct="1">
                        <a:spcBef>
                          <a:spcPts val="0"/>
                        </a:spcBef>
                        <a:spcAft>
                          <a:spcPts val="0"/>
                        </a:spcAft>
                      </a:pPr>
                      <a:r>
                        <a:rPr lang="en-GB" sz="1700" kern="1200">
                          <a:effectLst/>
                        </a:rPr>
                        <a:t>20 May </a:t>
                      </a:r>
                      <a:endParaRPr lang="en-GB" sz="1700">
                        <a:effectLst/>
                      </a:endParaRPr>
                    </a:p>
                  </a:txBody>
                  <a:tcPr marL="0" marR="0" marT="0" marB="0" anchor="ctr"/>
                </a:tc>
                <a:tc>
                  <a:txBody>
                    <a:bodyPr/>
                    <a:lstStyle/>
                    <a:p>
                      <a:pPr marL="0" algn="ctr" rtl="0" eaLnBrk="1" latinLnBrk="0" hangingPunct="1">
                        <a:spcBef>
                          <a:spcPts val="0"/>
                        </a:spcBef>
                        <a:spcAft>
                          <a:spcPts val="0"/>
                        </a:spcAft>
                      </a:pPr>
                      <a:r>
                        <a:rPr lang="en-GB" sz="1700" kern="1200">
                          <a:effectLst/>
                        </a:rPr>
                        <a:t>Topic: Transport </a:t>
                      </a:r>
                      <a:endParaRPr lang="en-GB" sz="1700">
                        <a:effectLst/>
                      </a:endParaRPr>
                    </a:p>
                  </a:txBody>
                  <a:tcPr marL="0" marR="0" marT="0" marB="0" anchor="ctr"/>
                </a:tc>
                <a:tc>
                  <a:txBody>
                    <a:bodyPr/>
                    <a:lstStyle/>
                    <a:p>
                      <a:pPr marL="0" algn="ctr" rtl="0" eaLnBrk="1" latinLnBrk="0" hangingPunct="1">
                        <a:spcBef>
                          <a:spcPts val="0"/>
                        </a:spcBef>
                        <a:spcAft>
                          <a:spcPts val="0"/>
                        </a:spcAft>
                      </a:pPr>
                      <a:r>
                        <a:rPr lang="en-GB" sz="1600">
                          <a:effectLst/>
                        </a:rPr>
                        <a:t>Danni Kennell, Air Quality Education, Living Streets </a:t>
                      </a:r>
                    </a:p>
                  </a:txBody>
                  <a:tcPr marL="0" marR="0" marT="0" marB="0" anchor="ctr"/>
                </a:tc>
                <a:extLst>
                  <a:ext uri="{0D108BD9-81ED-4DB2-BD59-A6C34878D82A}">
                    <a16:rowId xmlns:a16="http://schemas.microsoft.com/office/drawing/2014/main" val="552525538"/>
                  </a:ext>
                </a:extLst>
              </a:tr>
              <a:tr h="508823">
                <a:tc>
                  <a:txBody>
                    <a:bodyPr/>
                    <a:lstStyle/>
                    <a:p>
                      <a:pPr marL="0" algn="ctr" rtl="0" eaLnBrk="1" latinLnBrk="0" hangingPunct="1">
                        <a:spcBef>
                          <a:spcPts val="0"/>
                        </a:spcBef>
                        <a:spcAft>
                          <a:spcPts val="0"/>
                        </a:spcAft>
                      </a:pPr>
                      <a:r>
                        <a:rPr lang="en-GB" sz="1700" kern="1200">
                          <a:effectLst/>
                        </a:rPr>
                        <a:t>3 June</a:t>
                      </a:r>
                      <a:endParaRPr lang="en-GB" sz="1700">
                        <a:effectLst/>
                      </a:endParaRPr>
                    </a:p>
                  </a:txBody>
                  <a:tcPr marL="0" marR="0" marT="0" marB="0" anchor="ctr"/>
                </a:tc>
                <a:tc>
                  <a:txBody>
                    <a:bodyPr/>
                    <a:lstStyle/>
                    <a:p>
                      <a:pPr marL="0" algn="ctr" rtl="0" eaLnBrk="1" latinLnBrk="0" hangingPunct="1">
                        <a:spcBef>
                          <a:spcPts val="0"/>
                        </a:spcBef>
                        <a:spcAft>
                          <a:spcPts val="0"/>
                        </a:spcAft>
                      </a:pPr>
                      <a:r>
                        <a:rPr lang="en-GB" sz="1700" kern="1200">
                          <a:effectLst/>
                        </a:rPr>
                        <a:t>Topic: Biodiversity</a:t>
                      </a:r>
                      <a:endParaRPr lang="en-GB" sz="1700">
                        <a:effectLst/>
                      </a:endParaRPr>
                    </a:p>
                  </a:txBody>
                  <a:tcPr marL="0" marR="0" marT="0" marB="0" anchor="ctr"/>
                </a:tc>
                <a:tc>
                  <a:txBody>
                    <a:bodyPr/>
                    <a:lstStyle/>
                    <a:p>
                      <a:pPr marL="0" algn="ctr" rtl="0" eaLnBrk="1" latinLnBrk="0" hangingPunct="1">
                        <a:spcBef>
                          <a:spcPts val="0"/>
                        </a:spcBef>
                        <a:spcAft>
                          <a:spcPts val="0"/>
                        </a:spcAft>
                      </a:pPr>
                      <a:r>
                        <a:rPr lang="en-GB" sz="1600">
                          <a:effectLst/>
                        </a:rPr>
                        <a:t>Martha Rose, Leicestershire &amp; Rutland Wildlife Trust</a:t>
                      </a:r>
                    </a:p>
                  </a:txBody>
                  <a:tcPr marL="0" marR="0" marT="0" marB="0" anchor="ctr"/>
                </a:tc>
                <a:extLst>
                  <a:ext uri="{0D108BD9-81ED-4DB2-BD59-A6C34878D82A}">
                    <a16:rowId xmlns:a16="http://schemas.microsoft.com/office/drawing/2014/main" val="883990806"/>
                  </a:ext>
                </a:extLst>
              </a:tr>
              <a:tr h="301744">
                <a:tc>
                  <a:txBody>
                    <a:bodyPr/>
                    <a:lstStyle/>
                    <a:p>
                      <a:pPr marL="0" algn="ctr" rtl="0" eaLnBrk="1" latinLnBrk="0" hangingPunct="1">
                        <a:spcBef>
                          <a:spcPts val="0"/>
                        </a:spcBef>
                        <a:spcAft>
                          <a:spcPts val="0"/>
                        </a:spcAft>
                      </a:pPr>
                      <a:r>
                        <a:rPr lang="en-GB" sz="1700" kern="1200">
                          <a:effectLst/>
                        </a:rPr>
                        <a:t>10 June</a:t>
                      </a:r>
                      <a:endParaRPr lang="en-GB" sz="1700">
                        <a:effectLst/>
                      </a:endParaRPr>
                    </a:p>
                  </a:txBody>
                  <a:tcPr marL="0" marR="0" marT="0" marB="0" anchor="ctr"/>
                </a:tc>
                <a:tc>
                  <a:txBody>
                    <a:bodyPr/>
                    <a:lstStyle/>
                    <a:p>
                      <a:pPr marL="0" algn="ctr" rtl="0" eaLnBrk="1" latinLnBrk="0" hangingPunct="1">
                        <a:spcBef>
                          <a:spcPts val="0"/>
                        </a:spcBef>
                        <a:spcAft>
                          <a:spcPts val="0"/>
                        </a:spcAft>
                      </a:pPr>
                      <a:r>
                        <a:rPr lang="en-GB" sz="1700" kern="1200">
                          <a:effectLst/>
                        </a:rPr>
                        <a:t>Topic: Global Citizenship &amp; Fairtrade </a:t>
                      </a:r>
                      <a:endParaRPr lang="en-GB" sz="1700">
                        <a:effectLst/>
                      </a:endParaRPr>
                    </a:p>
                  </a:txBody>
                  <a:tcPr marL="0" marR="0" marT="0" marB="0" anchor="ctr"/>
                </a:tc>
                <a:tc>
                  <a:txBody>
                    <a:bodyPr/>
                    <a:lstStyle/>
                    <a:p>
                      <a:pPr marL="0" algn="ctr" rtl="0" eaLnBrk="1" latinLnBrk="0" hangingPunct="1">
                        <a:spcBef>
                          <a:spcPts val="0"/>
                        </a:spcBef>
                        <a:spcAft>
                          <a:spcPts val="0"/>
                        </a:spcAft>
                      </a:pPr>
                      <a:r>
                        <a:rPr lang="en-GB" sz="1600">
                          <a:effectLst/>
                        </a:rPr>
                        <a:t>Hannah Boydon, Mayflower Primary School</a:t>
                      </a:r>
                    </a:p>
                  </a:txBody>
                  <a:tcPr marL="0" marR="0" marT="0" marB="0" anchor="ctr"/>
                </a:tc>
                <a:extLst>
                  <a:ext uri="{0D108BD9-81ED-4DB2-BD59-A6C34878D82A}">
                    <a16:rowId xmlns:a16="http://schemas.microsoft.com/office/drawing/2014/main" val="2972611584"/>
                  </a:ext>
                </a:extLst>
              </a:tr>
              <a:tr h="745485">
                <a:tc>
                  <a:txBody>
                    <a:bodyPr/>
                    <a:lstStyle/>
                    <a:p>
                      <a:pPr marL="0" algn="ctr" rtl="0" eaLnBrk="1" latinLnBrk="0" hangingPunct="1">
                        <a:spcBef>
                          <a:spcPts val="0"/>
                        </a:spcBef>
                        <a:spcAft>
                          <a:spcPts val="0"/>
                        </a:spcAft>
                      </a:pPr>
                      <a:r>
                        <a:rPr lang="en-GB" sz="1700" kern="1200">
                          <a:effectLst/>
                        </a:rPr>
                        <a:t>17 June</a:t>
                      </a:r>
                      <a:endParaRPr lang="en-GB" sz="1700">
                        <a:effectLst/>
                      </a:endParaRPr>
                    </a:p>
                  </a:txBody>
                  <a:tcPr marL="0" marR="0" marT="0" marB="0" anchor="ctr"/>
                </a:tc>
                <a:tc>
                  <a:txBody>
                    <a:bodyPr/>
                    <a:lstStyle/>
                    <a:p>
                      <a:pPr marL="0" algn="ctr" rtl="0" eaLnBrk="1" latinLnBrk="0" hangingPunct="1">
                        <a:spcBef>
                          <a:spcPts val="0"/>
                        </a:spcBef>
                        <a:spcAft>
                          <a:spcPts val="0"/>
                        </a:spcAft>
                      </a:pPr>
                      <a:r>
                        <a:rPr lang="en-GB" sz="1700" kern="1200">
                          <a:effectLst/>
                        </a:rPr>
                        <a:t>Topic: Healthy Living </a:t>
                      </a:r>
                      <a:endParaRPr lang="en-GB" sz="1700">
                        <a:effectLst/>
                      </a:endParaRPr>
                    </a:p>
                  </a:txBody>
                  <a:tcPr marL="0" marR="0" marT="0" marB="0" anchor="ctr"/>
                </a:tc>
                <a:tc>
                  <a:txBody>
                    <a:bodyPr/>
                    <a:lstStyle/>
                    <a:p>
                      <a:pPr marL="0" algn="ctr" rtl="0" eaLnBrk="1" latinLnBrk="0" hangingPunct="1">
                        <a:spcBef>
                          <a:spcPts val="0"/>
                        </a:spcBef>
                        <a:spcAft>
                          <a:spcPts val="0"/>
                        </a:spcAft>
                      </a:pPr>
                      <a:r>
                        <a:rPr lang="en-GB" sz="1600">
                          <a:effectLst/>
                        </a:rPr>
                        <a:t>Lisa Didier - Food for Life, Sam Woods - TCV, </a:t>
                      </a:r>
                      <a:br>
                        <a:rPr lang="en-GB" sz="1600">
                          <a:effectLst/>
                        </a:rPr>
                      </a:br>
                      <a:r>
                        <a:rPr lang="en-GB" sz="1600">
                          <a:effectLst/>
                        </a:rPr>
                        <a:t>Daxa Ralhan, Leicester City Council</a:t>
                      </a:r>
                    </a:p>
                  </a:txBody>
                  <a:tcPr marL="0" marR="0" marT="0" marB="0" anchor="ctr"/>
                </a:tc>
                <a:extLst>
                  <a:ext uri="{0D108BD9-81ED-4DB2-BD59-A6C34878D82A}">
                    <a16:rowId xmlns:a16="http://schemas.microsoft.com/office/drawing/2014/main" val="987393568"/>
                  </a:ext>
                </a:extLst>
              </a:tr>
              <a:tr h="1218809">
                <a:tc>
                  <a:txBody>
                    <a:bodyPr/>
                    <a:lstStyle/>
                    <a:p>
                      <a:pPr marL="0" algn="ctr" rtl="0" eaLnBrk="1" latinLnBrk="0" hangingPunct="1">
                        <a:spcBef>
                          <a:spcPts val="0"/>
                        </a:spcBef>
                        <a:spcAft>
                          <a:spcPts val="0"/>
                        </a:spcAft>
                      </a:pPr>
                      <a:r>
                        <a:rPr lang="en-GB" sz="1700" kern="1200">
                          <a:effectLst/>
                        </a:rPr>
                        <a:t>24 June</a:t>
                      </a:r>
                      <a:endParaRPr lang="en-GB" sz="1700">
                        <a:effectLst/>
                      </a:endParaRPr>
                    </a:p>
                  </a:txBody>
                  <a:tcPr marL="0" marR="0" marT="0" marB="0" anchor="ctr"/>
                </a:tc>
                <a:tc>
                  <a:txBody>
                    <a:bodyPr/>
                    <a:lstStyle/>
                    <a:p>
                      <a:pPr marL="0" algn="ctr" rtl="0" eaLnBrk="1" latinLnBrk="0" hangingPunct="1">
                        <a:spcBef>
                          <a:spcPts val="0"/>
                        </a:spcBef>
                        <a:spcAft>
                          <a:spcPts val="0"/>
                        </a:spcAft>
                      </a:pPr>
                      <a:r>
                        <a:rPr lang="en-GB" sz="1700" kern="1200">
                          <a:effectLst/>
                        </a:rPr>
                        <a:t>Topic: Marine </a:t>
                      </a:r>
                      <a:endParaRPr lang="en-GB" sz="1700">
                        <a:effectLst/>
                      </a:endParaRPr>
                    </a:p>
                  </a:txBody>
                  <a:tcPr marL="0" marR="0" marT="0" marB="0" anchor="ctr"/>
                </a:tc>
                <a:tc>
                  <a:txBody>
                    <a:bodyPr/>
                    <a:lstStyle/>
                    <a:p>
                      <a:pPr marL="0" algn="ctr" rtl="0" eaLnBrk="1" latinLnBrk="0" hangingPunct="1">
                        <a:spcBef>
                          <a:spcPts val="0"/>
                        </a:spcBef>
                        <a:spcAft>
                          <a:spcPts val="0"/>
                        </a:spcAft>
                      </a:pPr>
                      <a:r>
                        <a:rPr lang="en-GB" sz="1600">
                          <a:effectLst/>
                        </a:rPr>
                        <a:t>Daniel Coles, Alex Cameron, Roshni Jose -  Leicester City Council </a:t>
                      </a:r>
                    </a:p>
                    <a:p>
                      <a:pPr marL="0" algn="ctr" rtl="0" eaLnBrk="1" latinLnBrk="0" hangingPunct="1">
                        <a:spcBef>
                          <a:spcPts val="0"/>
                        </a:spcBef>
                        <a:spcAft>
                          <a:spcPts val="0"/>
                        </a:spcAft>
                      </a:pPr>
                      <a:r>
                        <a:rPr lang="en-GB" sz="1600" kern="1200">
                          <a:solidFill>
                            <a:schemeClr val="tx1"/>
                          </a:solidFill>
                          <a:effectLst/>
                          <a:latin typeface="+mn-lt"/>
                          <a:ea typeface="+mn-ea"/>
                          <a:cs typeface="+mn-cs"/>
                        </a:rPr>
                        <a:t>Nicola Holt, Environment Engagement, Leicester City Council (and also Refill Leicester)</a:t>
                      </a:r>
                    </a:p>
                  </a:txBody>
                  <a:tcPr marL="0" marR="0" marT="0" marB="0" anchor="ctr"/>
                </a:tc>
                <a:extLst>
                  <a:ext uri="{0D108BD9-81ED-4DB2-BD59-A6C34878D82A}">
                    <a16:rowId xmlns:a16="http://schemas.microsoft.com/office/drawing/2014/main" val="3740869813"/>
                  </a:ext>
                </a:extLst>
              </a:tr>
              <a:tr h="301744">
                <a:tc>
                  <a:txBody>
                    <a:bodyPr/>
                    <a:lstStyle/>
                    <a:p>
                      <a:pPr marL="0" algn="ctr" rtl="0" eaLnBrk="1" latinLnBrk="0" hangingPunct="1">
                        <a:spcBef>
                          <a:spcPts val="0"/>
                        </a:spcBef>
                        <a:spcAft>
                          <a:spcPts val="0"/>
                        </a:spcAft>
                      </a:pPr>
                      <a:r>
                        <a:rPr lang="en-GB" sz="1700" kern="1200">
                          <a:effectLst/>
                        </a:rPr>
                        <a:t>1 July </a:t>
                      </a:r>
                      <a:endParaRPr lang="en-GB" sz="1700">
                        <a:effectLst/>
                      </a:endParaRPr>
                    </a:p>
                  </a:txBody>
                  <a:tcPr marL="0" marR="0" marT="0" marB="0" anchor="ctr"/>
                </a:tc>
                <a:tc>
                  <a:txBody>
                    <a:bodyPr/>
                    <a:lstStyle/>
                    <a:p>
                      <a:pPr marL="0" algn="ctr" rtl="0" eaLnBrk="1" latinLnBrk="0" hangingPunct="1">
                        <a:spcBef>
                          <a:spcPts val="0"/>
                        </a:spcBef>
                        <a:spcAft>
                          <a:spcPts val="0"/>
                        </a:spcAft>
                      </a:pPr>
                      <a:r>
                        <a:rPr lang="en-GB" sz="1700" kern="1200">
                          <a:effectLst/>
                        </a:rPr>
                        <a:t>Topic: </a:t>
                      </a:r>
                      <a:r>
                        <a:rPr lang="en-GB" sz="1700" b="1" kern="1200">
                          <a:effectLst/>
                        </a:rPr>
                        <a:t>How to submit your Green Flag application</a:t>
                      </a:r>
                      <a:endParaRPr lang="en-GB" sz="1700" b="1">
                        <a:effectLst/>
                      </a:endParaRPr>
                    </a:p>
                  </a:txBody>
                  <a:tcPr marL="0" marR="0" marT="0" marB="0" anchor="ctr"/>
                </a:tc>
                <a:tc>
                  <a:txBody>
                    <a:bodyPr/>
                    <a:lstStyle/>
                    <a:p>
                      <a:pPr marL="0" algn="ctr" rtl="0" eaLnBrk="1" latinLnBrk="0" hangingPunct="1">
                        <a:spcBef>
                          <a:spcPts val="0"/>
                        </a:spcBef>
                        <a:spcAft>
                          <a:spcPts val="0"/>
                        </a:spcAft>
                      </a:pPr>
                      <a:endParaRPr lang="en-GB" sz="1700">
                        <a:effectLst/>
                      </a:endParaRPr>
                    </a:p>
                  </a:txBody>
                  <a:tcPr marL="0" marR="0" marT="0" marB="0" anchor="ctr"/>
                </a:tc>
                <a:extLst>
                  <a:ext uri="{0D108BD9-81ED-4DB2-BD59-A6C34878D82A}">
                    <a16:rowId xmlns:a16="http://schemas.microsoft.com/office/drawing/2014/main" val="860698000"/>
                  </a:ext>
                </a:extLst>
              </a:tr>
            </a:tbl>
          </a:graphicData>
        </a:graphic>
      </p:graphicFrame>
    </p:spTree>
    <p:extLst>
      <p:ext uri="{BB962C8B-B14F-4D97-AF65-F5344CB8AC3E}">
        <p14:creationId xmlns:p14="http://schemas.microsoft.com/office/powerpoint/2010/main" val="25270967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A25A7-5373-4AAA-B3A1-E85CF17BF0AE}"/>
              </a:ext>
            </a:extLst>
          </p:cNvPr>
          <p:cNvSpPr>
            <a:spLocks noGrp="1"/>
          </p:cNvSpPr>
          <p:nvPr>
            <p:ph type="title"/>
          </p:nvPr>
        </p:nvSpPr>
        <p:spPr/>
        <p:txBody>
          <a:bodyPr/>
          <a:lstStyle/>
          <a:p>
            <a:r>
              <a:rPr lang="en-GB" b="1" dirty="0">
                <a:cs typeface="Calibri Light"/>
              </a:rPr>
              <a:t>Keeping in Touch</a:t>
            </a:r>
          </a:p>
        </p:txBody>
      </p:sp>
      <p:sp>
        <p:nvSpPr>
          <p:cNvPr id="21" name="Content Placeholder 20">
            <a:extLst>
              <a:ext uri="{FF2B5EF4-FFF2-40B4-BE49-F238E27FC236}">
                <a16:creationId xmlns:a16="http://schemas.microsoft.com/office/drawing/2014/main" id="{B1279EE9-AEAA-446F-AA83-11F3826F1E69}"/>
              </a:ext>
            </a:extLst>
          </p:cNvPr>
          <p:cNvSpPr>
            <a:spLocks noGrp="1"/>
          </p:cNvSpPr>
          <p:nvPr>
            <p:ph idx="1"/>
          </p:nvPr>
        </p:nvSpPr>
        <p:spPr>
          <a:xfrm>
            <a:off x="2416760" y="1972532"/>
            <a:ext cx="4146061" cy="687877"/>
          </a:xfrm>
        </p:spPr>
        <p:txBody>
          <a:bodyPr vert="horz" lIns="91440" tIns="45720" rIns="91440" bIns="45720" rtlCol="0" anchor="t">
            <a:normAutofit/>
          </a:bodyPr>
          <a:lstStyle/>
          <a:p>
            <a:pPr marL="0" indent="0">
              <a:buNone/>
            </a:pPr>
            <a:r>
              <a:rPr lang="en-US" b="1" dirty="0">
                <a:cs typeface="Calibri"/>
              </a:rPr>
              <a:t>EnvEducationLeicester</a:t>
            </a:r>
          </a:p>
        </p:txBody>
      </p:sp>
      <p:pic>
        <p:nvPicPr>
          <p:cNvPr id="6" name="Picture 6" descr="Facebook logo">
            <a:extLst>
              <a:ext uri="{FF2B5EF4-FFF2-40B4-BE49-F238E27FC236}">
                <a16:creationId xmlns:a16="http://schemas.microsoft.com/office/drawing/2014/main" id="{61EC37B2-6F2E-4400-AA99-BD79813A025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23506" y="1775014"/>
            <a:ext cx="818663" cy="818663"/>
          </a:xfrm>
          <a:prstGeom prst="rect">
            <a:avLst/>
          </a:prstGeom>
        </p:spPr>
      </p:pic>
      <p:pic>
        <p:nvPicPr>
          <p:cNvPr id="8" name="Picture 8" descr="Twitter logo">
            <a:extLst>
              <a:ext uri="{FF2B5EF4-FFF2-40B4-BE49-F238E27FC236}">
                <a16:creationId xmlns:a16="http://schemas.microsoft.com/office/drawing/2014/main" id="{5F483EE9-E279-4BB9-A828-9D41F29932D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74114" y="2716122"/>
            <a:ext cx="1316893" cy="957568"/>
          </a:xfrm>
          <a:prstGeom prst="rect">
            <a:avLst/>
          </a:prstGeom>
        </p:spPr>
      </p:pic>
      <p:pic>
        <p:nvPicPr>
          <p:cNvPr id="10" name="Picture 10" descr="Youtube logo">
            <a:extLst>
              <a:ext uri="{FF2B5EF4-FFF2-40B4-BE49-F238E27FC236}">
                <a16:creationId xmlns:a16="http://schemas.microsoft.com/office/drawing/2014/main" id="{EC91DB58-DA43-456E-996C-B67AC195FEC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66609" y="1713742"/>
            <a:ext cx="938138" cy="688128"/>
          </a:xfrm>
          <a:prstGeom prst="rect">
            <a:avLst/>
          </a:prstGeom>
        </p:spPr>
      </p:pic>
      <p:pic>
        <p:nvPicPr>
          <p:cNvPr id="12" name="Picture 12" descr="Instagram logo">
            <a:extLst>
              <a:ext uri="{FF2B5EF4-FFF2-40B4-BE49-F238E27FC236}">
                <a16:creationId xmlns:a16="http://schemas.microsoft.com/office/drawing/2014/main" id="{01250393-7B6A-4676-BF42-773CA179AD3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65672" y="2610712"/>
            <a:ext cx="945174" cy="945174"/>
          </a:xfrm>
          <a:prstGeom prst="rect">
            <a:avLst/>
          </a:prstGeom>
        </p:spPr>
      </p:pic>
      <p:pic>
        <p:nvPicPr>
          <p:cNvPr id="14" name="Picture 14" descr="Internet sign ">
            <a:extLst>
              <a:ext uri="{FF2B5EF4-FFF2-40B4-BE49-F238E27FC236}">
                <a16:creationId xmlns:a16="http://schemas.microsoft.com/office/drawing/2014/main" id="{75C64A53-2859-4539-9BCA-735521EA3F4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344982" y="3804618"/>
            <a:ext cx="965200" cy="945662"/>
          </a:xfrm>
          <a:prstGeom prst="rect">
            <a:avLst/>
          </a:prstGeom>
        </p:spPr>
      </p:pic>
      <p:pic>
        <p:nvPicPr>
          <p:cNvPr id="18" name="Picture 18" descr="email graphic">
            <a:extLst>
              <a:ext uri="{FF2B5EF4-FFF2-40B4-BE49-F238E27FC236}">
                <a16:creationId xmlns:a16="http://schemas.microsoft.com/office/drawing/2014/main" id="{0E7237D7-AF1D-4E46-801F-FB3AA9780B38}"/>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b="-971"/>
          <a:stretch/>
        </p:blipFill>
        <p:spPr>
          <a:xfrm>
            <a:off x="1359360" y="4933090"/>
            <a:ext cx="985264" cy="1021404"/>
          </a:xfrm>
          <a:prstGeom prst="rect">
            <a:avLst/>
          </a:prstGeom>
        </p:spPr>
      </p:pic>
      <p:sp>
        <p:nvSpPr>
          <p:cNvPr id="23" name="Content Placeholder 20">
            <a:extLst>
              <a:ext uri="{FF2B5EF4-FFF2-40B4-BE49-F238E27FC236}">
                <a16:creationId xmlns:a16="http://schemas.microsoft.com/office/drawing/2014/main" id="{0DFA1CC6-2609-4CB8-836A-29B86047B24B}"/>
              </a:ext>
            </a:extLst>
          </p:cNvPr>
          <p:cNvSpPr txBox="1">
            <a:spLocks/>
          </p:cNvSpPr>
          <p:nvPr/>
        </p:nvSpPr>
        <p:spPr>
          <a:xfrm>
            <a:off x="2431902" y="3013199"/>
            <a:ext cx="4146061" cy="68787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err="1">
                <a:cs typeface="Calibri"/>
              </a:rPr>
              <a:t>EcoSchoolsLCC</a:t>
            </a:r>
            <a:endParaRPr lang="en-US" err="1"/>
          </a:p>
        </p:txBody>
      </p:sp>
      <p:sp>
        <p:nvSpPr>
          <p:cNvPr id="24" name="Content Placeholder 20">
            <a:extLst>
              <a:ext uri="{FF2B5EF4-FFF2-40B4-BE49-F238E27FC236}">
                <a16:creationId xmlns:a16="http://schemas.microsoft.com/office/drawing/2014/main" id="{EA8ED7E6-6423-450F-B424-1F458313E49A}"/>
              </a:ext>
            </a:extLst>
          </p:cNvPr>
          <p:cNvSpPr txBox="1">
            <a:spLocks/>
          </p:cNvSpPr>
          <p:nvPr/>
        </p:nvSpPr>
        <p:spPr>
          <a:xfrm>
            <a:off x="8001588" y="1832592"/>
            <a:ext cx="4146061" cy="68787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err="1">
                <a:cs typeface="Calibri"/>
              </a:rPr>
              <a:t>EcoSchoolsLCC</a:t>
            </a:r>
            <a:endParaRPr lang="en-US" err="1"/>
          </a:p>
        </p:txBody>
      </p:sp>
      <p:sp>
        <p:nvSpPr>
          <p:cNvPr id="25" name="Content Placeholder 20">
            <a:extLst>
              <a:ext uri="{FF2B5EF4-FFF2-40B4-BE49-F238E27FC236}">
                <a16:creationId xmlns:a16="http://schemas.microsoft.com/office/drawing/2014/main" id="{F527B294-58BD-48F8-8427-EAFACB9DE376}"/>
              </a:ext>
            </a:extLst>
          </p:cNvPr>
          <p:cNvSpPr txBox="1">
            <a:spLocks/>
          </p:cNvSpPr>
          <p:nvPr/>
        </p:nvSpPr>
        <p:spPr>
          <a:xfrm>
            <a:off x="7982049" y="2829052"/>
            <a:ext cx="4146061" cy="68787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err="1">
                <a:cs typeface="Calibri"/>
              </a:rPr>
              <a:t>EcoSchoolsLCC</a:t>
            </a:r>
            <a:endParaRPr lang="en-US" err="1"/>
          </a:p>
        </p:txBody>
      </p:sp>
      <p:sp>
        <p:nvSpPr>
          <p:cNvPr id="26" name="Content Placeholder 20">
            <a:extLst>
              <a:ext uri="{FF2B5EF4-FFF2-40B4-BE49-F238E27FC236}">
                <a16:creationId xmlns:a16="http://schemas.microsoft.com/office/drawing/2014/main" id="{DE4D4C81-9886-464A-9BC8-C172E5AB301E}"/>
              </a:ext>
            </a:extLst>
          </p:cNvPr>
          <p:cNvSpPr txBox="1">
            <a:spLocks/>
          </p:cNvSpPr>
          <p:nvPr/>
        </p:nvSpPr>
        <p:spPr>
          <a:xfrm>
            <a:off x="2399714" y="4049549"/>
            <a:ext cx="6144513" cy="68787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a:cs typeface="Calibri"/>
              </a:rPr>
              <a:t>schools.leicester.gov.uk/eco-schools </a:t>
            </a:r>
          </a:p>
        </p:txBody>
      </p:sp>
      <p:sp>
        <p:nvSpPr>
          <p:cNvPr id="27" name="Content Placeholder 20">
            <a:extLst>
              <a:ext uri="{FF2B5EF4-FFF2-40B4-BE49-F238E27FC236}">
                <a16:creationId xmlns:a16="http://schemas.microsoft.com/office/drawing/2014/main" id="{1680B09C-0B46-4B37-BE7D-416D7BA7CA9C}"/>
              </a:ext>
            </a:extLst>
          </p:cNvPr>
          <p:cNvSpPr txBox="1">
            <a:spLocks/>
          </p:cNvSpPr>
          <p:nvPr/>
        </p:nvSpPr>
        <p:spPr>
          <a:xfrm>
            <a:off x="2396750" y="5126850"/>
            <a:ext cx="6091677" cy="916477"/>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cs typeface="Calibri"/>
                <a:hlinkClick r:id="rId8"/>
              </a:rPr>
              <a:t>Eco-Schools@leicester.gov.uk</a:t>
            </a:r>
            <a:r>
              <a:rPr lang="en-US" b="1" dirty="0">
                <a:cs typeface="Calibri"/>
              </a:rPr>
              <a:t> </a:t>
            </a:r>
            <a:endParaRPr lang="en-US" dirty="0">
              <a:cs typeface="Calibri"/>
            </a:endParaRPr>
          </a:p>
          <a:p>
            <a:pPr marL="0" indent="0">
              <a:buNone/>
            </a:pPr>
            <a:r>
              <a:rPr lang="en-US" b="1" dirty="0">
                <a:cs typeface="Calibri"/>
              </a:rPr>
              <a:t>(sign up for newsletter and eBulletins) </a:t>
            </a:r>
            <a:endParaRPr lang="en-US" dirty="0">
              <a:cs typeface="Calibri"/>
            </a:endParaRPr>
          </a:p>
        </p:txBody>
      </p:sp>
    </p:spTree>
    <p:extLst>
      <p:ext uri="{BB962C8B-B14F-4D97-AF65-F5344CB8AC3E}">
        <p14:creationId xmlns:p14="http://schemas.microsoft.com/office/powerpoint/2010/main" val="26165041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938B7-4D54-4161-8B87-74ACA753FA41}"/>
              </a:ext>
            </a:extLst>
          </p:cNvPr>
          <p:cNvSpPr>
            <a:spLocks noGrp="1"/>
          </p:cNvSpPr>
          <p:nvPr>
            <p:ph type="title"/>
          </p:nvPr>
        </p:nvSpPr>
        <p:spPr>
          <a:xfrm>
            <a:off x="363179" y="114916"/>
            <a:ext cx="6586491" cy="1676603"/>
          </a:xfrm>
        </p:spPr>
        <p:txBody>
          <a:bodyPr vert="horz" lIns="91440" tIns="45720" rIns="91440" bIns="45720" rtlCol="0" anchor="ctr">
            <a:normAutofit/>
          </a:bodyPr>
          <a:lstStyle/>
          <a:p>
            <a:r>
              <a:rPr lang="en-US" b="1" dirty="0"/>
              <a:t>What is Environmental Education Leicester?</a:t>
            </a:r>
          </a:p>
        </p:txBody>
      </p:sp>
      <p:pic>
        <p:nvPicPr>
          <p:cNvPr id="4" name="Picture 4" descr="Environmental Education Flyer">
            <a:extLst>
              <a:ext uri="{FF2B5EF4-FFF2-40B4-BE49-F238E27FC236}">
                <a16:creationId xmlns:a16="http://schemas.microsoft.com/office/drawing/2014/main" id="{1ED86B2C-7EFC-4173-AEB9-7D0413C9D01A}"/>
              </a:ext>
            </a:extLst>
          </p:cNvPr>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7413533" y="247660"/>
            <a:ext cx="4292691" cy="6353165"/>
          </a:xfrm>
          <a:prstGeom prst="rect">
            <a:avLst/>
          </a:prstGeom>
          <a:ln w="6350">
            <a:solidFill>
              <a:schemeClr val="tx1"/>
            </a:solidFill>
          </a:ln>
          <a:effectLst/>
        </p:spPr>
      </p:pic>
      <p:sp>
        <p:nvSpPr>
          <p:cNvPr id="6" name="TextBox 5">
            <a:extLst>
              <a:ext uri="{FF2B5EF4-FFF2-40B4-BE49-F238E27FC236}">
                <a16:creationId xmlns:a16="http://schemas.microsoft.com/office/drawing/2014/main" id="{D99557EC-A6A0-4C65-B098-DF467F90BBA5}"/>
              </a:ext>
            </a:extLst>
          </p:cNvPr>
          <p:cNvSpPr txBox="1"/>
          <p:nvPr/>
        </p:nvSpPr>
        <p:spPr>
          <a:xfrm>
            <a:off x="291462" y="1857935"/>
            <a:ext cx="6729364" cy="3785419"/>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85750" indent="-228600">
              <a:lnSpc>
                <a:spcPct val="90000"/>
              </a:lnSpc>
              <a:spcAft>
                <a:spcPts val="600"/>
              </a:spcAft>
              <a:buFont typeface="Arial" panose="020B0604020202020204" pitchFamily="34" charset="0"/>
              <a:buChar char="•"/>
            </a:pPr>
            <a:r>
              <a:rPr lang="en-US" dirty="0"/>
              <a:t>Provide free support to all Leicester School.</a:t>
            </a:r>
            <a:endParaRPr lang="en-US" dirty="0">
              <a:cs typeface="Calibri"/>
            </a:endParaRPr>
          </a:p>
          <a:p>
            <a:pPr marL="285750" indent="-228600">
              <a:lnSpc>
                <a:spcPct val="90000"/>
              </a:lnSpc>
              <a:spcAft>
                <a:spcPts val="600"/>
              </a:spcAft>
              <a:buFont typeface="Arial" panose="020B0604020202020204" pitchFamily="34" charset="0"/>
              <a:buChar char="•"/>
            </a:pPr>
            <a:endParaRPr lang="en-US" dirty="0">
              <a:cs typeface="Calibri"/>
            </a:endParaRPr>
          </a:p>
          <a:p>
            <a:pPr marL="285750" indent="-228600">
              <a:lnSpc>
                <a:spcPct val="90000"/>
              </a:lnSpc>
              <a:spcAft>
                <a:spcPts val="600"/>
              </a:spcAft>
              <a:buFont typeface="Arial" panose="020B0604020202020204" pitchFamily="34" charset="0"/>
              <a:buChar char="•"/>
            </a:pPr>
            <a:r>
              <a:rPr lang="en-US" dirty="0"/>
              <a:t>Communications with schools – social media (Twitter, Facebook, Instagram, YouTube), monthly eBulletins and quarterly newsletter.</a:t>
            </a:r>
            <a:endParaRPr lang="en-US" dirty="0">
              <a:cs typeface="Calibri"/>
            </a:endParaRPr>
          </a:p>
          <a:p>
            <a:pPr marL="285750" indent="-228600">
              <a:lnSpc>
                <a:spcPct val="90000"/>
              </a:lnSpc>
              <a:spcAft>
                <a:spcPts val="600"/>
              </a:spcAft>
              <a:buFont typeface="Arial" panose="020B0604020202020204" pitchFamily="34" charset="0"/>
              <a:buChar char="•"/>
            </a:pPr>
            <a:endParaRPr lang="en-US" dirty="0">
              <a:cs typeface="Calibri"/>
            </a:endParaRPr>
          </a:p>
          <a:p>
            <a:pPr marL="285750" indent="-228600">
              <a:lnSpc>
                <a:spcPct val="90000"/>
              </a:lnSpc>
              <a:spcAft>
                <a:spcPts val="600"/>
              </a:spcAft>
              <a:buFont typeface="Arial" panose="020B0604020202020204" pitchFamily="34" charset="0"/>
              <a:buChar char="•"/>
            </a:pPr>
            <a:r>
              <a:rPr lang="en-US" dirty="0"/>
              <a:t>TeachMeets, Eco-Schools Roadshow, Eco-Schools &amp; Food for Life Celebration, Sustainable Schools Celebration bi-annual.</a:t>
            </a:r>
            <a:endParaRPr lang="en-US" dirty="0">
              <a:cs typeface="Calibri"/>
            </a:endParaRPr>
          </a:p>
          <a:p>
            <a:pPr marL="285750" indent="-228600">
              <a:lnSpc>
                <a:spcPct val="90000"/>
              </a:lnSpc>
              <a:spcAft>
                <a:spcPts val="600"/>
              </a:spcAft>
              <a:buFont typeface="Arial" panose="020B0604020202020204" pitchFamily="34" charset="0"/>
              <a:buChar char="•"/>
            </a:pPr>
            <a:endParaRPr lang="en-US" dirty="0">
              <a:cs typeface="Calibri"/>
            </a:endParaRPr>
          </a:p>
          <a:p>
            <a:pPr marL="285750" indent="-228600">
              <a:lnSpc>
                <a:spcPct val="90000"/>
              </a:lnSpc>
              <a:spcAft>
                <a:spcPts val="600"/>
              </a:spcAft>
              <a:buFont typeface="Arial" panose="020B0604020202020204" pitchFamily="34" charset="0"/>
              <a:buChar char="•"/>
            </a:pPr>
            <a:r>
              <a:rPr lang="en-US" dirty="0"/>
              <a:t>Focus on the Eco-Schools Award.</a:t>
            </a:r>
            <a:endParaRPr lang="en-US" dirty="0">
              <a:cs typeface="Calibri"/>
            </a:endParaRPr>
          </a:p>
          <a:p>
            <a:pPr marL="285750" indent="-228600">
              <a:lnSpc>
                <a:spcPct val="90000"/>
              </a:lnSpc>
              <a:spcAft>
                <a:spcPts val="600"/>
              </a:spcAft>
              <a:buFont typeface="Arial" panose="020B0604020202020204" pitchFamily="34" charset="0"/>
              <a:buChar char="•"/>
            </a:pPr>
            <a:endParaRPr lang="en-US" dirty="0">
              <a:cs typeface="Calibri"/>
            </a:endParaRPr>
          </a:p>
          <a:p>
            <a:pPr marL="285750" indent="-228600">
              <a:lnSpc>
                <a:spcPct val="90000"/>
              </a:lnSpc>
              <a:spcAft>
                <a:spcPts val="600"/>
              </a:spcAft>
              <a:buFont typeface="Arial" panose="020B0604020202020204" pitchFamily="34" charset="0"/>
              <a:buChar char="•"/>
            </a:pPr>
            <a:r>
              <a:rPr lang="en-US" dirty="0"/>
              <a:t>Delivery of energy and litter focused projects.</a:t>
            </a:r>
            <a:endParaRPr lang="en-US" dirty="0">
              <a:cs typeface="Calibri"/>
            </a:endParaRPr>
          </a:p>
          <a:p>
            <a:pPr marL="285750" indent="-228600">
              <a:lnSpc>
                <a:spcPct val="90000"/>
              </a:lnSpc>
              <a:spcAft>
                <a:spcPts val="600"/>
              </a:spcAft>
              <a:buFont typeface="Arial" panose="020B0604020202020204" pitchFamily="34" charset="0"/>
              <a:buChar char="•"/>
            </a:pPr>
            <a:endParaRPr lang="en-US" dirty="0">
              <a:cs typeface="Calibri"/>
            </a:endParaRPr>
          </a:p>
          <a:p>
            <a:pPr marL="285750" indent="-228600">
              <a:lnSpc>
                <a:spcPct val="90000"/>
              </a:lnSpc>
              <a:spcAft>
                <a:spcPts val="600"/>
              </a:spcAft>
              <a:buFont typeface="Arial" panose="020B0604020202020204" pitchFamily="34" charset="0"/>
              <a:buChar char="•"/>
            </a:pPr>
            <a:r>
              <a:rPr lang="en-US" dirty="0"/>
              <a:t>Project support and partnership working with internal and external </a:t>
            </a:r>
            <a:r>
              <a:rPr lang="en-GB" dirty="0"/>
              <a:t>organisation</a:t>
            </a:r>
            <a:r>
              <a:rPr lang="en-US" dirty="0"/>
              <a:t>.</a:t>
            </a:r>
            <a:endParaRPr lang="en-US" dirty="0">
              <a:cs typeface="Calibri"/>
            </a:endParaRPr>
          </a:p>
        </p:txBody>
      </p:sp>
    </p:spTree>
    <p:extLst>
      <p:ext uri="{BB962C8B-B14F-4D97-AF65-F5344CB8AC3E}">
        <p14:creationId xmlns:p14="http://schemas.microsoft.com/office/powerpoint/2010/main" val="33963039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descr="Selection of photos from eco-roadshow">
            <a:extLst>
              <a:ext uri="{FF2B5EF4-FFF2-40B4-BE49-F238E27FC236}">
                <a16:creationId xmlns:a16="http://schemas.microsoft.com/office/drawing/2014/main" id="{848C7A03-BD17-4D4D-BD0C-52A336CE61F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10"/>
            <a:ext cx="12192000" cy="6857990"/>
          </a:xfrm>
          <a:prstGeom prst="rect">
            <a:avLst/>
          </a:prstGeom>
        </p:spPr>
      </p:pic>
      <p:sp>
        <p:nvSpPr>
          <p:cNvPr id="9" name="Rectangle 8">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4C54E7A-903C-4018-9A1C-C209E84BFECD}"/>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b="1" dirty="0">
                <a:solidFill>
                  <a:schemeClr val="tx1">
                    <a:lumMod val="85000"/>
                    <a:lumOff val="15000"/>
                  </a:schemeClr>
                </a:solidFill>
              </a:rPr>
              <a:t>Eco-Schools Roadshow </a:t>
            </a:r>
          </a:p>
        </p:txBody>
      </p:sp>
      <p:cxnSp>
        <p:nvCxnSpPr>
          <p:cNvPr id="6" name="Straight Connector 10">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12">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16795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descr="Selection of photos fro Celebration events">
            <a:extLst>
              <a:ext uri="{FF2B5EF4-FFF2-40B4-BE49-F238E27FC236}">
                <a16:creationId xmlns:a16="http://schemas.microsoft.com/office/drawing/2014/main" id="{7A54A350-9B2B-4468-AE05-3C25283C277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10"/>
            <a:ext cx="12192000" cy="6857990"/>
          </a:xfrm>
          <a:prstGeom prst="rect">
            <a:avLst/>
          </a:prstGeom>
        </p:spPr>
      </p:pic>
      <p:sp>
        <p:nvSpPr>
          <p:cNvPr id="9" name="Rectangle 8">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498D3D7-2543-40B7-811B-72465857593E}"/>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b="1" dirty="0">
                <a:solidFill>
                  <a:schemeClr val="tx1">
                    <a:lumMod val="85000"/>
                    <a:lumOff val="15000"/>
                  </a:schemeClr>
                </a:solidFill>
              </a:rPr>
              <a:t>Eco-Schools and Food for Life Celebrations</a:t>
            </a:r>
          </a:p>
        </p:txBody>
      </p:sp>
      <p:cxnSp>
        <p:nvCxnSpPr>
          <p:cNvPr id="6" name="Straight Connector 10">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12">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29358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7B1B1-1D26-452C-9A4B-608414F9468E}"/>
              </a:ext>
            </a:extLst>
          </p:cNvPr>
          <p:cNvSpPr>
            <a:spLocks noGrp="1"/>
          </p:cNvSpPr>
          <p:nvPr>
            <p:ph type="title"/>
          </p:nvPr>
        </p:nvSpPr>
        <p:spPr/>
        <p:txBody>
          <a:bodyPr>
            <a:normAutofit/>
          </a:bodyPr>
          <a:lstStyle/>
          <a:p>
            <a:r>
              <a:rPr lang="en-GB" b="1" dirty="0">
                <a:solidFill>
                  <a:srgbClr val="000000"/>
                </a:solidFill>
              </a:rPr>
              <a:t>Eco-Schools – Our Work in Leicester</a:t>
            </a:r>
            <a:endParaRPr lang="en-GB" b="1" dirty="0"/>
          </a:p>
        </p:txBody>
      </p:sp>
      <p:sp>
        <p:nvSpPr>
          <p:cNvPr id="3" name="Content Placeholder 2">
            <a:extLst>
              <a:ext uri="{FF2B5EF4-FFF2-40B4-BE49-F238E27FC236}">
                <a16:creationId xmlns:a16="http://schemas.microsoft.com/office/drawing/2014/main" id="{BF2DE177-777C-4EB3-A52F-F923850ADD26}"/>
              </a:ext>
            </a:extLst>
          </p:cNvPr>
          <p:cNvSpPr>
            <a:spLocks noGrp="1"/>
          </p:cNvSpPr>
          <p:nvPr>
            <p:ph idx="1"/>
          </p:nvPr>
        </p:nvSpPr>
        <p:spPr>
          <a:xfrm>
            <a:off x="721659" y="1924237"/>
            <a:ext cx="11147502" cy="4351338"/>
          </a:xfrm>
        </p:spPr>
        <p:txBody>
          <a:bodyPr vert="horz" lIns="91440" tIns="45720" rIns="91440" bIns="45720" rtlCol="0" anchor="t">
            <a:normAutofit/>
          </a:bodyPr>
          <a:lstStyle/>
          <a:p>
            <a:r>
              <a:rPr lang="en-GB" dirty="0">
                <a:cs typeface="Calibri"/>
              </a:rPr>
              <a:t>Promoted Eco-Schools as an award since September 2014 (114 schools)</a:t>
            </a:r>
          </a:p>
          <a:p>
            <a:endParaRPr lang="en-GB" dirty="0">
              <a:cs typeface="Calibri"/>
            </a:endParaRPr>
          </a:p>
          <a:p>
            <a:r>
              <a:rPr lang="en-GB" dirty="0">
                <a:cs typeface="Calibri"/>
              </a:rPr>
              <a:t>109 registered on the programme</a:t>
            </a:r>
            <a:endParaRPr lang="en-GB" dirty="0"/>
          </a:p>
          <a:p>
            <a:r>
              <a:rPr lang="en-GB" dirty="0">
                <a:cs typeface="Calibri"/>
              </a:rPr>
              <a:t>of those, 91 have achieved bronze</a:t>
            </a:r>
          </a:p>
          <a:p>
            <a:r>
              <a:rPr lang="en-GB" dirty="0">
                <a:cs typeface="Calibri"/>
              </a:rPr>
              <a:t>of those, 78 have achieved silver</a:t>
            </a:r>
          </a:p>
          <a:p>
            <a:r>
              <a:rPr lang="en-GB" dirty="0">
                <a:cs typeface="Calibri"/>
              </a:rPr>
              <a:t>of those 48 have achieved Green Flag </a:t>
            </a:r>
          </a:p>
        </p:txBody>
      </p:sp>
      <p:pic>
        <p:nvPicPr>
          <p:cNvPr id="6" name="Picture 6" descr="Image of eco school logos">
            <a:extLst>
              <a:ext uri="{FF2B5EF4-FFF2-40B4-BE49-F238E27FC236}">
                <a16:creationId xmlns:a16="http://schemas.microsoft.com/office/drawing/2014/main" id="{E3636E1C-5519-4643-B3F4-64D2DB501108}"/>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31181" y="5642344"/>
            <a:ext cx="2743200" cy="851338"/>
          </a:xfrm>
          <a:prstGeom prst="rect">
            <a:avLst/>
          </a:prstGeom>
        </p:spPr>
      </p:pic>
      <p:pic>
        <p:nvPicPr>
          <p:cNvPr id="4" name="Picture 4" descr="Graph to show number of eco schools in Leicester">
            <a:extLst>
              <a:ext uri="{FF2B5EF4-FFF2-40B4-BE49-F238E27FC236}">
                <a16:creationId xmlns:a16="http://schemas.microsoft.com/office/drawing/2014/main" id="{8837998F-F17C-47EF-A702-BFFDC07A7D1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439829" y="2754936"/>
            <a:ext cx="5317273" cy="3741813"/>
          </a:xfrm>
          <a:prstGeom prst="rect">
            <a:avLst/>
          </a:prstGeom>
        </p:spPr>
      </p:pic>
    </p:spTree>
    <p:extLst>
      <p:ext uri="{BB962C8B-B14F-4D97-AF65-F5344CB8AC3E}">
        <p14:creationId xmlns:p14="http://schemas.microsoft.com/office/powerpoint/2010/main" val="41173001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9" descr="Diagram of the eco-schools seven steps model">
            <a:extLst>
              <a:ext uri="{FF2B5EF4-FFF2-40B4-BE49-F238E27FC236}">
                <a16:creationId xmlns:a16="http://schemas.microsoft.com/office/drawing/2014/main" id="{AA00C9D8-6099-4C3B-8470-2796833D056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1"/>
          <a:stretch/>
        </p:blipFill>
        <p:spPr>
          <a:xfrm>
            <a:off x="5621690" y="356774"/>
            <a:ext cx="6243262" cy="6369144"/>
          </a:xfrm>
          <a:prstGeom prst="rect">
            <a:avLst/>
          </a:prstGeom>
          <a:effectLst/>
        </p:spPr>
      </p:pic>
      <p:sp>
        <p:nvSpPr>
          <p:cNvPr id="2" name="Title 1">
            <a:extLst>
              <a:ext uri="{FF2B5EF4-FFF2-40B4-BE49-F238E27FC236}">
                <a16:creationId xmlns:a16="http://schemas.microsoft.com/office/drawing/2014/main" id="{594075EC-8E43-4435-9D90-294C456417DF}"/>
              </a:ext>
            </a:extLst>
          </p:cNvPr>
          <p:cNvSpPr>
            <a:spLocks noGrp="1"/>
          </p:cNvSpPr>
          <p:nvPr>
            <p:ph type="title"/>
          </p:nvPr>
        </p:nvSpPr>
        <p:spPr>
          <a:xfrm>
            <a:off x="648929" y="629266"/>
            <a:ext cx="5127031" cy="1676603"/>
          </a:xfrm>
        </p:spPr>
        <p:txBody>
          <a:bodyPr vert="horz" lIns="91440" tIns="45720" rIns="91440" bIns="45720" rtlCol="0">
            <a:normAutofit fontScale="90000"/>
          </a:bodyPr>
          <a:lstStyle/>
          <a:p>
            <a:r>
              <a:rPr lang="en-US" dirty="0"/>
              <a:t>Eco-Schools </a:t>
            </a:r>
            <a:r>
              <a:rPr lang="en-GB" dirty="0"/>
              <a:t>Programme</a:t>
            </a:r>
            <a:br>
              <a:rPr lang="en-US" dirty="0"/>
            </a:br>
            <a:r>
              <a:rPr lang="en-US" dirty="0"/>
              <a:t>7 step model</a:t>
            </a:r>
          </a:p>
        </p:txBody>
      </p:sp>
      <p:pic>
        <p:nvPicPr>
          <p:cNvPr id="3" name="Picture 7" descr="eco schools logo">
            <a:extLst>
              <a:ext uri="{FF2B5EF4-FFF2-40B4-BE49-F238E27FC236}">
                <a16:creationId xmlns:a16="http://schemas.microsoft.com/office/drawing/2014/main" id="{783D1F55-A60D-4C45-BDC7-6DEDD711E2D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358"/>
          <a:stretch/>
        </p:blipFill>
        <p:spPr>
          <a:xfrm>
            <a:off x="329893" y="5053970"/>
            <a:ext cx="1429354" cy="1534241"/>
          </a:xfrm>
          <a:prstGeom prst="rect">
            <a:avLst/>
          </a:prstGeom>
        </p:spPr>
      </p:pic>
    </p:spTree>
    <p:extLst>
      <p:ext uri="{BB962C8B-B14F-4D97-AF65-F5344CB8AC3E}">
        <p14:creationId xmlns:p14="http://schemas.microsoft.com/office/powerpoint/2010/main" val="2401097837"/>
      </p:ext>
    </p:extLst>
  </p:cSld>
  <p:clrMapOvr>
    <a:masterClrMapping/>
  </p:clrMapOvr>
</p:sld>
</file>

<file path=ppt/theme/theme1.xml><?xml version="1.0" encoding="utf-8"?>
<a:theme xmlns:a="http://schemas.openxmlformats.org/drawingml/2006/main" name="Office Theme">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87208786-5fda-4d52-8188-350e4ac2c784">
      <UserInfo>
        <DisplayName>Amy Peace</DisplayName>
        <AccountId>7</AccountId>
        <AccountType/>
      </UserInfo>
      <UserInfo>
        <DisplayName>Lee Jowett</DisplayName>
        <AccountId>3</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96924F77B2EF3498E878973BC6943A9" ma:contentTypeVersion="12" ma:contentTypeDescription="Create a new document." ma:contentTypeScope="" ma:versionID="255efa9deae9a6bb5728f33460c5e782">
  <xsd:schema xmlns:xsd="http://www.w3.org/2001/XMLSchema" xmlns:xs="http://www.w3.org/2001/XMLSchema" xmlns:p="http://schemas.microsoft.com/office/2006/metadata/properties" xmlns:ns2="96d4bfab-46c3-48a0-8f25-f4e9dde697d9" xmlns:ns3="87208786-5fda-4d52-8188-350e4ac2c784" targetNamespace="http://schemas.microsoft.com/office/2006/metadata/properties" ma:root="true" ma:fieldsID="d07eea08b9360f52c18c11f704a205ae" ns2:_="" ns3:_="">
    <xsd:import namespace="96d4bfab-46c3-48a0-8f25-f4e9dde697d9"/>
    <xsd:import namespace="87208786-5fda-4d52-8188-350e4ac2c78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Locatio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d4bfab-46c3-48a0-8f25-f4e9dde697d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7208786-5fda-4d52-8188-350e4ac2c78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ED64F1E-BF00-4C4B-97B1-33B50C9B3E8E}">
  <ds:schemaRefs>
    <ds:schemaRef ds:uri="87208786-5fda-4d52-8188-350e4ac2c784"/>
    <ds:schemaRef ds:uri="96d4bfab-46c3-48a0-8f25-f4e9dde697d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9AEEA9C6-A517-4B1B-89CC-6F97254D317A}">
  <ds:schemaRefs>
    <ds:schemaRef ds:uri="87208786-5fda-4d52-8188-350e4ac2c784"/>
    <ds:schemaRef ds:uri="96d4bfab-46c3-48a0-8f25-f4e9dde697d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0B995FE-1084-4477-8401-C6BA89F87FF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47</TotalTime>
  <Words>3330</Words>
  <Application>Microsoft Office PowerPoint</Application>
  <PresentationFormat>Widescreen</PresentationFormat>
  <Paragraphs>378</Paragraphs>
  <Slides>46</Slides>
  <Notes>1</Notes>
  <HiddenSlides>0</HiddenSlides>
  <MMClips>8</MMClips>
  <ScaleCrop>false</ScaleCrop>
  <HeadingPairs>
    <vt:vector size="4" baseType="variant">
      <vt:variant>
        <vt:lpstr>Theme</vt:lpstr>
      </vt:variant>
      <vt:variant>
        <vt:i4>2</vt:i4>
      </vt:variant>
      <vt:variant>
        <vt:lpstr>Slide Titles</vt:lpstr>
      </vt:variant>
      <vt:variant>
        <vt:i4>46</vt:i4>
      </vt:variant>
    </vt:vector>
  </HeadingPairs>
  <TitlesOfParts>
    <vt:vector size="48" baseType="lpstr">
      <vt:lpstr>Office Theme</vt:lpstr>
      <vt:lpstr>1_Office Theme</vt:lpstr>
      <vt:lpstr>#EcoTeach Webinar  Waste and Recycling  </vt:lpstr>
      <vt:lpstr>#EcoTeach Webinar  Waste and Recycling  </vt:lpstr>
      <vt:lpstr>#EcoTeachMeet Webinar Series </vt:lpstr>
      <vt:lpstr>Overview of #EcoTeach Webinar format and dates/times of webinars</vt:lpstr>
      <vt:lpstr>What is Environmental Education Leicester?</vt:lpstr>
      <vt:lpstr>Eco-Schools Roadshow </vt:lpstr>
      <vt:lpstr>Eco-Schools and Food for Life Celebrations</vt:lpstr>
      <vt:lpstr>Eco-Schools – Our Work in Leicester</vt:lpstr>
      <vt:lpstr>Eco-Schools Programme 7 step model</vt:lpstr>
      <vt:lpstr>Step 1</vt:lpstr>
      <vt:lpstr>Step 2</vt:lpstr>
      <vt:lpstr>Step 3</vt:lpstr>
      <vt:lpstr>Step 4</vt:lpstr>
      <vt:lpstr>Step 5</vt:lpstr>
      <vt:lpstr>Step 6</vt:lpstr>
      <vt:lpstr>Eco-Schools model  - 7 steps</vt:lpstr>
      <vt:lpstr>Eco-Schools model 10 topics</vt:lpstr>
      <vt:lpstr>Key things to think about in topics</vt:lpstr>
      <vt:lpstr>Waste and Recycling Projects </vt:lpstr>
      <vt:lpstr>General recycling advice </vt:lpstr>
      <vt:lpstr>Orange Bag Scheme</vt:lpstr>
      <vt:lpstr>Orange Bag Scheme</vt:lpstr>
      <vt:lpstr>Ball Mill</vt:lpstr>
      <vt:lpstr>Ball Mill</vt:lpstr>
      <vt:lpstr>Recycling support from Leicester City Council </vt:lpstr>
      <vt:lpstr>(Re)Love Our Stuff</vt:lpstr>
      <vt:lpstr>#EcoSchoolsAtHome</vt:lpstr>
      <vt:lpstr>COG Youth Services </vt:lpstr>
      <vt:lpstr>Clothes Recycling</vt:lpstr>
      <vt:lpstr>Happy Feet – Africa's Gift</vt:lpstr>
      <vt:lpstr>Battery Recycling</vt:lpstr>
      <vt:lpstr>Composting</vt:lpstr>
      <vt:lpstr>Cool Milk</vt:lpstr>
      <vt:lpstr>Plastic Reduction Action Plan</vt:lpstr>
      <vt:lpstr>Wastebuster</vt:lpstr>
      <vt:lpstr>Carbon Literacy</vt:lpstr>
      <vt:lpstr>Plastic Free Schools</vt:lpstr>
      <vt:lpstr>Plastic Free Schools</vt:lpstr>
      <vt:lpstr>Fab Food Resources  </vt:lpstr>
      <vt:lpstr>Declaring a Climate Emergency in School</vt:lpstr>
      <vt:lpstr>Climate Emergency Documents</vt:lpstr>
      <vt:lpstr>Other opportunities coming up </vt:lpstr>
      <vt:lpstr>Grant opportunities </vt:lpstr>
      <vt:lpstr>Questions and Answers</vt:lpstr>
      <vt:lpstr>Future Webinars </vt:lpstr>
      <vt:lpstr>Keeping in Touch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#EcoTeach Webinar  School Grounds  </dc:title>
  <dc:creator>Lee Jowett</dc:creator>
  <cp:lastModifiedBy>Amy Peace</cp:lastModifiedBy>
  <cp:revision>61</cp:revision>
  <dcterms:created xsi:type="dcterms:W3CDTF">2020-05-01T18:14:00Z</dcterms:created>
  <dcterms:modified xsi:type="dcterms:W3CDTF">2020-05-13T08:46:20Z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0x010100A96924F77B2EF3498E878973BC6943A9</vt:lpwstr>
  </property>
</Properties>
</file>