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56" r:id="rId3"/>
    <p:sldId id="261" r:id="rId4"/>
    <p:sldId id="257" r:id="rId5"/>
    <p:sldId id="262" r:id="rId6"/>
    <p:sldId id="258" r:id="rId7"/>
    <p:sldId id="264" r:id="rId8"/>
    <p:sldId id="259" r:id="rId9"/>
    <p:sldId id="263" r:id="rId10"/>
    <p:sldId id="260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1410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6E8E-BD1A-491F-BE32-78964B8E06B2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6025-C04E-4B0D-A1E2-3A3F8EC39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31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6E8E-BD1A-491F-BE32-78964B8E06B2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6025-C04E-4B0D-A1E2-3A3F8EC39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02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6E8E-BD1A-491F-BE32-78964B8E06B2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6025-C04E-4B0D-A1E2-3A3F8EC39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12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6E8E-BD1A-491F-BE32-78964B8E06B2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6025-C04E-4B0D-A1E2-3A3F8EC39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59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6E8E-BD1A-491F-BE32-78964B8E06B2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6025-C04E-4B0D-A1E2-3A3F8EC39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8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6E8E-BD1A-491F-BE32-78964B8E06B2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6025-C04E-4B0D-A1E2-3A3F8EC39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6E8E-BD1A-491F-BE32-78964B8E06B2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6025-C04E-4B0D-A1E2-3A3F8EC39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33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6E8E-BD1A-491F-BE32-78964B8E06B2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6025-C04E-4B0D-A1E2-3A3F8EC39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2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6E8E-BD1A-491F-BE32-78964B8E06B2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6025-C04E-4B0D-A1E2-3A3F8EC39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1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6E8E-BD1A-491F-BE32-78964B8E06B2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6025-C04E-4B0D-A1E2-3A3F8EC39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95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6E8E-BD1A-491F-BE32-78964B8E06B2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6025-C04E-4B0D-A1E2-3A3F8EC39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4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6E8E-BD1A-491F-BE32-78964B8E06B2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C6025-C04E-4B0D-A1E2-3A3F8EC395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6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A8769-84AC-40ED-8916-E418E2974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Lichen Identification Game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6F158-33B8-414F-9C4D-D45EDDCC5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Match the picture to the lichen</a:t>
            </a:r>
          </a:p>
        </p:txBody>
      </p:sp>
    </p:spTree>
    <p:extLst>
      <p:ext uri="{BB962C8B-B14F-4D97-AF65-F5344CB8AC3E}">
        <p14:creationId xmlns:p14="http://schemas.microsoft.com/office/powerpoint/2010/main" val="12084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some grass&#10;&#10;Description generated with high confidence">
            <a:extLst>
              <a:ext uri="{FF2B5EF4-FFF2-40B4-BE49-F238E27FC236}">
                <a16:creationId xmlns:a16="http://schemas.microsoft.com/office/drawing/2014/main" id="{E9399379-B7CA-4B1D-AB48-3AFA29B8C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0" y="247650"/>
            <a:ext cx="6594900" cy="4705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0DC1AA-02CB-4098-A0A2-FEBBDB7A6EDB}"/>
              </a:ext>
            </a:extLst>
          </p:cNvPr>
          <p:cNvSpPr txBox="1"/>
          <p:nvPr/>
        </p:nvSpPr>
        <p:spPr>
          <a:xfrm>
            <a:off x="400050" y="495300"/>
            <a:ext cx="19812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Impact" panose="020B0806030902050204" pitchFamily="34" charset="0"/>
              </a:rPr>
              <a:t>Group A</a:t>
            </a:r>
          </a:p>
        </p:txBody>
      </p:sp>
    </p:spTree>
    <p:extLst>
      <p:ext uri="{BB962C8B-B14F-4D97-AF65-F5344CB8AC3E}">
        <p14:creationId xmlns:p14="http://schemas.microsoft.com/office/powerpoint/2010/main" val="16766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683066-3609-497C-8D5B-4CF75456F90E}"/>
              </a:ext>
            </a:extLst>
          </p:cNvPr>
          <p:cNvSpPr/>
          <p:nvPr/>
        </p:nvSpPr>
        <p:spPr>
          <a:xfrm>
            <a:off x="2390896" y="1739384"/>
            <a:ext cx="20762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 err="1">
                <a:latin typeface="Impact" panose="020B0806030902050204" pitchFamily="34" charset="0"/>
              </a:rPr>
              <a:t>Usnea</a:t>
            </a:r>
            <a:r>
              <a:rPr lang="en-GB" sz="5400" dirty="0">
                <a:latin typeface="Impact" panose="020B080603090205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173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D63192-5142-4C19-A80C-9926AFD5111C}"/>
              </a:ext>
            </a:extLst>
          </p:cNvPr>
          <p:cNvSpPr/>
          <p:nvPr/>
        </p:nvSpPr>
        <p:spPr>
          <a:xfrm>
            <a:off x="289999" y="337042"/>
            <a:ext cx="18806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 err="1">
                <a:latin typeface="Impact" panose="020B0806030902050204" pitchFamily="34" charset="0"/>
              </a:rPr>
              <a:t>Usnea</a:t>
            </a:r>
            <a:r>
              <a:rPr lang="en-GB" sz="5400" dirty="0"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09AFB5-B505-4C51-8E4F-8F1AAD5E1D07}"/>
              </a:ext>
            </a:extLst>
          </p:cNvPr>
          <p:cNvSpPr/>
          <p:nvPr/>
        </p:nvSpPr>
        <p:spPr>
          <a:xfrm>
            <a:off x="3661849" y="383208"/>
            <a:ext cx="2569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 err="1">
                <a:latin typeface="Impact" panose="020B0806030902050204" pitchFamily="34" charset="0"/>
              </a:rPr>
              <a:t>Parmelia</a:t>
            </a:r>
            <a:r>
              <a:rPr lang="en-GB" sz="4800" dirty="0"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D76055-E7B1-4213-9BEF-87EB25AD1770}"/>
              </a:ext>
            </a:extLst>
          </p:cNvPr>
          <p:cNvSpPr/>
          <p:nvPr/>
        </p:nvSpPr>
        <p:spPr>
          <a:xfrm>
            <a:off x="289999" y="1685873"/>
            <a:ext cx="2165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 err="1">
                <a:latin typeface="Impact" panose="020B0806030902050204" pitchFamily="34" charset="0"/>
              </a:rPr>
              <a:t>Physcia</a:t>
            </a:r>
            <a:endParaRPr lang="en-GB" sz="48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7691D-3846-4913-961C-66943002FCA9}"/>
              </a:ext>
            </a:extLst>
          </p:cNvPr>
          <p:cNvSpPr/>
          <p:nvPr/>
        </p:nvSpPr>
        <p:spPr>
          <a:xfrm>
            <a:off x="289999" y="4290637"/>
            <a:ext cx="31390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 err="1">
                <a:latin typeface="Impact" panose="020B0806030902050204" pitchFamily="34" charset="0"/>
              </a:rPr>
              <a:t>Melanelixia</a:t>
            </a:r>
            <a:endParaRPr lang="en-GB" sz="5400" dirty="0">
              <a:latin typeface="Impact" panose="020B080603090205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D00C4C-C6C6-4C1C-B813-EC3A4043198D}"/>
              </a:ext>
            </a:extLst>
          </p:cNvPr>
          <p:cNvSpPr/>
          <p:nvPr/>
        </p:nvSpPr>
        <p:spPr>
          <a:xfrm>
            <a:off x="289999" y="3010599"/>
            <a:ext cx="40744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latin typeface="Impact" panose="020B0806030902050204" pitchFamily="34" charset="0"/>
              </a:rPr>
              <a:t>Leafy </a:t>
            </a:r>
            <a:r>
              <a:rPr lang="en-GB" sz="4800" dirty="0" err="1">
                <a:latin typeface="Impact" panose="020B0806030902050204" pitchFamily="34" charset="0"/>
              </a:rPr>
              <a:t>Xanthoria</a:t>
            </a:r>
            <a:endParaRPr lang="en-GB" sz="4800" dirty="0">
              <a:latin typeface="Impact" panose="020B080603090205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01950-59F4-46DE-9484-48F6DD8E055E}"/>
              </a:ext>
            </a:extLst>
          </p:cNvPr>
          <p:cNvSpPr txBox="1"/>
          <p:nvPr/>
        </p:nvSpPr>
        <p:spPr>
          <a:xfrm>
            <a:off x="-131352" y="682717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Impact" panose="020B0806030902050204" pitchFamily="34" charset="0"/>
              </a:rPr>
              <a:t>Flavoparmelia</a:t>
            </a:r>
            <a:endParaRPr lang="en-GB" sz="4800" dirty="0">
              <a:latin typeface="Impact" panose="020B080603090205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A8357-AB48-45F4-BC73-6B4CD82A36A3}"/>
              </a:ext>
            </a:extLst>
          </p:cNvPr>
          <p:cNvSpPr txBox="1"/>
          <p:nvPr/>
        </p:nvSpPr>
        <p:spPr>
          <a:xfrm>
            <a:off x="-388401" y="5570675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Impact" panose="020B0806030902050204" pitchFamily="34" charset="0"/>
              </a:rPr>
              <a:t>Hypogymnia</a:t>
            </a:r>
            <a:endParaRPr lang="en-GB" sz="4800" dirty="0">
              <a:latin typeface="Impact" panose="020B080603090205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734A36-6712-4910-B420-973E9D6351C2}"/>
              </a:ext>
            </a:extLst>
          </p:cNvPr>
          <p:cNvSpPr txBox="1"/>
          <p:nvPr/>
        </p:nvSpPr>
        <p:spPr>
          <a:xfrm>
            <a:off x="-262704" y="8166806"/>
            <a:ext cx="5777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Impact" panose="020B0806030902050204" pitchFamily="34" charset="0"/>
              </a:rPr>
              <a:t>Cushion </a:t>
            </a:r>
            <a:r>
              <a:rPr lang="en-GB" sz="4800" dirty="0" err="1">
                <a:latin typeface="Impact" panose="020B0806030902050204" pitchFamily="34" charset="0"/>
              </a:rPr>
              <a:t>Xanthoria</a:t>
            </a:r>
            <a:endParaRPr lang="en-GB" sz="4800" dirty="0">
              <a:latin typeface="Impact" panose="020B080603090205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E7560A-6039-4C3C-A600-F0AC00EFE0AE}"/>
              </a:ext>
            </a:extLst>
          </p:cNvPr>
          <p:cNvSpPr txBox="1"/>
          <p:nvPr/>
        </p:nvSpPr>
        <p:spPr>
          <a:xfrm>
            <a:off x="2698916" y="168587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Impact" panose="020B0806030902050204" pitchFamily="34" charset="0"/>
              </a:rPr>
              <a:t>Evernia</a:t>
            </a:r>
          </a:p>
        </p:txBody>
      </p:sp>
    </p:spTree>
    <p:extLst>
      <p:ext uri="{BB962C8B-B14F-4D97-AF65-F5344CB8AC3E}">
        <p14:creationId xmlns:p14="http://schemas.microsoft.com/office/powerpoint/2010/main" val="3748785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8606C-F65E-4328-A854-3F0A9CEAEC0E}"/>
              </a:ext>
            </a:extLst>
          </p:cNvPr>
          <p:cNvSpPr txBox="1"/>
          <p:nvPr/>
        </p:nvSpPr>
        <p:spPr>
          <a:xfrm>
            <a:off x="895350" y="762000"/>
            <a:ext cx="501015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  <a:latin typeface="Impact" panose="020B0806030902050204" pitchFamily="34" charset="0"/>
              </a:rPr>
              <a:t>Nitrogen loving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4A76C-1DD1-4823-8C47-71B8BAC6A6D4}"/>
              </a:ext>
            </a:extLst>
          </p:cNvPr>
          <p:cNvSpPr txBox="1"/>
          <p:nvPr/>
        </p:nvSpPr>
        <p:spPr>
          <a:xfrm>
            <a:off x="895350" y="3546306"/>
            <a:ext cx="5010150" cy="1015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Intermediate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D4D87-5669-4AA1-8342-7A9A7FFD24D6}"/>
              </a:ext>
            </a:extLst>
          </p:cNvPr>
          <p:cNvSpPr txBox="1"/>
          <p:nvPr/>
        </p:nvSpPr>
        <p:spPr>
          <a:xfrm>
            <a:off x="400050" y="6166188"/>
            <a:ext cx="6057900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Impact" panose="020B0806030902050204" pitchFamily="34" charset="0"/>
              </a:rPr>
              <a:t>Nitrogen-sensitive</a:t>
            </a:r>
          </a:p>
        </p:txBody>
      </p:sp>
    </p:spTree>
    <p:extLst>
      <p:ext uri="{BB962C8B-B14F-4D97-AF65-F5344CB8AC3E}">
        <p14:creationId xmlns:p14="http://schemas.microsoft.com/office/powerpoint/2010/main" val="2644829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D90A5460-2677-40ED-A9FD-9C80246952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312808" y="-866728"/>
            <a:ext cx="4278414" cy="6507170"/>
          </a:xfrm>
          <a:prstGeom prst="rect">
            <a:avLst/>
          </a:prstGeom>
        </p:spPr>
      </p:pic>
      <p:pic>
        <p:nvPicPr>
          <p:cNvPr id="7" name="Picture 6" descr="A picture containing tree, lichen, outdoor, fungus&#10;&#10;Description generated with very high confidence">
            <a:extLst>
              <a:ext uri="{FF2B5EF4-FFF2-40B4-BE49-F238E27FC236}">
                <a16:creationId xmlns:a16="http://schemas.microsoft.com/office/drawing/2014/main" id="{B96D22E0-F3C9-4D45-AF64-FC012315E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177742" y="3913106"/>
            <a:ext cx="4487964" cy="6567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7EA0A-B958-409D-BF7D-42F9291061FA}"/>
              </a:ext>
            </a:extLst>
          </p:cNvPr>
          <p:cNvSpPr txBox="1"/>
          <p:nvPr/>
        </p:nvSpPr>
        <p:spPr>
          <a:xfrm rot="5400000">
            <a:off x="5232114" y="2896798"/>
            <a:ext cx="198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act" panose="020B0806030902050204" pitchFamily="34" charset="0"/>
              </a:rPr>
              <a:t>Group B - 8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C8569-F05A-427E-A572-13314E49D0C2}"/>
              </a:ext>
            </a:extLst>
          </p:cNvPr>
          <p:cNvSpPr txBox="1"/>
          <p:nvPr/>
        </p:nvSpPr>
        <p:spPr>
          <a:xfrm>
            <a:off x="4533900" y="5257800"/>
            <a:ext cx="198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act" panose="020B0806030902050204" pitchFamily="34" charset="0"/>
              </a:rPr>
              <a:t>Group B - 7</a:t>
            </a:r>
          </a:p>
        </p:txBody>
      </p:sp>
    </p:spTree>
    <p:extLst>
      <p:ext uri="{BB962C8B-B14F-4D97-AF65-F5344CB8AC3E}">
        <p14:creationId xmlns:p14="http://schemas.microsoft.com/office/powerpoint/2010/main" val="3960814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lant&#10;&#10;Description generated with very high confidence">
            <a:extLst>
              <a:ext uri="{FF2B5EF4-FFF2-40B4-BE49-F238E27FC236}">
                <a16:creationId xmlns:a16="http://schemas.microsoft.com/office/drawing/2014/main" id="{38C2894D-832A-4D2B-BDBA-483B67DF5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 rot="5400000">
            <a:off x="1476375" y="-942828"/>
            <a:ext cx="3905250" cy="6514805"/>
          </a:xfrm>
          <a:prstGeom prst="rect">
            <a:avLst/>
          </a:prstGeom>
        </p:spPr>
      </p:pic>
      <p:pic>
        <p:nvPicPr>
          <p:cNvPr id="5" name="Picture 4" descr="A close up of a plant&#10;&#10;Description generated with very high confidence">
            <a:extLst>
              <a:ext uri="{FF2B5EF4-FFF2-40B4-BE49-F238E27FC236}">
                <a16:creationId xmlns:a16="http://schemas.microsoft.com/office/drawing/2014/main" id="{1F2BAD79-0A73-46D4-A4DD-AD91266AF0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80928" y="4029076"/>
            <a:ext cx="4819650" cy="6210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2F7DE5-F084-4A7D-81AC-1FE28BE6D1E3}"/>
              </a:ext>
            </a:extLst>
          </p:cNvPr>
          <p:cNvSpPr txBox="1"/>
          <p:nvPr/>
        </p:nvSpPr>
        <p:spPr>
          <a:xfrm>
            <a:off x="400050" y="495300"/>
            <a:ext cx="198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act" panose="020B0806030902050204" pitchFamily="34" charset="0"/>
              </a:rPr>
              <a:t>Group B - 6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253DB-0319-41BB-8343-677AFEBDC37E}"/>
              </a:ext>
            </a:extLst>
          </p:cNvPr>
          <p:cNvSpPr txBox="1"/>
          <p:nvPr/>
        </p:nvSpPr>
        <p:spPr>
          <a:xfrm>
            <a:off x="857250" y="4998988"/>
            <a:ext cx="198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act" panose="020B0806030902050204" pitchFamily="34" charset="0"/>
              </a:rPr>
              <a:t>Group B - 5</a:t>
            </a:r>
          </a:p>
        </p:txBody>
      </p:sp>
    </p:spTree>
    <p:extLst>
      <p:ext uri="{BB962C8B-B14F-4D97-AF65-F5344CB8AC3E}">
        <p14:creationId xmlns:p14="http://schemas.microsoft.com/office/powerpoint/2010/main" val="2554538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ungus, lichen&#10;&#10;Description generated with very high confidence">
            <a:extLst>
              <a:ext uri="{FF2B5EF4-FFF2-40B4-BE49-F238E27FC236}">
                <a16:creationId xmlns:a16="http://schemas.microsoft.com/office/drawing/2014/main" id="{DDCCFE60-C44F-4D24-8BF8-81BA045F21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90600" y="-662940"/>
            <a:ext cx="4895850" cy="6724650"/>
          </a:xfrm>
          <a:prstGeom prst="rect">
            <a:avLst/>
          </a:prstGeom>
        </p:spPr>
      </p:pic>
      <p:pic>
        <p:nvPicPr>
          <p:cNvPr id="5" name="Picture 4" descr="A close up of a flower&#10;&#10;Description generated with high confidence">
            <a:extLst>
              <a:ext uri="{FF2B5EF4-FFF2-40B4-BE49-F238E27FC236}">
                <a16:creationId xmlns:a16="http://schemas.microsoft.com/office/drawing/2014/main" id="{FDF34D9E-F895-4A33-9D91-773A8215B4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800225" y="4067175"/>
            <a:ext cx="3352800" cy="6800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61F178-DF88-4B92-AB23-63EB743FBEE8}"/>
              </a:ext>
            </a:extLst>
          </p:cNvPr>
          <p:cNvSpPr txBox="1"/>
          <p:nvPr/>
        </p:nvSpPr>
        <p:spPr>
          <a:xfrm rot="16200000">
            <a:off x="-431511" y="3422362"/>
            <a:ext cx="1981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act" panose="020B0806030902050204" pitchFamily="34" charset="0"/>
              </a:rPr>
              <a:t>Group B - 4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26482-2BD6-4F44-8C0D-013A7CBFA8D8}"/>
              </a:ext>
            </a:extLst>
          </p:cNvPr>
          <p:cNvSpPr txBox="1"/>
          <p:nvPr/>
        </p:nvSpPr>
        <p:spPr>
          <a:xfrm rot="16200000">
            <a:off x="-543607" y="7144435"/>
            <a:ext cx="22669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Impact" panose="020B0806030902050204" pitchFamily="34" charset="0"/>
              </a:rPr>
              <a:t>Group B - 3 </a:t>
            </a:r>
          </a:p>
        </p:txBody>
      </p:sp>
    </p:spTree>
    <p:extLst>
      <p:ext uri="{BB962C8B-B14F-4D97-AF65-F5344CB8AC3E}">
        <p14:creationId xmlns:p14="http://schemas.microsoft.com/office/powerpoint/2010/main" val="3790559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flower&#10;&#10;Description generated with high confidence">
            <a:extLst>
              <a:ext uri="{FF2B5EF4-FFF2-40B4-BE49-F238E27FC236}">
                <a16:creationId xmlns:a16="http://schemas.microsoft.com/office/drawing/2014/main" id="{E5B166AA-1EFC-4C6B-ADAB-634E919268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48"/>
          <a:stretch/>
        </p:blipFill>
        <p:spPr>
          <a:xfrm rot="5400000">
            <a:off x="1217324" y="-988722"/>
            <a:ext cx="4210050" cy="6797095"/>
          </a:xfrm>
          <a:prstGeom prst="rect">
            <a:avLst/>
          </a:prstGeom>
        </p:spPr>
      </p:pic>
      <p:pic>
        <p:nvPicPr>
          <p:cNvPr id="16" name="Picture 15" descr="A close up of a rock&#10;&#10;Description generated with very high confidence">
            <a:extLst>
              <a:ext uri="{FF2B5EF4-FFF2-40B4-BE49-F238E27FC236}">
                <a16:creationId xmlns:a16="http://schemas.microsoft.com/office/drawing/2014/main" id="{58B9FD32-82CE-433A-A350-70B7B1B92C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87782" y="4111987"/>
            <a:ext cx="4901485" cy="6076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F832FE-0D77-4C9C-B9EA-73CF3049667C}"/>
              </a:ext>
            </a:extLst>
          </p:cNvPr>
          <p:cNvSpPr txBox="1"/>
          <p:nvPr/>
        </p:nvSpPr>
        <p:spPr>
          <a:xfrm>
            <a:off x="4419600" y="489461"/>
            <a:ext cx="205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Impact" panose="020B0806030902050204" pitchFamily="34" charset="0"/>
              </a:rPr>
              <a:t>Group B - 1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76DED-F6C1-4E99-B3BB-E3AEAD5752C1}"/>
              </a:ext>
            </a:extLst>
          </p:cNvPr>
          <p:cNvSpPr txBox="1"/>
          <p:nvPr/>
        </p:nvSpPr>
        <p:spPr>
          <a:xfrm>
            <a:off x="4191000" y="4953000"/>
            <a:ext cx="20383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act" panose="020B0806030902050204" pitchFamily="34" charset="0"/>
              </a:rPr>
              <a:t>Group B - 2</a:t>
            </a:r>
          </a:p>
        </p:txBody>
      </p:sp>
    </p:spTree>
    <p:extLst>
      <p:ext uri="{BB962C8B-B14F-4D97-AF65-F5344CB8AC3E}">
        <p14:creationId xmlns:p14="http://schemas.microsoft.com/office/powerpoint/2010/main" val="267174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fungus, food, indoor, ground&#10;&#10;Description generated with very high confidence">
            <a:extLst>
              <a:ext uri="{FF2B5EF4-FFF2-40B4-BE49-F238E27FC236}">
                <a16:creationId xmlns:a16="http://schemas.microsoft.com/office/drawing/2014/main" id="{81C552B4-40EB-4ACB-AF7D-882335123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50" y="133351"/>
            <a:ext cx="6437795" cy="4095749"/>
          </a:xfrm>
          <a:prstGeom prst="rect">
            <a:avLst/>
          </a:prstGeom>
        </p:spPr>
      </p:pic>
      <p:pic>
        <p:nvPicPr>
          <p:cNvPr id="15" name="Picture 14" descr="A close up of a branch&#10;&#10;Description generated with high confidence">
            <a:extLst>
              <a:ext uri="{FF2B5EF4-FFF2-40B4-BE49-F238E27FC236}">
                <a16:creationId xmlns:a16="http://schemas.microsoft.com/office/drawing/2014/main" id="{CB7AF1B2-5506-4EC3-992A-2F314F40A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4562474"/>
            <a:ext cx="6337692" cy="50006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CC82FC-13BA-450B-9911-D28ED3BF0F11}"/>
              </a:ext>
            </a:extLst>
          </p:cNvPr>
          <p:cNvSpPr txBox="1"/>
          <p:nvPr/>
        </p:nvSpPr>
        <p:spPr>
          <a:xfrm>
            <a:off x="4438650" y="8628013"/>
            <a:ext cx="19812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Impact" panose="020B0806030902050204" pitchFamily="34" charset="0"/>
              </a:rPr>
              <a:t>Group A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348053F-8980-4521-B408-EB6CF084C9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89" y="631988"/>
            <a:ext cx="1991296" cy="7017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Impact" panose="020B0806030902050204" pitchFamily="34" charset="0"/>
              </a:rPr>
              <a:t>Group A</a:t>
            </a:r>
          </a:p>
        </p:txBody>
      </p:sp>
    </p:spTree>
    <p:extLst>
      <p:ext uri="{BB962C8B-B14F-4D97-AF65-F5344CB8AC3E}">
        <p14:creationId xmlns:p14="http://schemas.microsoft.com/office/powerpoint/2010/main" val="44458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5C4B5F-4891-4A7E-BE49-1A9056845904}"/>
              </a:ext>
            </a:extLst>
          </p:cNvPr>
          <p:cNvSpPr txBox="1"/>
          <p:nvPr/>
        </p:nvSpPr>
        <p:spPr>
          <a:xfrm>
            <a:off x="1276350" y="154305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Impact" panose="020B0806030902050204" pitchFamily="34" charset="0"/>
              </a:rPr>
              <a:t>Cushion </a:t>
            </a:r>
            <a:r>
              <a:rPr lang="en-GB" sz="4800" dirty="0" err="1">
                <a:latin typeface="Impact" panose="020B0806030902050204" pitchFamily="34" charset="0"/>
              </a:rPr>
              <a:t>Xanthoria</a:t>
            </a:r>
            <a:endParaRPr lang="en-GB" sz="4800" dirty="0">
              <a:latin typeface="Impact" panose="020B080603090205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C3063C-E592-4E31-97A9-00971EDA7695}"/>
              </a:ext>
            </a:extLst>
          </p:cNvPr>
          <p:cNvSpPr txBox="1"/>
          <p:nvPr/>
        </p:nvSpPr>
        <p:spPr>
          <a:xfrm>
            <a:off x="1181100" y="6793291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Impact" panose="020B0806030902050204" pitchFamily="34" charset="0"/>
              </a:rPr>
              <a:t>Evernia</a:t>
            </a:r>
          </a:p>
        </p:txBody>
      </p:sp>
    </p:spTree>
    <p:extLst>
      <p:ext uri="{BB962C8B-B14F-4D97-AF65-F5344CB8AC3E}">
        <p14:creationId xmlns:p14="http://schemas.microsoft.com/office/powerpoint/2010/main" val="419164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ree&#10;&#10;Description generated with high confidence">
            <a:extLst>
              <a:ext uri="{FF2B5EF4-FFF2-40B4-BE49-F238E27FC236}">
                <a16:creationId xmlns:a16="http://schemas.microsoft.com/office/drawing/2014/main" id="{A284CAE0-6C8A-468C-9273-48613517E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276224"/>
            <a:ext cx="5935907" cy="4676775"/>
          </a:xfrm>
          <a:prstGeom prst="rect">
            <a:avLst/>
          </a:prstGeom>
        </p:spPr>
      </p:pic>
      <p:pic>
        <p:nvPicPr>
          <p:cNvPr id="7" name="Picture 6" descr="A close up of a plant&#10;&#10;Description generated with very high confidence">
            <a:extLst>
              <a:ext uri="{FF2B5EF4-FFF2-40B4-BE49-F238E27FC236}">
                <a16:creationId xmlns:a16="http://schemas.microsoft.com/office/drawing/2014/main" id="{764A9129-6265-4039-955D-95656B387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5160150"/>
            <a:ext cx="5978125" cy="4469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48C994-774A-4316-BA19-F6B0393685BC}"/>
              </a:ext>
            </a:extLst>
          </p:cNvPr>
          <p:cNvSpPr txBox="1"/>
          <p:nvPr/>
        </p:nvSpPr>
        <p:spPr>
          <a:xfrm>
            <a:off x="628650" y="361950"/>
            <a:ext cx="19812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Impact" panose="020B0806030902050204" pitchFamily="34" charset="0"/>
              </a:rPr>
              <a:t>Group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DD9AC-9B74-4A4F-AA25-9831E08C8F53}"/>
              </a:ext>
            </a:extLst>
          </p:cNvPr>
          <p:cNvSpPr txBox="1"/>
          <p:nvPr/>
        </p:nvSpPr>
        <p:spPr>
          <a:xfrm>
            <a:off x="895350" y="8774609"/>
            <a:ext cx="19812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Impact" panose="020B0806030902050204" pitchFamily="34" charset="0"/>
              </a:rPr>
              <a:t>Group A</a:t>
            </a:r>
          </a:p>
        </p:txBody>
      </p:sp>
    </p:spTree>
    <p:extLst>
      <p:ext uri="{BB962C8B-B14F-4D97-AF65-F5344CB8AC3E}">
        <p14:creationId xmlns:p14="http://schemas.microsoft.com/office/powerpoint/2010/main" val="316706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257C78-1662-4BB0-8C5A-DA60689528FF}"/>
              </a:ext>
            </a:extLst>
          </p:cNvPr>
          <p:cNvSpPr txBox="1"/>
          <p:nvPr/>
        </p:nvSpPr>
        <p:spPr>
          <a:xfrm>
            <a:off x="1181100" y="21717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Impact" panose="020B0806030902050204" pitchFamily="34" charset="0"/>
              </a:rPr>
              <a:t>Flavoparmelia</a:t>
            </a:r>
            <a:endParaRPr lang="en-GB" sz="4800" dirty="0">
              <a:latin typeface="Impact" panose="020B080603090205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EF7A7-6116-4D4B-9067-E1265E6AF4F0}"/>
              </a:ext>
            </a:extLst>
          </p:cNvPr>
          <p:cNvSpPr txBox="1"/>
          <p:nvPr/>
        </p:nvSpPr>
        <p:spPr>
          <a:xfrm>
            <a:off x="1181100" y="690330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latin typeface="Impact" panose="020B0806030902050204" pitchFamily="34" charset="0"/>
              </a:rPr>
              <a:t>Hypogymnia</a:t>
            </a:r>
            <a:endParaRPr lang="en-GB" sz="4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green leaf&#10;&#10;Description generated with high confidence">
            <a:extLst>
              <a:ext uri="{FF2B5EF4-FFF2-40B4-BE49-F238E27FC236}">
                <a16:creationId xmlns:a16="http://schemas.microsoft.com/office/drawing/2014/main" id="{EE8B8733-4304-45AF-A56F-5E03C2E3E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7" y="5078322"/>
            <a:ext cx="6166494" cy="4686536"/>
          </a:xfrm>
          <a:prstGeom prst="rect">
            <a:avLst/>
          </a:prstGeom>
        </p:spPr>
      </p:pic>
      <p:pic>
        <p:nvPicPr>
          <p:cNvPr id="7" name="Picture 6" descr="A close up of a tree&#10;&#10;Description generated with high confidence">
            <a:extLst>
              <a:ext uri="{FF2B5EF4-FFF2-40B4-BE49-F238E27FC236}">
                <a16:creationId xmlns:a16="http://schemas.microsoft.com/office/drawing/2014/main" id="{931F3C6C-42C0-4F27-BB35-E3BA84017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7" y="244385"/>
            <a:ext cx="6313186" cy="46356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50C58C-1E6F-446B-B767-61708752358C}"/>
              </a:ext>
            </a:extLst>
          </p:cNvPr>
          <p:cNvSpPr txBox="1"/>
          <p:nvPr/>
        </p:nvSpPr>
        <p:spPr>
          <a:xfrm>
            <a:off x="628650" y="361950"/>
            <a:ext cx="19812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Impact" panose="020B0806030902050204" pitchFamily="34" charset="0"/>
              </a:rPr>
              <a:t>Group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D4065-DB59-4FAF-A75D-C0461CA4B170}"/>
              </a:ext>
            </a:extLst>
          </p:cNvPr>
          <p:cNvSpPr txBox="1"/>
          <p:nvPr/>
        </p:nvSpPr>
        <p:spPr>
          <a:xfrm>
            <a:off x="628650" y="8892174"/>
            <a:ext cx="19812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Impact" panose="020B0806030902050204" pitchFamily="34" charset="0"/>
              </a:rPr>
              <a:t>Group A</a:t>
            </a:r>
          </a:p>
        </p:txBody>
      </p:sp>
    </p:spTree>
    <p:extLst>
      <p:ext uri="{BB962C8B-B14F-4D97-AF65-F5344CB8AC3E}">
        <p14:creationId xmlns:p14="http://schemas.microsoft.com/office/powerpoint/2010/main" val="157184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B67831-3E5E-4A80-B878-2CADDB452975}"/>
              </a:ext>
            </a:extLst>
          </p:cNvPr>
          <p:cNvSpPr/>
          <p:nvPr/>
        </p:nvSpPr>
        <p:spPr>
          <a:xfrm>
            <a:off x="1614241" y="1739384"/>
            <a:ext cx="3629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 err="1">
                <a:latin typeface="Impact" panose="020B0806030902050204" pitchFamily="34" charset="0"/>
              </a:rPr>
              <a:t>Melanelixia</a:t>
            </a:r>
            <a:endParaRPr lang="en-GB" sz="5400" dirty="0">
              <a:latin typeface="Impact" panose="020B080603090205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36FABE-E70C-4C06-8D2A-DA2BEE567929}"/>
              </a:ext>
            </a:extLst>
          </p:cNvPr>
          <p:cNvSpPr/>
          <p:nvPr/>
        </p:nvSpPr>
        <p:spPr>
          <a:xfrm>
            <a:off x="1147958" y="6781622"/>
            <a:ext cx="45620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latin typeface="Impact" panose="020B0806030902050204" pitchFamily="34" charset="0"/>
              </a:rPr>
              <a:t>Leafy </a:t>
            </a:r>
            <a:r>
              <a:rPr lang="en-GB" sz="5400" dirty="0" err="1">
                <a:latin typeface="Impact" panose="020B0806030902050204" pitchFamily="34" charset="0"/>
              </a:rPr>
              <a:t>Xanthoria</a:t>
            </a:r>
            <a:endParaRPr lang="en-GB" sz="5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6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tone wall&#10;&#10;Description generated with high confidence">
            <a:extLst>
              <a:ext uri="{FF2B5EF4-FFF2-40B4-BE49-F238E27FC236}">
                <a16:creationId xmlns:a16="http://schemas.microsoft.com/office/drawing/2014/main" id="{FF1B3E69-D1A2-45D1-A7A1-D9AC7ECE0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3" y="209550"/>
            <a:ext cx="5388787" cy="4597942"/>
          </a:xfrm>
          <a:prstGeom prst="rect">
            <a:avLst/>
          </a:prstGeom>
        </p:spPr>
      </p:pic>
      <p:pic>
        <p:nvPicPr>
          <p:cNvPr id="7" name="Picture 6" descr="A close up of food&#10;&#10;Description generated with very high confidence">
            <a:extLst>
              <a:ext uri="{FF2B5EF4-FFF2-40B4-BE49-F238E27FC236}">
                <a16:creationId xmlns:a16="http://schemas.microsoft.com/office/drawing/2014/main" id="{0AA40033-B9DD-416A-8F93-A368A9462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" y="5018798"/>
            <a:ext cx="6242304" cy="46817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F54AE2-2432-476E-B4F6-E01FF66D66E1}"/>
              </a:ext>
            </a:extLst>
          </p:cNvPr>
          <p:cNvSpPr txBox="1"/>
          <p:nvPr/>
        </p:nvSpPr>
        <p:spPr>
          <a:xfrm>
            <a:off x="857250" y="419100"/>
            <a:ext cx="19812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Impact" panose="020B0806030902050204" pitchFamily="34" charset="0"/>
              </a:rPr>
              <a:t>Group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0736B-F698-47BA-B537-85741260684C}"/>
              </a:ext>
            </a:extLst>
          </p:cNvPr>
          <p:cNvSpPr txBox="1"/>
          <p:nvPr/>
        </p:nvSpPr>
        <p:spPr>
          <a:xfrm>
            <a:off x="611963" y="5462806"/>
            <a:ext cx="19812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Impact" panose="020B0806030902050204" pitchFamily="34" charset="0"/>
              </a:rPr>
              <a:t>Group A</a:t>
            </a:r>
          </a:p>
        </p:txBody>
      </p:sp>
    </p:spTree>
    <p:extLst>
      <p:ext uri="{BB962C8B-B14F-4D97-AF65-F5344CB8AC3E}">
        <p14:creationId xmlns:p14="http://schemas.microsoft.com/office/powerpoint/2010/main" val="21676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683066-3609-497C-8D5B-4CF75456F90E}"/>
              </a:ext>
            </a:extLst>
          </p:cNvPr>
          <p:cNvSpPr/>
          <p:nvPr/>
        </p:nvSpPr>
        <p:spPr>
          <a:xfrm>
            <a:off x="1994954" y="1739384"/>
            <a:ext cx="2868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 err="1">
                <a:latin typeface="Impact" panose="020B0806030902050204" pitchFamily="34" charset="0"/>
              </a:rPr>
              <a:t>Parmelia</a:t>
            </a:r>
            <a:r>
              <a:rPr lang="en-GB" sz="5400" dirty="0">
                <a:latin typeface="Impact" panose="020B080603090205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ABCDE9-5DCB-47C5-85C0-A2132EF87A9B}"/>
              </a:ext>
            </a:extLst>
          </p:cNvPr>
          <p:cNvSpPr/>
          <p:nvPr/>
        </p:nvSpPr>
        <p:spPr>
          <a:xfrm>
            <a:off x="2222579" y="6319957"/>
            <a:ext cx="24128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dirty="0" err="1">
                <a:latin typeface="Impact" panose="020B0806030902050204" pitchFamily="34" charset="0"/>
              </a:rPr>
              <a:t>Physcia</a:t>
            </a:r>
            <a:endParaRPr lang="en-GB" sz="5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3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85</Words>
  <Application>Microsoft Office PowerPoint</Application>
  <PresentationFormat>A4 Paper (210x297 mm)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Impact</vt:lpstr>
      <vt:lpstr>Office Theme</vt:lpstr>
      <vt:lpstr>Lichen Identification Game</vt:lpstr>
      <vt:lpstr>Group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lichen identification game</dc:title>
  <dc:creator>Danielle Kennell</dc:creator>
  <cp:lastModifiedBy>Amy Peace</cp:lastModifiedBy>
  <cp:revision>22</cp:revision>
  <dcterms:created xsi:type="dcterms:W3CDTF">2019-04-02T11:18:10Z</dcterms:created>
  <dcterms:modified xsi:type="dcterms:W3CDTF">2019-12-11T14:09:02Z</dcterms:modified>
</cp:coreProperties>
</file>