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8"/>
  </p:notesMasterIdLst>
  <p:sldIdLst>
    <p:sldId id="257" r:id="rId6"/>
    <p:sldId id="269" r:id="rId7"/>
    <p:sldId id="273" r:id="rId8"/>
    <p:sldId id="274" r:id="rId9"/>
    <p:sldId id="275" r:id="rId10"/>
    <p:sldId id="276" r:id="rId11"/>
    <p:sldId id="279" r:id="rId12"/>
    <p:sldId id="258" r:id="rId13"/>
    <p:sldId id="268" r:id="rId14"/>
    <p:sldId id="277" r:id="rId15"/>
    <p:sldId id="278"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ril Wilson-George" initials="AW"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B93"/>
    <a:srgbClr val="F93544"/>
    <a:srgbClr val="101748"/>
    <a:srgbClr val="00DB91"/>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71758" autoAdjust="0"/>
  </p:normalViewPr>
  <p:slideViewPr>
    <p:cSldViewPr snapToGrid="0">
      <p:cViewPr>
        <p:scale>
          <a:sx n="67" d="100"/>
          <a:sy n="67" d="100"/>
        </p:scale>
        <p:origin x="-85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477AC-008D-49EE-B6EA-5BF6D2AE28D7}" type="datetimeFigureOut">
              <a:rPr lang="en-GB" smtClean="0"/>
              <a:t>08/10/2018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975D66-A90E-46B4-9B06-494309063561}" type="slidenum">
              <a:rPr lang="en-GB" smtClean="0"/>
              <a:t>‹#›</a:t>
            </a:fld>
            <a:endParaRPr lang="en-GB"/>
          </a:p>
        </p:txBody>
      </p:sp>
    </p:spTree>
    <p:extLst>
      <p:ext uri="{BB962C8B-B14F-4D97-AF65-F5344CB8AC3E}">
        <p14:creationId xmlns:p14="http://schemas.microsoft.com/office/powerpoint/2010/main" val="1204570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information on the </a:t>
            </a:r>
            <a:r>
              <a:rPr lang="en-GB" b="1" dirty="0" smtClean="0"/>
              <a:t>Clean Air Schools project</a:t>
            </a:r>
            <a:r>
              <a:rPr lang="en-GB" dirty="0" smtClean="0"/>
              <a:t> can be found at:</a:t>
            </a:r>
            <a:r>
              <a:rPr lang="en-GB" baseline="0" dirty="0" smtClean="0"/>
              <a:t> https://friendsoftheearth.uk/clean-air </a:t>
            </a:r>
          </a:p>
          <a:p>
            <a:endParaRPr lang="en-GB" dirty="0" smtClean="0"/>
          </a:p>
          <a:p>
            <a:r>
              <a:rPr lang="en-GB" sz="1200" b="0" i="0" u="none" strike="noStrike" kern="1200" baseline="0" dirty="0" smtClean="0">
                <a:solidFill>
                  <a:schemeClr val="tx1"/>
                </a:solidFill>
                <a:latin typeface="+mn-lt"/>
                <a:ea typeface="+mn-ea"/>
                <a:cs typeface="+mn-cs"/>
              </a:rPr>
              <a:t>Friends of the Earth Limited; Company number 1012357. Registered in England and Wales. Our registered office is: 1st Floor, The Printworks, 139 Clapham Road, London SW9 0HP. September 2018.</a:t>
            </a:r>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1</a:t>
            </a:fld>
            <a:endParaRPr lang="en-GB"/>
          </a:p>
        </p:txBody>
      </p:sp>
    </p:spTree>
    <p:extLst>
      <p:ext uri="{BB962C8B-B14F-4D97-AF65-F5344CB8AC3E}">
        <p14:creationId xmlns:p14="http://schemas.microsoft.com/office/powerpoint/2010/main" val="634904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pupils </a:t>
            </a:r>
            <a:r>
              <a:rPr lang="en-US" b="1" dirty="0" smtClean="0"/>
              <a:t>to consider each</a:t>
            </a:r>
            <a:r>
              <a:rPr lang="en-US" b="1" baseline="0" dirty="0" smtClean="0"/>
              <a:t> question, one at a time</a:t>
            </a:r>
            <a:r>
              <a:rPr lang="en-US" baseline="0" dirty="0" smtClean="0"/>
              <a:t>. They may know about things like </a:t>
            </a:r>
          </a:p>
          <a:p>
            <a:pPr marL="171450" indent="-171450">
              <a:buFont typeface="Arial" panose="020B0604020202020204" pitchFamily="34" charset="0"/>
              <a:buChar char="•"/>
            </a:pPr>
            <a:r>
              <a:rPr lang="en-US" baseline="0" dirty="0" smtClean="0"/>
              <a:t>Clean Air Zones</a:t>
            </a:r>
          </a:p>
          <a:p>
            <a:pPr marL="171450" indent="-171450">
              <a:buFont typeface="Arial" panose="020B0604020202020204" pitchFamily="34" charset="0"/>
              <a:buChar char="•"/>
            </a:pPr>
            <a:r>
              <a:rPr lang="en-US" baseline="0" dirty="0" smtClean="0"/>
              <a:t>low-emission zones</a:t>
            </a:r>
          </a:p>
          <a:p>
            <a:pPr marL="171450" indent="-171450">
              <a:buFont typeface="Arial" panose="020B0604020202020204" pitchFamily="34" charset="0"/>
              <a:buChar char="•"/>
            </a:pPr>
            <a:r>
              <a:rPr lang="en-US" baseline="0" dirty="0" smtClean="0"/>
              <a:t>congestion charges</a:t>
            </a:r>
          </a:p>
          <a:p>
            <a:pPr marL="171450" indent="-171450">
              <a:buFont typeface="Arial" panose="020B0604020202020204" pitchFamily="34" charset="0"/>
              <a:buChar char="•"/>
            </a:pPr>
            <a:r>
              <a:rPr lang="en-US" baseline="0" dirty="0" smtClean="0"/>
              <a:t>t-charge</a:t>
            </a:r>
          </a:p>
          <a:p>
            <a:pPr marL="171450" indent="-171450">
              <a:buFont typeface="Arial" panose="020B0604020202020204" pitchFamily="34" charset="0"/>
              <a:buChar char="•"/>
            </a:pPr>
            <a:r>
              <a:rPr lang="en-US" baseline="0" dirty="0" smtClean="0"/>
              <a:t>electric vehicles</a:t>
            </a:r>
          </a:p>
          <a:p>
            <a:pPr marL="171450" indent="-171450">
              <a:buFont typeface="Arial" panose="020B0604020202020204" pitchFamily="34" charset="0"/>
              <a:buChar char="•"/>
            </a:pPr>
            <a:r>
              <a:rPr lang="en-US" baseline="0" dirty="0" smtClean="0"/>
              <a:t>’no idling’ signs around school</a:t>
            </a:r>
          </a:p>
          <a:p>
            <a:pPr marL="171450" indent="-171450">
              <a:buFont typeface="Arial" panose="020B0604020202020204" pitchFamily="34" charset="0"/>
              <a:buChar char="•"/>
            </a:pPr>
            <a:r>
              <a:rPr lang="en-US" baseline="0" dirty="0" smtClean="0"/>
              <a:t>walking buses</a:t>
            </a:r>
          </a:p>
          <a:p>
            <a:pPr marL="171450" indent="-171450">
              <a:buFont typeface="Arial" panose="020B0604020202020204" pitchFamily="34" charset="0"/>
              <a:buChar char="•"/>
            </a:pPr>
            <a:r>
              <a:rPr lang="en-US" baseline="0" dirty="0" smtClean="0"/>
              <a:t>Starting to cycle or cycling more</a:t>
            </a:r>
          </a:p>
          <a:p>
            <a:pPr marL="171450" indent="-171450">
              <a:buFont typeface="Arial" panose="020B0604020202020204" pitchFamily="34" charset="0"/>
              <a:buChar char="•"/>
            </a:pPr>
            <a:r>
              <a:rPr lang="en-US" baseline="0" dirty="0" smtClean="0"/>
              <a:t>planting trees, green screens and shrubs to absorb pollution.</a:t>
            </a:r>
          </a:p>
          <a:p>
            <a:endParaRPr lang="en-US" baseline="0" dirty="0" smtClean="0"/>
          </a:p>
          <a:p>
            <a:r>
              <a:rPr lang="en-US" baseline="0" dirty="0" smtClean="0"/>
              <a:t>If pupils have done the lessons - show some </a:t>
            </a:r>
            <a:r>
              <a:rPr lang="en-US" b="1" baseline="0" dirty="0" smtClean="0"/>
              <a:t>examples of posters drawn </a:t>
            </a:r>
            <a:r>
              <a:rPr lang="en-US" baseline="0" dirty="0" smtClean="0"/>
              <a:t>by pupils to promote clean air.  </a:t>
            </a:r>
          </a:p>
          <a:p>
            <a:endParaRPr lang="en-US" baseline="0" dirty="0" smtClean="0"/>
          </a:p>
          <a:p>
            <a:pPr fontAlgn="base"/>
            <a:r>
              <a:rPr lang="en-US" baseline="0" dirty="0" smtClean="0"/>
              <a:t>Image of g</a:t>
            </a:r>
            <a:r>
              <a:rPr lang="en-GB" sz="1200" b="0" i="0" kern="1200" dirty="0" err="1" smtClean="0">
                <a:solidFill>
                  <a:schemeClr val="tx1"/>
                </a:solidFill>
                <a:effectLst/>
                <a:latin typeface="+mn-lt"/>
                <a:ea typeface="+mn-ea"/>
                <a:cs typeface="+mn-cs"/>
              </a:rPr>
              <a:t>iant</a:t>
            </a:r>
            <a:r>
              <a:rPr lang="en-GB" sz="1200" b="0" i="0" kern="1200" dirty="0" smtClean="0">
                <a:solidFill>
                  <a:schemeClr val="tx1"/>
                </a:solidFill>
                <a:effectLst/>
                <a:latin typeface="+mn-lt"/>
                <a:ea typeface="+mn-ea"/>
                <a:cs typeface="+mn-cs"/>
              </a:rPr>
              <a:t> walking bus made up of nearly 300 pupils from </a:t>
            </a:r>
            <a:r>
              <a:rPr lang="en-GB" sz="1200" b="0" i="0" kern="1200" dirty="0" err="1" smtClean="0">
                <a:solidFill>
                  <a:schemeClr val="tx1"/>
                </a:solidFill>
                <a:effectLst/>
                <a:latin typeface="+mn-lt"/>
                <a:ea typeface="+mn-ea"/>
                <a:cs typeface="+mn-cs"/>
              </a:rPr>
              <a:t>Latymer</a:t>
            </a:r>
            <a:r>
              <a:rPr lang="en-GB" sz="1200" b="0" i="0" kern="1200" dirty="0" smtClean="0">
                <a:solidFill>
                  <a:schemeClr val="tx1"/>
                </a:solidFill>
                <a:effectLst/>
                <a:latin typeface="+mn-lt"/>
                <a:ea typeface="+mn-ea"/>
                <a:cs typeface="+mn-cs"/>
              </a:rPr>
              <a:t> All Saints CE Primary School, Edmonton, London.</a:t>
            </a:r>
          </a:p>
          <a:p>
            <a:r>
              <a:rPr lang="en-GB" dirty="0" smtClean="0"/>
              <a:t/>
            </a:r>
            <a:br>
              <a:rPr lang="en-GB" dirty="0" smtClean="0"/>
            </a:br>
            <a:endParaRPr lang="en-US" baseline="0" dirty="0" smtClean="0"/>
          </a:p>
          <a:p>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10</a:t>
            </a:fld>
            <a:endParaRPr lang="en-GB"/>
          </a:p>
        </p:txBody>
      </p:sp>
    </p:spTree>
    <p:extLst>
      <p:ext uri="{BB962C8B-B14F-4D97-AF65-F5344CB8AC3E}">
        <p14:creationId xmlns:p14="http://schemas.microsoft.com/office/powerpoint/2010/main" val="3907298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If</a:t>
            </a:r>
            <a:r>
              <a:rPr lang="en-US" baseline="0" dirty="0" smtClean="0"/>
              <a:t> there is a class in the school who has been using the </a:t>
            </a:r>
            <a:r>
              <a:rPr lang="en-US" b="1" baseline="0" dirty="0" smtClean="0"/>
              <a:t>lesson plans, </a:t>
            </a:r>
            <a:r>
              <a:rPr lang="en-US" baseline="0" dirty="0" smtClean="0"/>
              <a:t>they may have come up with </a:t>
            </a:r>
            <a:r>
              <a:rPr lang="en-US" b="1" baseline="0" dirty="0" smtClean="0"/>
              <a:t>key messages</a:t>
            </a:r>
            <a:r>
              <a:rPr lang="en-US" baseline="0" dirty="0" smtClean="0"/>
              <a:t> and campaigns as part of this work.  This would be a good time for them to share, perform and celebrate these. </a:t>
            </a:r>
          </a:p>
          <a:p>
            <a:endParaRPr lang="en-US" baseline="0" dirty="0" smtClean="0"/>
          </a:p>
          <a:p>
            <a:r>
              <a:rPr lang="en-US" baseline="0" dirty="0" smtClean="0"/>
              <a:t>B) Alternatively, ask pupils to </a:t>
            </a:r>
            <a:r>
              <a:rPr lang="en-US" b="1" baseline="0" dirty="0" smtClean="0"/>
              <a:t>discuss these questions</a:t>
            </a:r>
            <a:r>
              <a:rPr lang="en-US" baseline="0" dirty="0" smtClean="0"/>
              <a:t> with people sitting near them </a:t>
            </a:r>
            <a:r>
              <a:rPr lang="en-US" b="0" baseline="0" dirty="0" smtClean="0"/>
              <a:t>and</a:t>
            </a:r>
            <a:r>
              <a:rPr lang="en-US" b="1" baseline="0" dirty="0" smtClean="0"/>
              <a:t> share back</a:t>
            </a:r>
            <a:r>
              <a:rPr lang="en-US" baseline="0" dirty="0" smtClean="0"/>
              <a:t> some of their ideas.  </a:t>
            </a:r>
          </a:p>
          <a:p>
            <a:endParaRPr lang="en-US" baseline="0" dirty="0" smtClean="0"/>
          </a:p>
          <a:p>
            <a:r>
              <a:rPr lang="en-US" baseline="0" dirty="0" smtClean="0"/>
              <a:t>See </a:t>
            </a:r>
            <a:r>
              <a:rPr lang="en-US" b="1" baseline="0" dirty="0" smtClean="0"/>
              <a:t>lesson 3</a:t>
            </a:r>
            <a:r>
              <a:rPr lang="en-US" baseline="0" dirty="0" smtClean="0"/>
              <a:t> for suggestions for how to spread the messages – e.g. create a song or jingle, make an internet meme, design a poster or bumper sticker with a catchy slogan.</a:t>
            </a:r>
            <a:endParaRPr lang="en-US" dirty="0" smtClean="0"/>
          </a:p>
          <a:p>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11</a:t>
            </a:fld>
            <a:endParaRPr lang="en-GB"/>
          </a:p>
        </p:txBody>
      </p:sp>
    </p:spTree>
    <p:extLst>
      <p:ext uri="{BB962C8B-B14F-4D97-AF65-F5344CB8AC3E}">
        <p14:creationId xmlns:p14="http://schemas.microsoft.com/office/powerpoint/2010/main" val="3636397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a:t>
            </a:r>
            <a:r>
              <a:rPr lang="en-GB" b="1" dirty="0" smtClean="0"/>
              <a:t>more information on Clean Air Schools </a:t>
            </a:r>
            <a:r>
              <a:rPr lang="en-GB" dirty="0" smtClean="0"/>
              <a:t>and the work of Friends of the Earth – visit: </a:t>
            </a:r>
            <a:r>
              <a:rPr lang="en-GB" baseline="0" dirty="0" smtClean="0"/>
              <a:t>https://friendsoftheearth.uk/clean-air </a:t>
            </a:r>
          </a:p>
          <a:p>
            <a:endParaRPr lang="en-GB" dirty="0" smtClean="0"/>
          </a:p>
          <a:p>
            <a:r>
              <a:rPr lang="en-GB" baseline="0" dirty="0" smtClean="0"/>
              <a:t>Please also </a:t>
            </a:r>
            <a:r>
              <a:rPr lang="en-GB" b="1" baseline="0" dirty="0" smtClean="0"/>
              <a:t>share any positive actions</a:t>
            </a:r>
            <a:r>
              <a:rPr lang="en-GB" baseline="0" dirty="0" smtClean="0"/>
              <a:t> your school is taking to clean up the air around you and we’ll do our best to promote them.</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Contact cleanair@foe.co.uk with</a:t>
            </a:r>
            <a:r>
              <a:rPr lang="en-GB" baseline="0" dirty="0" smtClean="0"/>
              <a:t> </a:t>
            </a:r>
            <a:r>
              <a:rPr lang="en-GB" b="1" baseline="0" dirty="0" smtClean="0"/>
              <a:t>feedback</a:t>
            </a:r>
            <a:r>
              <a:rPr lang="en-GB" baseline="0" dirty="0" smtClean="0"/>
              <a:t> on this assembly.</a:t>
            </a:r>
          </a:p>
        </p:txBody>
      </p:sp>
      <p:sp>
        <p:nvSpPr>
          <p:cNvPr id="4" name="Slide Number Placeholder 3"/>
          <p:cNvSpPr>
            <a:spLocks noGrp="1"/>
          </p:cNvSpPr>
          <p:nvPr>
            <p:ph type="sldNum" sz="quarter" idx="10"/>
          </p:nvPr>
        </p:nvSpPr>
        <p:spPr/>
        <p:txBody>
          <a:bodyPr/>
          <a:lstStyle/>
          <a:p>
            <a:fld id="{6F975D66-A90E-46B4-9B06-494309063561}" type="slidenum">
              <a:rPr lang="en-GB" smtClean="0"/>
              <a:t>12</a:t>
            </a:fld>
            <a:endParaRPr lang="en-GB"/>
          </a:p>
        </p:txBody>
      </p:sp>
    </p:spTree>
    <p:extLst>
      <p:ext uri="{BB962C8B-B14F-4D97-AF65-F5344CB8AC3E}">
        <p14:creationId xmlns:p14="http://schemas.microsoft.com/office/powerpoint/2010/main" val="39882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Today’s assembly is about air pollution.</a:t>
            </a:r>
            <a:r>
              <a:rPr lang="en-US" b="1" baseline="0" dirty="0" smtClean="0"/>
              <a:t>  </a:t>
            </a:r>
          </a:p>
          <a:p>
            <a:endParaRPr lang="en-US" baseline="0" dirty="0" smtClean="0"/>
          </a:p>
          <a:p>
            <a:r>
              <a:rPr lang="en-US" sz="1200" kern="1200" dirty="0" smtClean="0">
                <a:solidFill>
                  <a:schemeClr val="tx1"/>
                </a:solidFill>
                <a:effectLst/>
                <a:latin typeface="+mn-lt"/>
                <a:ea typeface="+mn-ea"/>
                <a:cs typeface="+mn-cs"/>
              </a:rPr>
              <a:t>Here’s a normal, busy high street. Can you see any pollution?</a:t>
            </a:r>
          </a:p>
          <a:p>
            <a:endParaRPr lang="en-US" baseline="0" dirty="0" smtClean="0"/>
          </a:p>
          <a:p>
            <a:r>
              <a:rPr lang="en-US" baseline="0" dirty="0" smtClean="0"/>
              <a:t>Then close-up of vehicle exhaust from cars. Nasty stuff coming up from back of cars – fumes. </a:t>
            </a:r>
          </a:p>
          <a:p>
            <a:endParaRPr lang="en-US" baseline="0" dirty="0" smtClean="0"/>
          </a:p>
          <a:p>
            <a:r>
              <a:rPr lang="en-US" baseline="0" dirty="0" smtClean="0"/>
              <a:t>Then heavily congested from main road highway – what do you think happens - nasty stuff from cars? Where does it go? Show people on the street</a:t>
            </a:r>
          </a:p>
          <a:p>
            <a:endParaRPr lang="en-US" baseline="0" dirty="0" smtClean="0"/>
          </a:p>
          <a:p>
            <a:endParaRPr lang="en-US" baseline="0" dirty="0" smtClean="0"/>
          </a:p>
          <a:p>
            <a:r>
              <a:rPr lang="en-US" baseline="0" dirty="0" smtClean="0"/>
              <a:t>Images from BBC and </a:t>
            </a:r>
            <a:r>
              <a:rPr lang="en-US" baseline="0" dirty="0" err="1" smtClean="0"/>
              <a:t>Alamy</a:t>
            </a:r>
            <a:endParaRPr lang="en-US" baseline="0" dirty="0" smtClean="0"/>
          </a:p>
        </p:txBody>
      </p:sp>
      <p:sp>
        <p:nvSpPr>
          <p:cNvPr id="4" name="Slide Number Placeholder 3"/>
          <p:cNvSpPr>
            <a:spLocks noGrp="1"/>
          </p:cNvSpPr>
          <p:nvPr>
            <p:ph type="sldNum" sz="quarter" idx="10"/>
          </p:nvPr>
        </p:nvSpPr>
        <p:spPr/>
        <p:txBody>
          <a:bodyPr/>
          <a:lstStyle/>
          <a:p>
            <a:fld id="{6F975D66-A90E-46B4-9B06-494309063561}" type="slidenum">
              <a:rPr lang="en-GB" smtClean="0"/>
              <a:t>2</a:t>
            </a:fld>
            <a:endParaRPr lang="en-GB"/>
          </a:p>
        </p:txBody>
      </p:sp>
    </p:spTree>
    <p:extLst>
      <p:ext uri="{BB962C8B-B14F-4D97-AF65-F5344CB8AC3E}">
        <p14:creationId xmlns:p14="http://schemas.microsoft.com/office/powerpoint/2010/main" val="1827071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Show</a:t>
            </a:r>
            <a:r>
              <a:rPr lang="en-US" baseline="0" dirty="0" smtClean="0"/>
              <a:t> pupils some pictures of things which are dirty – the more disgusting the better!  There are some examples here. You could even bring in some new clean socks and ask them to sniff to see if they’re dirty or not. </a:t>
            </a:r>
          </a:p>
          <a:p>
            <a:endParaRPr lang="en-US" baseline="0" dirty="0" smtClean="0"/>
          </a:p>
          <a:p>
            <a:r>
              <a:rPr lang="en-US" b="1" baseline="0" dirty="0" smtClean="0"/>
              <a:t>What do these pictures all have in common? </a:t>
            </a:r>
            <a:r>
              <a:rPr lang="en-US" baseline="0" dirty="0" smtClean="0"/>
              <a:t>They’re all things which are dirty, or not clean.</a:t>
            </a:r>
          </a:p>
          <a:p>
            <a:endParaRPr lang="en-US" baseline="0" dirty="0" smtClean="0"/>
          </a:p>
          <a:p>
            <a:r>
              <a:rPr lang="en-US" b="1" baseline="0" dirty="0" smtClean="0"/>
              <a:t>How can we tell if something is dirty? </a:t>
            </a:r>
            <a:r>
              <a:rPr lang="en-US" b="0" baseline="0" dirty="0" smtClean="0"/>
              <a:t>We</a:t>
            </a:r>
            <a:r>
              <a:rPr lang="en-US" baseline="0" dirty="0" smtClean="0"/>
              <a:t> can see the dirt, and sometimes it smells bad too. </a:t>
            </a:r>
          </a:p>
          <a:p>
            <a:endParaRPr lang="en-US" sz="1200" b="1" kern="1200" baseline="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Sometimes it can be a lot of fun to get dirty, helping with the gardening or playing! That’s a good thing and we clean up afterwards.</a:t>
            </a:r>
            <a:br>
              <a:rPr lang="en-US" sz="1200" b="1" kern="120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But some dirty things can affect</a:t>
            </a:r>
            <a:r>
              <a:rPr lang="en-US" sz="1200" b="1" kern="1200" baseline="0" dirty="0" smtClean="0">
                <a:solidFill>
                  <a:schemeClr val="tx1"/>
                </a:solidFill>
                <a:effectLst/>
                <a:latin typeface="+mn-lt"/>
                <a:ea typeface="+mn-ea"/>
                <a:cs typeface="+mn-cs"/>
              </a:rPr>
              <a:t> our health </a:t>
            </a:r>
            <a:r>
              <a:rPr lang="en-US" sz="1200" b="1" kern="1200" dirty="0" smtClean="0">
                <a:solidFill>
                  <a:schemeClr val="tx1"/>
                </a:solidFill>
                <a:effectLst/>
                <a:latin typeface="+mn-lt"/>
                <a:ea typeface="+mn-ea"/>
                <a:cs typeface="+mn-cs"/>
              </a:rPr>
              <a:t>and be bad for the environment.</a:t>
            </a:r>
            <a:endParaRPr lang="en-GB" sz="1200" kern="1200" dirty="0" smtClean="0">
              <a:solidFill>
                <a:schemeClr val="tx1"/>
              </a:solidFill>
              <a:effectLst/>
              <a:latin typeface="+mn-lt"/>
              <a:ea typeface="+mn-ea"/>
              <a:cs typeface="+mn-cs"/>
            </a:endParaRPr>
          </a:p>
          <a:p>
            <a:endParaRPr lang="en-US" baseline="0" dirty="0" smtClean="0"/>
          </a:p>
          <a:p>
            <a:r>
              <a:rPr lang="en-US" baseline="0" dirty="0" smtClean="0"/>
              <a:t>Today’s assembly is about something which gets dirty, but we can’t always see or smell that it’s happening.  </a:t>
            </a:r>
          </a:p>
          <a:p>
            <a:endParaRPr lang="en-US" b="1" baseline="0" dirty="0" smtClean="0"/>
          </a:p>
          <a:p>
            <a:r>
              <a:rPr lang="en-US" b="1" baseline="0" dirty="0" smtClean="0"/>
              <a:t>Can pupils guess what it might be? </a:t>
            </a:r>
            <a:r>
              <a:rPr lang="en-US" b="0" baseline="0" dirty="0" smtClean="0"/>
              <a:t>It’s the air around us.</a:t>
            </a:r>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3</a:t>
            </a:fld>
            <a:endParaRPr lang="en-GB"/>
          </a:p>
        </p:txBody>
      </p:sp>
    </p:spTree>
    <p:extLst>
      <p:ext uri="{BB962C8B-B14F-4D97-AF65-F5344CB8AC3E}">
        <p14:creationId xmlns:p14="http://schemas.microsoft.com/office/powerpoint/2010/main" val="181994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happens when you burn things?</a:t>
            </a:r>
          </a:p>
          <a:p>
            <a:endParaRPr lang="en-GB" dirty="0" smtClean="0"/>
          </a:p>
          <a:p>
            <a:r>
              <a:rPr lang="en-GB" dirty="0" smtClean="0"/>
              <a:t>Bonfire </a:t>
            </a:r>
          </a:p>
          <a:p>
            <a:r>
              <a:rPr lang="en-GB" dirty="0" smtClean="0"/>
              <a:t>Chimneys out of houses</a:t>
            </a:r>
          </a:p>
          <a:p>
            <a:r>
              <a:rPr lang="en-GB" dirty="0" smtClean="0"/>
              <a:t>Power station </a:t>
            </a:r>
          </a:p>
          <a:p>
            <a:r>
              <a:rPr lang="en-GB" dirty="0" smtClean="0"/>
              <a:t>Trains</a:t>
            </a:r>
          </a:p>
          <a:p>
            <a:r>
              <a:rPr lang="en-GB" dirty="0" smtClean="0"/>
              <a:t>Buses</a:t>
            </a:r>
          </a:p>
          <a:p>
            <a:r>
              <a:rPr lang="en-GB" dirty="0" smtClean="0"/>
              <a:t>Cars</a:t>
            </a:r>
          </a:p>
          <a:p>
            <a:endParaRPr lang="en-GB" dirty="0" smtClean="0"/>
          </a:p>
          <a:p>
            <a:r>
              <a:rPr lang="en-GB" dirty="0" smtClean="0"/>
              <a:t>Things that give off smoke can make things dirty.</a:t>
            </a:r>
          </a:p>
        </p:txBody>
      </p:sp>
      <p:sp>
        <p:nvSpPr>
          <p:cNvPr id="4" name="Slide Number Placeholder 3"/>
          <p:cNvSpPr>
            <a:spLocks noGrp="1"/>
          </p:cNvSpPr>
          <p:nvPr>
            <p:ph type="sldNum" sz="quarter" idx="10"/>
          </p:nvPr>
        </p:nvSpPr>
        <p:spPr/>
        <p:txBody>
          <a:bodyPr/>
          <a:lstStyle/>
          <a:p>
            <a:fld id="{6F975D66-A90E-46B4-9B06-494309063561}" type="slidenum">
              <a:rPr lang="en-GB" smtClean="0"/>
              <a:t>4</a:t>
            </a:fld>
            <a:endParaRPr lang="en-GB"/>
          </a:p>
        </p:txBody>
      </p:sp>
    </p:spTree>
    <p:extLst>
      <p:ext uri="{BB962C8B-B14F-4D97-AF65-F5344CB8AC3E}">
        <p14:creationId xmlns:p14="http://schemas.microsoft.com/office/powerpoint/2010/main" val="177276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story of The Great Smog of 1952</a:t>
            </a:r>
            <a:endParaRPr lang="en-US" dirty="0" smtClean="0"/>
          </a:p>
          <a:p>
            <a:endParaRPr lang="en-US" dirty="0" smtClean="0"/>
          </a:p>
          <a:p>
            <a:r>
              <a:rPr lang="en-US" baseline="0" dirty="0" smtClean="0"/>
              <a:t>Talk to pupils about the Great Smog which affected London in 1952. Key facts are on the slide and on the Clean Air Schools factsheet. More information can be found here too: </a:t>
            </a:r>
          </a:p>
          <a:p>
            <a:r>
              <a:rPr lang="en-US" baseline="0" dirty="0" smtClean="0"/>
              <a:t>http://www.metoffice.gov.uk/learning/learn-about-the-weather/weather-phenomena/case-studies/great-smog </a:t>
            </a:r>
          </a:p>
          <a:p>
            <a:endParaRPr lang="en-US" dirty="0" smtClean="0"/>
          </a:p>
          <a:p>
            <a:pPr marL="171450" indent="-171450">
              <a:buFont typeface="Arial" panose="020B0604020202020204" pitchFamily="34" charset="0"/>
              <a:buChar char="•"/>
            </a:pPr>
            <a:r>
              <a:rPr lang="en-US" dirty="0" smtClean="0"/>
              <a:t>London had many factories which made lots of smoke. </a:t>
            </a:r>
          </a:p>
          <a:p>
            <a:pPr marL="171450" indent="-171450">
              <a:buFont typeface="Arial" panose="020B0604020202020204" pitchFamily="34" charset="0"/>
              <a:buChar char="•"/>
            </a:pPr>
            <a:r>
              <a:rPr lang="en-US" dirty="0" smtClean="0"/>
              <a:t>There were also lots of power stations that burned coal which is a fossil fuel. Burning coal is very dirty for our air and bad for the planet as it makes climate change.</a:t>
            </a:r>
          </a:p>
          <a:p>
            <a:pPr marL="171450" indent="-171450">
              <a:buFont typeface="Arial" panose="020B0604020202020204" pitchFamily="34" charset="0"/>
              <a:buChar char="•"/>
            </a:pPr>
            <a:r>
              <a:rPr lang="en-US" dirty="0" smtClean="0"/>
              <a:t>It was very cold weather and there was a bad fog. You could only see a few </a:t>
            </a:r>
            <a:r>
              <a:rPr lang="en-US" dirty="0" err="1" smtClean="0"/>
              <a:t>metres</a:t>
            </a:r>
            <a:r>
              <a:rPr lang="en-US" dirty="0" smtClean="0"/>
              <a:t> ahead of you. In one place the fog was so bad you couldn’t even see your own feet!</a:t>
            </a:r>
          </a:p>
          <a:p>
            <a:pPr marL="171450" indent="-171450">
              <a:buFont typeface="Arial" panose="020B0604020202020204" pitchFamily="34" charset="0"/>
              <a:buChar char="•"/>
            </a:pPr>
            <a:r>
              <a:rPr lang="en-US" dirty="0" smtClean="0"/>
              <a:t>Almost</a:t>
            </a:r>
            <a:r>
              <a:rPr lang="en-US" baseline="0" dirty="0" smtClean="0"/>
              <a:t> everybody burned coal </a:t>
            </a:r>
            <a:r>
              <a:rPr lang="en-US" dirty="0" smtClean="0"/>
              <a:t>in their homes</a:t>
            </a:r>
            <a:r>
              <a:rPr lang="en-US" baseline="0" dirty="0" smtClean="0"/>
              <a:t> in those days </a:t>
            </a:r>
            <a:r>
              <a:rPr lang="en-US" dirty="0" smtClean="0"/>
              <a:t>to keep warm. Lots of smoke came from their</a:t>
            </a:r>
            <a:r>
              <a:rPr lang="en-US" baseline="0" dirty="0" smtClean="0"/>
              <a:t> </a:t>
            </a:r>
            <a:r>
              <a:rPr lang="en-US" dirty="0" smtClean="0"/>
              <a:t>chimneys. </a:t>
            </a:r>
          </a:p>
          <a:p>
            <a:pPr marL="171450" indent="-171450">
              <a:buFont typeface="Arial" panose="020B0604020202020204" pitchFamily="34" charset="0"/>
              <a:buChar char="•"/>
            </a:pPr>
            <a:r>
              <a:rPr lang="en-US" dirty="0" smtClean="0"/>
              <a:t>The smoke from factories, people’s homes and power stations mixed with the fog.</a:t>
            </a:r>
          </a:p>
          <a:p>
            <a:pPr marL="171450" indent="-171450">
              <a:buFont typeface="Arial" panose="020B0604020202020204" pitchFamily="34" charset="0"/>
              <a:buChar char="•"/>
            </a:pPr>
            <a:r>
              <a:rPr lang="en-US" dirty="0" smtClean="0"/>
              <a:t>This created smog. Smog makes the air hard to breathe and makes it difficult to see.</a:t>
            </a:r>
          </a:p>
          <a:p>
            <a:pPr marL="171450" indent="-171450">
              <a:buFont typeface="Arial" panose="020B0604020202020204" pitchFamily="34" charset="0"/>
              <a:buChar char="•"/>
            </a:pPr>
            <a:r>
              <a:rPr lang="en-US" dirty="0" smtClean="0"/>
              <a:t>Around 8,000 to 12,000 people died from causes related to the amount of pollution in the air.</a:t>
            </a:r>
          </a:p>
          <a:p>
            <a:pPr marL="171450" indent="-171450">
              <a:buFont typeface="Arial" panose="020B0604020202020204" pitchFamily="34" charset="0"/>
              <a:buChar char="•"/>
            </a:pPr>
            <a:r>
              <a:rPr lang="en-US" dirty="0" smtClean="0"/>
              <a:t>After this terrible disaster – many rules were put in place to stop people burning dirty fuels. People also stopped burning coal in their homes and got central heating. </a:t>
            </a:r>
          </a:p>
          <a:p>
            <a:endParaRPr lang="en-US" dirty="0" smtClean="0"/>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5</a:t>
            </a:fld>
            <a:endParaRPr lang="en-GB"/>
          </a:p>
        </p:txBody>
      </p:sp>
    </p:spTree>
    <p:extLst>
      <p:ext uri="{BB962C8B-B14F-4D97-AF65-F5344CB8AC3E}">
        <p14:creationId xmlns:p14="http://schemas.microsoft.com/office/powerpoint/2010/main" val="1261628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What are the differences between now and 50 years ago?</a:t>
            </a:r>
            <a:br>
              <a:rPr lang="en-GB" baseline="0" dirty="0" smtClean="0"/>
            </a:b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What can you see a lot more of? (There are many more cars on the road).</a:t>
            </a:r>
          </a:p>
          <a:p>
            <a:endParaRPr lang="en-GB" baseline="0" dirty="0" smtClean="0"/>
          </a:p>
          <a:p>
            <a:r>
              <a:rPr lang="en-GB" baseline="0" dirty="0" smtClean="0"/>
              <a:t>There are now over 35 million cars on the roads. There used to be a lot fewer.</a:t>
            </a:r>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6F975D66-A90E-46B4-9B06-494309063561}" type="slidenum">
              <a:rPr lang="en-GB" smtClean="0"/>
              <a:t>6</a:t>
            </a:fld>
            <a:endParaRPr lang="en-GB"/>
          </a:p>
        </p:txBody>
      </p:sp>
    </p:spTree>
    <p:extLst>
      <p:ext uri="{BB962C8B-B14F-4D97-AF65-F5344CB8AC3E}">
        <p14:creationId xmlns:p14="http://schemas.microsoft.com/office/powerpoint/2010/main" val="186966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 are some gifs of the Great Smog of 1952 in London.</a:t>
            </a:r>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7</a:t>
            </a:fld>
            <a:endParaRPr lang="en-GB"/>
          </a:p>
        </p:txBody>
      </p:sp>
    </p:spTree>
    <p:extLst>
      <p:ext uri="{BB962C8B-B14F-4D97-AF65-F5344CB8AC3E}">
        <p14:creationId xmlns:p14="http://schemas.microsoft.com/office/powerpoint/2010/main" val="414754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Air pollution </a:t>
            </a:r>
            <a:r>
              <a:rPr lang="en-US" dirty="0" smtClean="0"/>
              <a:t>can be caused when we </a:t>
            </a:r>
            <a:r>
              <a:rPr lang="en-US" b="1" dirty="0" smtClean="0"/>
              <a:t>burn fossil fuels </a:t>
            </a:r>
            <a:r>
              <a:rPr lang="en-US" dirty="0" smtClean="0"/>
              <a:t>such as coal, natural gas, diesel or petrol.</a:t>
            </a:r>
          </a:p>
          <a:p>
            <a:endParaRPr lang="en-US" dirty="0" smtClean="0"/>
          </a:p>
          <a:p>
            <a:r>
              <a:rPr lang="en-US" dirty="0" smtClean="0"/>
              <a:t>We use these energy supplies for cooking and washing at home,</a:t>
            </a:r>
            <a:r>
              <a:rPr lang="en-US" baseline="0" dirty="0" smtClean="0"/>
              <a:t> for </a:t>
            </a:r>
            <a:r>
              <a:rPr lang="en-US" dirty="0" smtClean="0"/>
              <a:t>turning on</a:t>
            </a:r>
            <a:r>
              <a:rPr lang="en-US" baseline="0" dirty="0" smtClean="0"/>
              <a:t> our </a:t>
            </a:r>
            <a:r>
              <a:rPr lang="en-US" dirty="0" smtClean="0"/>
              <a:t>lights, heating our homes and travelling by car.</a:t>
            </a:r>
          </a:p>
          <a:p>
            <a:endParaRPr lang="en-US" dirty="0" smtClean="0"/>
          </a:p>
          <a:p>
            <a:r>
              <a:rPr lang="en-US" dirty="0" smtClean="0"/>
              <a:t>The most concerning pollutants that can make you unwell:</a:t>
            </a:r>
          </a:p>
          <a:p>
            <a:r>
              <a:rPr lang="en-US" dirty="0" smtClean="0"/>
              <a:t>Nitrogen Dioxide (NO</a:t>
            </a:r>
            <a:r>
              <a:rPr lang="en-US" baseline="-25000" dirty="0" smtClean="0"/>
              <a:t>2</a:t>
            </a:r>
            <a:r>
              <a:rPr lang="en-US" dirty="0" smtClean="0"/>
              <a:t>): this can irritate the lining of your lungs.</a:t>
            </a:r>
          </a:p>
          <a:p>
            <a:r>
              <a:rPr lang="en-US" dirty="0" smtClean="0"/>
              <a:t>Particulate Matter (PM) – these are tiny particles of dust, soot or liquid which are too small to see. These can sometimes go deep into your lungs.</a:t>
            </a:r>
          </a:p>
          <a:p>
            <a:endParaRPr lang="en-US" dirty="0" smtClean="0"/>
          </a:p>
          <a:p>
            <a:r>
              <a:rPr lang="en-US" baseline="0" dirty="0" smtClean="0"/>
              <a:t>Nowadays, when it comes to air pollution – road transport is the biggest problem. Cars, lorries and buses on our roads. Diesel vehicles are the worst of all.</a:t>
            </a:r>
          </a:p>
          <a:p>
            <a:endParaRPr lang="en-US" baseline="0" dirty="0" smtClean="0"/>
          </a:p>
          <a:p>
            <a:r>
              <a:rPr lang="en-US" b="1" baseline="0" dirty="0" smtClean="0"/>
              <a:t>What is diesel? </a:t>
            </a:r>
            <a:r>
              <a:rPr lang="en-US" b="0" baseline="0" dirty="0" smtClean="0"/>
              <a:t>Like you can put your petrol in your car to make the engine work, you can put diesel in your car instead. </a:t>
            </a:r>
            <a:endParaRPr lang="en-US" b="1" baseline="0" dirty="0" smtClean="0"/>
          </a:p>
          <a:p>
            <a:endParaRPr lang="en-US" baseline="0" dirty="0" smtClean="0"/>
          </a:p>
          <a:p>
            <a:r>
              <a:rPr lang="en-US" baseline="0" dirty="0" smtClean="0"/>
              <a:t>Take a show of hands from pupils to find out how many of them drive to school, how many walk, ride or scooter, and how many use public transport.</a:t>
            </a:r>
          </a:p>
          <a:p>
            <a:endParaRPr lang="en-US" dirty="0" smtClean="0"/>
          </a:p>
          <a:p>
            <a:r>
              <a:rPr lang="en-GB" sz="1200" dirty="0" smtClean="0">
                <a:latin typeface="Libre Franklin"/>
              </a:rPr>
              <a:t>Which of these ways of travelling do they think are </a:t>
            </a:r>
            <a:r>
              <a:rPr lang="en-GB" sz="1200" b="1" dirty="0" smtClean="0">
                <a:solidFill>
                  <a:srgbClr val="FF0000"/>
                </a:solidFill>
                <a:latin typeface="Libre Franklin"/>
              </a:rPr>
              <a:t>worst</a:t>
            </a:r>
            <a:r>
              <a:rPr lang="en-GB" sz="1200" dirty="0" smtClean="0">
                <a:latin typeface="Libre Franklin"/>
              </a:rPr>
              <a:t> for making air pollution?</a:t>
            </a:r>
            <a:r>
              <a:rPr lang="en-GB" sz="1200" baseline="0" dirty="0" smtClean="0">
                <a:latin typeface="Libre Franklin"/>
              </a:rPr>
              <a:t> </a:t>
            </a:r>
            <a:r>
              <a:rPr lang="en-GB" sz="1200" dirty="0" smtClean="0">
                <a:latin typeface="Libre Franklin"/>
              </a:rPr>
              <a:t>Which of these ways make the </a:t>
            </a:r>
            <a:r>
              <a:rPr lang="en-GB" sz="1200" b="1" dirty="0" smtClean="0">
                <a:solidFill>
                  <a:srgbClr val="00DB93"/>
                </a:solidFill>
                <a:latin typeface="Libre Franklin"/>
              </a:rPr>
              <a:t>least</a:t>
            </a:r>
            <a:r>
              <a:rPr lang="en-GB" sz="1200" dirty="0" smtClean="0">
                <a:latin typeface="Libre Franklin"/>
              </a:rPr>
              <a:t> air pollution?</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8</a:t>
            </a:fld>
            <a:endParaRPr lang="en-GB"/>
          </a:p>
        </p:txBody>
      </p:sp>
    </p:spTree>
    <p:extLst>
      <p:ext uri="{BB962C8B-B14F-4D97-AF65-F5344CB8AC3E}">
        <p14:creationId xmlns:p14="http://schemas.microsoft.com/office/powerpoint/2010/main" val="158140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to pupils about the </a:t>
            </a:r>
            <a:r>
              <a:rPr lang="en-US" b="1" baseline="0" dirty="0" smtClean="0"/>
              <a:t>effect of air pollution on their health.</a:t>
            </a:r>
            <a:r>
              <a:rPr lang="en-US" baseline="0" dirty="0" smtClean="0"/>
              <a:t> </a:t>
            </a:r>
          </a:p>
          <a:p>
            <a:endParaRPr lang="en-US" baseline="0" dirty="0" smtClean="0"/>
          </a:p>
          <a:p>
            <a:r>
              <a:rPr lang="en-US" baseline="0" dirty="0" smtClean="0"/>
              <a:t>Air pollution can contribute to breathing problems, the development of asthma, and lung and heart diseases. The risks are greater for children, as your bodies are less resilient and still developing. Because of your height, you are also closer to the exhaust fumes from cars. Studies have also shown that living in very polluted areas can stop your lungs growing properly, which could cause health problems later in life. But if we do something about it and cut pollution, we can reverse some of this damage.</a:t>
            </a:r>
          </a:p>
          <a:p>
            <a:r>
              <a:rPr lang="en-US" baseline="0" dirty="0" smtClean="0"/>
              <a:t> </a:t>
            </a:r>
          </a:p>
          <a:p>
            <a:r>
              <a:rPr lang="en-US" baseline="0" dirty="0" smtClean="0"/>
              <a:t>What other impact does air pollution have on the environment? Pupils may also know about how burning fossil fuels also creates global warming. As well as causing acid rain, which can affect plants and trees. </a:t>
            </a:r>
          </a:p>
          <a:p>
            <a:endParaRPr lang="en-US" baseline="0" dirty="0" smtClean="0"/>
          </a:p>
          <a:p>
            <a:r>
              <a:rPr lang="en-US" baseline="0" dirty="0" smtClean="0"/>
              <a:t>If there is a class in the school who have been using the lesson plans, you may like to invite them to take part in the assembly. They could re-enact the lung simulation to demonstrate the effect of particulate matter coming into the lungs and making it more difficult to breathe. See Lesson Plan 2 for details of this simulation. </a:t>
            </a:r>
          </a:p>
          <a:p>
            <a:endParaRPr lang="en-GB" dirty="0" smtClean="0"/>
          </a:p>
          <a:p>
            <a:endParaRPr lang="en-GB" dirty="0" smtClean="0"/>
          </a:p>
          <a:p>
            <a:r>
              <a:rPr lang="en-GB" dirty="0" smtClean="0"/>
              <a:t>Image</a:t>
            </a:r>
            <a:r>
              <a:rPr lang="en-GB" baseline="0" dirty="0" smtClean="0"/>
              <a:t> from Education for Health.</a:t>
            </a:r>
            <a:endParaRPr lang="en-GB" dirty="0"/>
          </a:p>
        </p:txBody>
      </p:sp>
      <p:sp>
        <p:nvSpPr>
          <p:cNvPr id="4" name="Slide Number Placeholder 3"/>
          <p:cNvSpPr>
            <a:spLocks noGrp="1"/>
          </p:cNvSpPr>
          <p:nvPr>
            <p:ph type="sldNum" sz="quarter" idx="10"/>
          </p:nvPr>
        </p:nvSpPr>
        <p:spPr/>
        <p:txBody>
          <a:bodyPr/>
          <a:lstStyle/>
          <a:p>
            <a:fld id="{6F975D66-A90E-46B4-9B06-494309063561}" type="slidenum">
              <a:rPr lang="en-GB" smtClean="0"/>
              <a:t>9</a:t>
            </a:fld>
            <a:endParaRPr lang="en-GB"/>
          </a:p>
        </p:txBody>
      </p:sp>
    </p:spTree>
    <p:extLst>
      <p:ext uri="{BB962C8B-B14F-4D97-AF65-F5344CB8AC3E}">
        <p14:creationId xmlns:p14="http://schemas.microsoft.com/office/powerpoint/2010/main" val="3402678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563BF90-8871-4E8F-AF37-9F7C3B1E210F}" type="datetimeFigureOut">
              <a:rPr lang="en-GB" smtClean="0"/>
              <a:t>08/10/2018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1656156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63BF90-8871-4E8F-AF37-9F7C3B1E210F}" type="datetimeFigureOut">
              <a:rPr lang="en-GB" smtClean="0"/>
              <a:t>08/10/2018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302520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63BF90-8871-4E8F-AF37-9F7C3B1E210F}" type="datetimeFigureOut">
              <a:rPr lang="en-GB" smtClean="0"/>
              <a:t>08/10/2018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318295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563BF90-8871-4E8F-AF37-9F7C3B1E210F}" type="datetimeFigureOut">
              <a:rPr lang="en-GB" smtClean="0"/>
              <a:t>08/10/2018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759596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63BF90-8871-4E8F-AF37-9F7C3B1E210F}" type="datetimeFigureOut">
              <a:rPr lang="en-GB" smtClean="0"/>
              <a:t>08/10/2018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203246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563BF90-8871-4E8F-AF37-9F7C3B1E210F}" type="datetimeFigureOut">
              <a:rPr lang="en-GB" smtClean="0"/>
              <a:t>08/10/2018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121176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563BF90-8871-4E8F-AF37-9F7C3B1E210F}" type="datetimeFigureOut">
              <a:rPr lang="en-GB" smtClean="0"/>
              <a:t>08/10/2018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78960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563BF90-8871-4E8F-AF37-9F7C3B1E210F}" type="datetimeFigureOut">
              <a:rPr lang="en-GB" smtClean="0"/>
              <a:t>08/10/2018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393728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3BF90-8871-4E8F-AF37-9F7C3B1E210F}" type="datetimeFigureOut">
              <a:rPr lang="en-GB" smtClean="0"/>
              <a:t>08/10/2018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1140599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63BF90-8871-4E8F-AF37-9F7C3B1E210F}" type="datetimeFigureOut">
              <a:rPr lang="en-GB" smtClean="0"/>
              <a:t>08/10/2018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1161197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63BF90-8871-4E8F-AF37-9F7C3B1E210F}" type="datetimeFigureOut">
              <a:rPr lang="en-GB" smtClean="0"/>
              <a:t>08/10/2018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6DFBC0-E77E-49DB-9923-4620D44CC641}" type="slidenum">
              <a:rPr lang="en-GB" smtClean="0"/>
              <a:t>‹#›</a:t>
            </a:fld>
            <a:endParaRPr lang="en-GB"/>
          </a:p>
        </p:txBody>
      </p:sp>
    </p:spTree>
    <p:extLst>
      <p:ext uri="{BB962C8B-B14F-4D97-AF65-F5344CB8AC3E}">
        <p14:creationId xmlns:p14="http://schemas.microsoft.com/office/powerpoint/2010/main" val="82996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3BF90-8871-4E8F-AF37-9F7C3B1E210F}" type="datetimeFigureOut">
              <a:rPr lang="en-GB" smtClean="0"/>
              <a:t>08/10/2018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DFBC0-E77E-49DB-9923-4620D44CC641}" type="slidenum">
              <a:rPr lang="en-GB" smtClean="0"/>
              <a:t>‹#›</a:t>
            </a:fld>
            <a:endParaRPr lang="en-GB"/>
          </a:p>
        </p:txBody>
      </p:sp>
    </p:spTree>
    <p:extLst>
      <p:ext uri="{BB962C8B-B14F-4D97-AF65-F5344CB8AC3E}">
        <p14:creationId xmlns:p14="http://schemas.microsoft.com/office/powerpoint/2010/main" val="1796264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hyperlink" Target="mailto:cleanair@foe.co.uk"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s://www.google.co.uk/url?sa=i&amp;rct=j&amp;q=&amp;esrc=s&amp;source=images&amp;cd=&amp;cad=rja&amp;uact=8&amp;ved=0ahUKEwjzgZrV9-PXAhUDNxQKHblAC2YQjRwIBw&amp;url=https://commons.wikimedia.org/wiki/File:Looking_down_Northumberland_Street,_1961_(14994260174).jpg&amp;psig=AOvVaw2qirA_zFIiaCBugpJalen-&amp;ust=1512050067520659" TargetMode="Externa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4"/><Relationship Id="rId7" Type="http://schemas.openxmlformats.org/officeDocument/2006/relationships/image" Target="../media/image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video" Target="../media/media2.mp4"/><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r="-203"/>
          <a:stretch/>
        </p:blipFill>
        <p:spPr>
          <a:xfrm flipH="1">
            <a:off x="-108488" y="-108488"/>
            <a:ext cx="12529358" cy="7027336"/>
          </a:xfrm>
          <a:prstGeom prst="rect">
            <a:avLst/>
          </a:prstGeom>
        </p:spPr>
      </p:pic>
      <p:pic>
        <p:nvPicPr>
          <p:cNvPr id="13" name="Picture 12" descr="_MG_7166.JPG"/>
          <p:cNvPicPr>
            <a:picLocks noChangeAspect="1"/>
          </p:cNvPicPr>
          <p:nvPr/>
        </p:nvPicPr>
        <p:blipFill rotWithShape="1">
          <a:blip r:embed="rId4" cstate="print">
            <a:extLst>
              <a:ext uri="{28A0092B-C50C-407E-A947-70E740481C1C}">
                <a14:useLocalDpi xmlns:a14="http://schemas.microsoft.com/office/drawing/2010/main" val="0"/>
              </a:ext>
            </a:extLst>
          </a:blip>
          <a:srcRect t="11793" b="3968"/>
          <a:stretch/>
        </p:blipFill>
        <p:spPr>
          <a:xfrm>
            <a:off x="-112889" y="-122295"/>
            <a:ext cx="12563593" cy="7055554"/>
          </a:xfrm>
          <a:prstGeom prst="rect">
            <a:avLst/>
          </a:prstGeom>
        </p:spPr>
      </p:pic>
      <p:sp>
        <p:nvSpPr>
          <p:cNvPr id="2" name="Title 1"/>
          <p:cNvSpPr>
            <a:spLocks noGrp="1"/>
          </p:cNvSpPr>
          <p:nvPr>
            <p:ph type="ctrTitle"/>
          </p:nvPr>
        </p:nvSpPr>
        <p:spPr>
          <a:xfrm>
            <a:off x="176509" y="1422927"/>
            <a:ext cx="5240678" cy="4689592"/>
          </a:xfrm>
          <a:effectLst/>
        </p:spPr>
        <p:txBody>
          <a:bodyPr>
            <a:normAutofit fontScale="90000"/>
          </a:bodyPr>
          <a:lstStyle/>
          <a:p>
            <a:pPr algn="l"/>
            <a:r>
              <a:rPr lang="en-GB" sz="5400" b="1" dirty="0" smtClean="0">
                <a:solidFill>
                  <a:srgbClr val="101748"/>
                </a:solidFill>
                <a:effectLst>
                  <a:outerShdw blurRad="38100" dist="38100" dir="2700000" algn="tl">
                    <a:srgbClr val="000000">
                      <a:alpha val="43137"/>
                    </a:srgbClr>
                  </a:outerShdw>
                </a:effectLst>
                <a:latin typeface="Franklin Gothic Book" panose="020B0503020102020204" pitchFamily="34" charset="0"/>
              </a:rPr>
              <a:t/>
            </a:r>
            <a:br>
              <a:rPr lang="en-GB" sz="5400" b="1" dirty="0" smtClean="0">
                <a:solidFill>
                  <a:srgbClr val="101748"/>
                </a:solidFill>
                <a:effectLst>
                  <a:outerShdw blurRad="38100" dist="38100" dir="2700000" algn="tl">
                    <a:srgbClr val="000000">
                      <a:alpha val="43137"/>
                    </a:srgbClr>
                  </a:outerShdw>
                </a:effectLst>
                <a:latin typeface="Franklin Gothic Book" panose="020B0503020102020204" pitchFamily="34" charset="0"/>
              </a:rPr>
            </a:br>
            <a:r>
              <a:rPr lang="en-GB" sz="5400" b="1" dirty="0" smtClean="0">
                <a:solidFill>
                  <a:srgbClr val="101748"/>
                </a:solidFill>
                <a:effectLst>
                  <a:outerShdw blurRad="38100" dist="38100" dir="2700000" algn="tl">
                    <a:srgbClr val="000000">
                      <a:alpha val="43137"/>
                    </a:srgbClr>
                  </a:outerShdw>
                </a:effectLst>
                <a:latin typeface="Franklin Gothic Book" panose="020B0503020102020204" pitchFamily="34" charset="0"/>
              </a:rPr>
              <a:t/>
            </a:r>
            <a:br>
              <a:rPr lang="en-GB" sz="5400" b="1" dirty="0" smtClean="0">
                <a:solidFill>
                  <a:srgbClr val="101748"/>
                </a:solidFill>
                <a:effectLst>
                  <a:outerShdw blurRad="38100" dist="38100" dir="2700000" algn="tl">
                    <a:srgbClr val="000000">
                      <a:alpha val="43137"/>
                    </a:srgbClr>
                  </a:outerShdw>
                </a:effectLst>
                <a:latin typeface="Franklin Gothic Book" panose="020B0503020102020204" pitchFamily="34" charset="0"/>
              </a:rPr>
            </a:br>
            <a:r>
              <a:rPr lang="en-GB" sz="5400" b="1" dirty="0" smtClean="0">
                <a:solidFill>
                  <a:srgbClr val="101748"/>
                </a:solidFill>
                <a:effectLst>
                  <a:outerShdw blurRad="38100" dist="38100" dir="2700000" algn="tl">
                    <a:srgbClr val="000000">
                      <a:alpha val="43137"/>
                    </a:srgbClr>
                  </a:outerShdw>
                </a:effectLst>
                <a:latin typeface="Franklin Gothic Book" panose="020B0503020102020204" pitchFamily="34" charset="0"/>
              </a:rPr>
              <a:t/>
            </a:r>
            <a:br>
              <a:rPr lang="en-GB" sz="5400" b="1" dirty="0" smtClean="0">
                <a:solidFill>
                  <a:srgbClr val="101748"/>
                </a:solidFill>
                <a:effectLst>
                  <a:outerShdw blurRad="38100" dist="38100" dir="2700000" algn="tl">
                    <a:srgbClr val="000000">
                      <a:alpha val="43137"/>
                    </a:srgbClr>
                  </a:outerShdw>
                </a:effectLst>
                <a:latin typeface="Franklin Gothic Book" panose="020B0503020102020204" pitchFamily="34" charset="0"/>
              </a:rPr>
            </a:br>
            <a:r>
              <a:rPr lang="en-GB" sz="6700" spc="-150" dirty="0" smtClean="0">
                <a:solidFill>
                  <a:schemeClr val="bg1"/>
                </a:solidFill>
                <a:latin typeface="Libre Franklin ExtraBold"/>
                <a:cs typeface="Libre Franklin ExtraBold"/>
              </a:rPr>
              <a:t>Clean Air Schools Assembly</a:t>
            </a:r>
            <a:endParaRPr lang="en-GB" spc="-150" dirty="0">
              <a:solidFill>
                <a:schemeClr val="bg1"/>
              </a:solidFill>
              <a:latin typeface="Libre Franklin ExtraBold"/>
              <a:cs typeface="Libre Franklin ExtraBold"/>
            </a:endParaRPr>
          </a:p>
        </p:txBody>
      </p:sp>
      <p:sp>
        <p:nvSpPr>
          <p:cNvPr id="3" name="Subtitle 2"/>
          <p:cNvSpPr>
            <a:spLocks noGrp="1"/>
          </p:cNvSpPr>
          <p:nvPr>
            <p:ph type="subTitle" idx="1"/>
          </p:nvPr>
        </p:nvSpPr>
        <p:spPr>
          <a:xfrm>
            <a:off x="0" y="6064319"/>
            <a:ext cx="12450704" cy="1046136"/>
          </a:xfrm>
          <a:ln>
            <a:noFill/>
          </a:ln>
          <a:effectLst/>
        </p:spPr>
        <p:txBody>
          <a:bodyPr>
            <a:noAutofit/>
          </a:bodyPr>
          <a:lstStyle/>
          <a:p>
            <a:pPr algn="r">
              <a:spcAft>
                <a:spcPts val="600"/>
              </a:spcAft>
            </a:pPr>
            <a:r>
              <a:rPr lang="en-GB" sz="1200" b="1" dirty="0" smtClean="0">
                <a:ln>
                  <a:solidFill>
                    <a:schemeClr val="tx1"/>
                  </a:solidFill>
                </a:ln>
                <a:solidFill>
                  <a:schemeClr val="bg1"/>
                </a:solidFill>
                <a:cs typeface="Arial" panose="020B0604020202020204" pitchFamily="34" charset="0"/>
              </a:rPr>
              <a:t/>
            </a:r>
            <a:br>
              <a:rPr lang="en-GB" sz="1200" b="1" dirty="0" smtClean="0">
                <a:ln>
                  <a:solidFill>
                    <a:schemeClr val="tx1"/>
                  </a:solidFill>
                </a:ln>
                <a:solidFill>
                  <a:schemeClr val="bg1"/>
                </a:solidFill>
                <a:cs typeface="Arial" panose="020B0604020202020204" pitchFamily="34" charset="0"/>
              </a:rPr>
            </a:br>
            <a:endParaRPr lang="en-GB" sz="1200" b="1" dirty="0" smtClean="0">
              <a:ln>
                <a:solidFill>
                  <a:schemeClr val="tx1"/>
                </a:solidFill>
              </a:ln>
              <a:solidFill>
                <a:schemeClr val="bg1"/>
              </a:solidFill>
              <a:cs typeface="Arial" panose="020B0604020202020204" pitchFamily="34" charset="0"/>
            </a:endParaRPr>
          </a:p>
          <a:p>
            <a:r>
              <a:rPr lang="en-GB" sz="1050" dirty="0">
                <a:solidFill>
                  <a:schemeClr val="bg1"/>
                </a:solidFill>
                <a:latin typeface="Libre Franklin" panose="00000500000000000000" pitchFamily="2" charset="0"/>
              </a:rPr>
              <a:t>Friends of the Earth Limited; Company number 1012357. Registered in England and Wales. Our registered office is: 1st Floor, The Printworks, 139 Clapham Road, London SW9 0HP. </a:t>
            </a:r>
            <a:r>
              <a:rPr lang="en-GB" sz="1050" dirty="0" smtClean="0">
                <a:solidFill>
                  <a:schemeClr val="bg1"/>
                </a:solidFill>
                <a:latin typeface="Libre Franklin" panose="00000500000000000000" pitchFamily="2" charset="0"/>
              </a:rPr>
              <a:t>September </a:t>
            </a:r>
            <a:r>
              <a:rPr lang="en-GB" sz="1050" dirty="0">
                <a:solidFill>
                  <a:schemeClr val="bg1"/>
                </a:solidFill>
                <a:latin typeface="Libre Franklin" panose="00000500000000000000" pitchFamily="2" charset="0"/>
              </a:rPr>
              <a:t>2018.</a:t>
            </a:r>
          </a:p>
        </p:txBody>
      </p:sp>
      <p:pic>
        <p:nvPicPr>
          <p:cNvPr id="12" name="Picture 11"/>
          <p:cNvPicPr>
            <a:picLocks noChangeAspect="1"/>
          </p:cNvPicPr>
          <p:nvPr/>
        </p:nvPicPr>
        <p:blipFill>
          <a:blip r:embed="rId5"/>
          <a:stretch>
            <a:fillRect/>
          </a:stretch>
        </p:blipFill>
        <p:spPr>
          <a:xfrm>
            <a:off x="10340636" y="3999535"/>
            <a:ext cx="1531512" cy="2256391"/>
          </a:xfrm>
          <a:prstGeom prst="rect">
            <a:avLst/>
          </a:prstGeom>
          <a:effectLst/>
        </p:spPr>
      </p:pic>
    </p:spTree>
    <p:extLst>
      <p:ext uri="{BB962C8B-B14F-4D97-AF65-F5344CB8AC3E}">
        <p14:creationId xmlns:p14="http://schemas.microsoft.com/office/powerpoint/2010/main" val="3146724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4074" y="115994"/>
            <a:ext cx="7318963" cy="1219858"/>
          </a:xfrm>
          <a:prstGeom prst="rect">
            <a:avLst/>
          </a:prstGeom>
        </p:spPr>
      </p:pic>
      <p:sp>
        <p:nvSpPr>
          <p:cNvPr id="2" name="Title 1"/>
          <p:cNvSpPr>
            <a:spLocks noGrp="1"/>
          </p:cNvSpPr>
          <p:nvPr>
            <p:ph type="title"/>
          </p:nvPr>
        </p:nvSpPr>
        <p:spPr>
          <a:xfrm>
            <a:off x="846827" y="228600"/>
            <a:ext cx="10515600" cy="996352"/>
          </a:xfrm>
        </p:spPr>
        <p:txBody>
          <a:bodyPr>
            <a:normAutofit/>
          </a:bodyPr>
          <a:lstStyle/>
          <a:p>
            <a:r>
              <a:rPr lang="en-GB" sz="4800" dirty="0" smtClean="0">
                <a:solidFill>
                  <a:srgbClr val="00DB93"/>
                </a:solidFill>
                <a:latin typeface="Libre Franklin ExtraBold"/>
                <a:cs typeface="Libre Franklin ExtraBold"/>
              </a:rPr>
              <a:t>What do you think?</a:t>
            </a:r>
            <a:endParaRPr lang="en-GB" sz="4800" dirty="0">
              <a:solidFill>
                <a:srgbClr val="00DB93"/>
              </a:solidFill>
              <a:latin typeface="Libre Franklin ExtraBold"/>
              <a:cs typeface="Libre Franklin ExtraBold"/>
            </a:endParaRPr>
          </a:p>
        </p:txBody>
      </p:sp>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853050" y="228600"/>
            <a:ext cx="2158256" cy="974785"/>
          </a:xfrm>
        </p:spPr>
      </p:pic>
      <p:sp>
        <p:nvSpPr>
          <p:cNvPr id="5" name="TextBox 4"/>
          <p:cNvSpPr txBox="1"/>
          <p:nvPr/>
        </p:nvSpPr>
        <p:spPr>
          <a:xfrm>
            <a:off x="479779" y="1544129"/>
            <a:ext cx="6086591" cy="433965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3200" dirty="0">
                <a:solidFill>
                  <a:srgbClr val="101748"/>
                </a:solidFill>
              </a:rPr>
              <a:t>What are some of the </a:t>
            </a:r>
            <a:r>
              <a:rPr lang="en-GB" sz="3200" b="1" dirty="0">
                <a:solidFill>
                  <a:srgbClr val="101748"/>
                </a:solidFill>
              </a:rPr>
              <a:t>things that we do which might contribute to air pollution?</a:t>
            </a:r>
          </a:p>
          <a:p>
            <a:pPr marL="285750" indent="-285750">
              <a:spcBef>
                <a:spcPts val="600"/>
              </a:spcBef>
              <a:spcAft>
                <a:spcPts val="600"/>
              </a:spcAft>
              <a:buFont typeface="Arial" panose="020B0604020202020204" pitchFamily="34" charset="0"/>
              <a:buChar char="•"/>
            </a:pPr>
            <a:endParaRPr lang="en-GB" sz="3200" dirty="0">
              <a:solidFill>
                <a:srgbClr val="101748"/>
              </a:solidFill>
            </a:endParaRPr>
          </a:p>
          <a:p>
            <a:pPr marL="285750" indent="-285750">
              <a:spcBef>
                <a:spcPts val="600"/>
              </a:spcBef>
              <a:spcAft>
                <a:spcPts val="600"/>
              </a:spcAft>
              <a:buFont typeface="Arial" panose="020B0604020202020204" pitchFamily="34" charset="0"/>
              <a:buChar char="•"/>
            </a:pPr>
            <a:r>
              <a:rPr lang="en-GB" sz="3200" dirty="0" smtClean="0">
                <a:solidFill>
                  <a:srgbClr val="101748"/>
                </a:solidFill>
              </a:rPr>
              <a:t>Businesses</a:t>
            </a:r>
            <a:r>
              <a:rPr lang="en-GB" sz="3200" dirty="0">
                <a:solidFill>
                  <a:srgbClr val="101748"/>
                </a:solidFill>
              </a:rPr>
              <a:t>, </a:t>
            </a:r>
            <a:r>
              <a:rPr lang="en-GB" sz="3200" dirty="0" smtClean="0">
                <a:solidFill>
                  <a:srgbClr val="101748"/>
                </a:solidFill>
              </a:rPr>
              <a:t>governments </a:t>
            </a:r>
            <a:r>
              <a:rPr lang="en-GB" sz="3200" dirty="0">
                <a:solidFill>
                  <a:srgbClr val="101748"/>
                </a:solidFill>
              </a:rPr>
              <a:t>and parents sometimes take steps to reduce air pollution. </a:t>
            </a:r>
            <a:r>
              <a:rPr lang="en-GB" sz="3200" dirty="0" smtClean="0">
                <a:solidFill>
                  <a:srgbClr val="101748"/>
                </a:solidFill>
              </a:rPr>
              <a:t>What </a:t>
            </a:r>
            <a:r>
              <a:rPr lang="en-GB" sz="3200" dirty="0">
                <a:solidFill>
                  <a:srgbClr val="101748"/>
                </a:solidFill>
              </a:rPr>
              <a:t>have you noticed them doing?</a:t>
            </a:r>
          </a:p>
        </p:txBody>
      </p:sp>
      <p:pic>
        <p:nvPicPr>
          <p:cNvPr id="1030" name="Picture 6" descr="http://edmontongreenmag.co.uk/wp-content/uploads/2017/05/Walk-To-School_Latymer-All-Saints_023-1024x683.jpg"/>
          <p:cNvPicPr>
            <a:picLocks noChangeAspect="1" noChangeArrowheads="1"/>
          </p:cNvPicPr>
          <p:nvPr/>
        </p:nvPicPr>
        <p:blipFill rotWithShape="1">
          <a:blip r:embed="rId5">
            <a:extLst>
              <a:ext uri="{28A0092B-C50C-407E-A947-70E740481C1C}">
                <a14:useLocalDpi xmlns:a14="http://schemas.microsoft.com/office/drawing/2010/main" val="0"/>
              </a:ext>
            </a:extLst>
          </a:blip>
          <a:srcRect b="14580"/>
          <a:stretch/>
        </p:blipFill>
        <p:spPr bwMode="auto">
          <a:xfrm>
            <a:off x="6953001" y="1372816"/>
            <a:ext cx="4872114" cy="2775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fl.gov.uk/cdn/static/cms/images/promos/x001-00086-driving-lez-sign_rdax_400x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000" y="4199009"/>
            <a:ext cx="4872111" cy="24360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witch engine off sig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9797" y="4600824"/>
            <a:ext cx="127979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34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074" y="115994"/>
            <a:ext cx="9548519" cy="1219858"/>
          </a:xfrm>
          <a:prstGeom prst="rect">
            <a:avLst/>
          </a:prstGeom>
        </p:spPr>
      </p:pic>
      <p:sp>
        <p:nvSpPr>
          <p:cNvPr id="2" name="Title 1"/>
          <p:cNvSpPr>
            <a:spLocks noGrp="1"/>
          </p:cNvSpPr>
          <p:nvPr>
            <p:ph type="title"/>
          </p:nvPr>
        </p:nvSpPr>
        <p:spPr>
          <a:xfrm>
            <a:off x="545803" y="228600"/>
            <a:ext cx="10515600" cy="996352"/>
          </a:xfrm>
        </p:spPr>
        <p:txBody>
          <a:bodyPr>
            <a:normAutofit/>
          </a:bodyPr>
          <a:lstStyle/>
          <a:p>
            <a:r>
              <a:rPr lang="en-GB" b="1" dirty="0" smtClean="0">
                <a:solidFill>
                  <a:srgbClr val="00DB93"/>
                </a:solidFill>
                <a:latin typeface="Libre Franklin"/>
                <a:cs typeface="Libre Franklin"/>
              </a:rPr>
              <a:t>Talk to the person next to you</a:t>
            </a:r>
            <a:endParaRPr lang="en-GB" b="1" dirty="0">
              <a:solidFill>
                <a:srgbClr val="00DB93"/>
              </a:solidFill>
              <a:latin typeface="Libre Franklin"/>
              <a:cs typeface="Libre Franklin"/>
            </a:endParaRPr>
          </a:p>
        </p:txBody>
      </p:sp>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853050" y="228600"/>
            <a:ext cx="2158256" cy="974785"/>
          </a:xfrm>
        </p:spPr>
      </p:pic>
      <p:sp>
        <p:nvSpPr>
          <p:cNvPr id="5" name="TextBox 4"/>
          <p:cNvSpPr txBox="1"/>
          <p:nvPr/>
        </p:nvSpPr>
        <p:spPr>
          <a:xfrm>
            <a:off x="517408" y="1544129"/>
            <a:ext cx="5399852" cy="2708434"/>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3200" dirty="0">
                <a:solidFill>
                  <a:srgbClr val="101748"/>
                </a:solidFill>
              </a:rPr>
              <a:t>What are the </a:t>
            </a:r>
            <a:r>
              <a:rPr lang="en-GB" sz="3200" b="1" dirty="0">
                <a:solidFill>
                  <a:srgbClr val="00DB91"/>
                </a:solidFill>
              </a:rPr>
              <a:t>key messages </a:t>
            </a:r>
            <a:r>
              <a:rPr lang="en-GB" sz="3200" dirty="0">
                <a:solidFill>
                  <a:srgbClr val="101748"/>
                </a:solidFill>
              </a:rPr>
              <a:t>people need to know about </a:t>
            </a:r>
            <a:r>
              <a:rPr lang="en-GB" sz="3200" b="1" dirty="0">
                <a:solidFill>
                  <a:srgbClr val="00DB93"/>
                </a:solidFill>
              </a:rPr>
              <a:t>air pollution</a:t>
            </a:r>
            <a:r>
              <a:rPr lang="en-GB" sz="3200" b="1" dirty="0" smtClean="0">
                <a:solidFill>
                  <a:srgbClr val="00DB93"/>
                </a:solidFill>
              </a:rPr>
              <a:t>?</a:t>
            </a:r>
            <a:endParaRPr lang="en-GB" sz="3200" b="1" dirty="0">
              <a:solidFill>
                <a:srgbClr val="00DB93"/>
              </a:solidFill>
            </a:endParaRPr>
          </a:p>
          <a:p>
            <a:pPr marL="285750" indent="-285750">
              <a:spcBef>
                <a:spcPts val="600"/>
              </a:spcBef>
              <a:spcAft>
                <a:spcPts val="600"/>
              </a:spcAft>
              <a:buFont typeface="Arial" panose="020B0604020202020204" pitchFamily="34" charset="0"/>
              <a:buChar char="•"/>
            </a:pPr>
            <a:r>
              <a:rPr lang="en-GB" sz="3200" dirty="0">
                <a:solidFill>
                  <a:srgbClr val="101748"/>
                </a:solidFill>
              </a:rPr>
              <a:t>How can we help to </a:t>
            </a:r>
            <a:r>
              <a:rPr lang="en-GB" sz="3200" b="1" dirty="0">
                <a:solidFill>
                  <a:srgbClr val="00DB93"/>
                </a:solidFill>
              </a:rPr>
              <a:t>spread these messages?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473" y="1694648"/>
            <a:ext cx="6057913" cy="4038608"/>
          </a:xfrm>
          <a:prstGeom prst="rect">
            <a:avLst/>
          </a:prstGeom>
        </p:spPr>
      </p:pic>
    </p:spTree>
    <p:extLst>
      <p:ext uri="{BB962C8B-B14F-4D97-AF65-F5344CB8AC3E}">
        <p14:creationId xmlns:p14="http://schemas.microsoft.com/office/powerpoint/2010/main" val="4005254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59" y="-65852"/>
            <a:ext cx="12370740" cy="7008519"/>
          </a:xfrm>
          <a:prstGeom prst="rect">
            <a:avLst/>
          </a:prstGeom>
          <a:solidFill>
            <a:srgbClr val="1017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686771" y="3621836"/>
            <a:ext cx="7106340" cy="1353642"/>
          </a:xfrm>
        </p:spPr>
        <p:txBody>
          <a:bodyPr>
            <a:noAutofit/>
          </a:bodyPr>
          <a:lstStyle/>
          <a:p>
            <a:pPr>
              <a:lnSpc>
                <a:spcPct val="100000"/>
              </a:lnSpc>
              <a:spcAft>
                <a:spcPts val="1200"/>
              </a:spcAft>
            </a:pPr>
            <a:r>
              <a:rPr lang="en-GB" sz="2800" b="1" dirty="0" smtClean="0">
                <a:solidFill>
                  <a:srgbClr val="00DB93"/>
                </a:solidFill>
                <a:latin typeface="Libre Franklin"/>
                <a:cs typeface="Libre Franklin"/>
              </a:rPr>
              <a:t>Muna Suleiman</a:t>
            </a:r>
            <a:r>
              <a:rPr lang="en-GB" dirty="0" smtClean="0">
                <a:solidFill>
                  <a:srgbClr val="101748"/>
                </a:solidFill>
                <a:latin typeface="Libre Franklin"/>
                <a:cs typeface="Libre Franklin"/>
              </a:rPr>
              <a:t/>
            </a:r>
            <a:br>
              <a:rPr lang="en-GB" dirty="0" smtClean="0">
                <a:solidFill>
                  <a:srgbClr val="101748"/>
                </a:solidFill>
                <a:latin typeface="Libre Franklin"/>
                <a:cs typeface="Libre Franklin"/>
              </a:rPr>
            </a:br>
            <a:r>
              <a:rPr lang="en-GB" dirty="0" smtClean="0">
                <a:solidFill>
                  <a:schemeClr val="bg1"/>
                </a:solidFill>
                <a:latin typeface="Libre Franklin"/>
                <a:cs typeface="Libre Franklin"/>
              </a:rPr>
              <a:t>Campaigns Officer</a:t>
            </a:r>
            <a:br>
              <a:rPr lang="en-GB" dirty="0" smtClean="0">
                <a:solidFill>
                  <a:schemeClr val="bg1"/>
                </a:solidFill>
                <a:latin typeface="Libre Franklin"/>
                <a:cs typeface="Libre Franklin"/>
              </a:rPr>
            </a:br>
            <a:r>
              <a:rPr lang="en-GB" dirty="0" smtClean="0">
                <a:solidFill>
                  <a:schemeClr val="bg1"/>
                </a:solidFill>
                <a:latin typeface="Libre Franklin"/>
                <a:cs typeface="Libre Franklin"/>
              </a:rPr>
              <a:t>Friends of the Earth</a:t>
            </a:r>
            <a:r>
              <a:rPr lang="en-GB" dirty="0">
                <a:solidFill>
                  <a:schemeClr val="bg1"/>
                </a:solidFill>
                <a:latin typeface="Libre Franklin"/>
                <a:cs typeface="Libre Franklin"/>
              </a:rPr>
              <a:t/>
            </a:r>
            <a:br>
              <a:rPr lang="en-GB" dirty="0">
                <a:solidFill>
                  <a:schemeClr val="bg1"/>
                </a:solidFill>
                <a:latin typeface="Libre Franklin"/>
                <a:cs typeface="Libre Franklin"/>
              </a:rPr>
            </a:br>
            <a:r>
              <a:rPr lang="en-GB" b="1" dirty="0" smtClean="0">
                <a:solidFill>
                  <a:srgbClr val="00DB91"/>
                </a:solidFill>
                <a:latin typeface="Libre Franklin"/>
                <a:cs typeface="Libre Franklin"/>
                <a:hlinkClick r:id="rId3"/>
              </a:rPr>
              <a:t>cleanair@foe.co.uk</a:t>
            </a:r>
            <a:endParaRPr lang="en-GB" b="1" dirty="0" smtClean="0">
              <a:solidFill>
                <a:srgbClr val="00DB91"/>
              </a:solidFill>
              <a:latin typeface="Libre Franklin"/>
              <a:cs typeface="Libre Franklin"/>
            </a:endParaRPr>
          </a:p>
          <a:p>
            <a:pPr>
              <a:lnSpc>
                <a:spcPct val="100000"/>
              </a:lnSpc>
              <a:spcAft>
                <a:spcPts val="1200"/>
              </a:spcAft>
            </a:pPr>
            <a:endParaRPr lang="en-GB" dirty="0">
              <a:solidFill>
                <a:srgbClr val="101748"/>
              </a:solidFill>
              <a:cs typeface="Arial" panose="020B0604020202020204" pitchFamily="34" charset="0"/>
            </a:endParaRPr>
          </a:p>
          <a:p>
            <a:pPr>
              <a:lnSpc>
                <a:spcPct val="100000"/>
              </a:lnSpc>
              <a:spcAft>
                <a:spcPts val="1200"/>
              </a:spcAft>
            </a:pPr>
            <a:r>
              <a:rPr lang="en-GB" dirty="0" smtClean="0">
                <a:solidFill>
                  <a:schemeClr val="bg1"/>
                </a:solidFill>
                <a:latin typeface="Libre Franklin ExtraBold"/>
                <a:cs typeface="Libre Franklin ExtraBold"/>
              </a:rPr>
              <a:t>We’d love to hear your thoughts and feedback.</a:t>
            </a:r>
          </a:p>
        </p:txBody>
      </p:sp>
      <p:pic>
        <p:nvPicPr>
          <p:cNvPr id="5" name="Picture 4"/>
          <p:cNvPicPr>
            <a:picLocks noChangeAspect="1"/>
          </p:cNvPicPr>
          <p:nvPr/>
        </p:nvPicPr>
        <p:blipFill>
          <a:blip r:embed="rId4"/>
          <a:stretch>
            <a:fillRect/>
          </a:stretch>
        </p:blipFill>
        <p:spPr>
          <a:xfrm>
            <a:off x="5230520" y="517122"/>
            <a:ext cx="1754245" cy="2584546"/>
          </a:xfrm>
          <a:prstGeom prst="rect">
            <a:avLst/>
          </a:prstGeom>
          <a:effectLst/>
        </p:spPr>
      </p:pic>
    </p:spTree>
    <p:extLst>
      <p:ext uri="{BB962C8B-B14F-4D97-AF65-F5344CB8AC3E}">
        <p14:creationId xmlns:p14="http://schemas.microsoft.com/office/powerpoint/2010/main" val="32446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036" y="244593"/>
            <a:ext cx="5253878" cy="962660"/>
          </a:xfrm>
          <a:prstGeom prst="rect">
            <a:avLst/>
          </a:prstGeom>
        </p:spPr>
      </p:pic>
      <p:pic>
        <p:nvPicPr>
          <p:cNvPr id="11"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853050" y="149470"/>
            <a:ext cx="2158256" cy="974785"/>
          </a:xfrm>
        </p:spPr>
      </p:pic>
      <p:pic>
        <p:nvPicPr>
          <p:cNvPr id="8" name="Content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3050" y="228600"/>
            <a:ext cx="2158256" cy="974785"/>
          </a:xfrm>
          <a:prstGeom prst="rect">
            <a:avLst/>
          </a:prstGeom>
        </p:spPr>
      </p:pic>
      <p:sp>
        <p:nvSpPr>
          <p:cNvPr id="12" name="Title 1"/>
          <p:cNvSpPr>
            <a:spLocks noGrp="1"/>
          </p:cNvSpPr>
          <p:nvPr>
            <p:ph type="title"/>
          </p:nvPr>
        </p:nvSpPr>
        <p:spPr>
          <a:xfrm>
            <a:off x="846827" y="228600"/>
            <a:ext cx="10515600" cy="996352"/>
          </a:xfrm>
        </p:spPr>
        <p:txBody>
          <a:bodyPr>
            <a:normAutofit/>
          </a:bodyPr>
          <a:lstStyle/>
          <a:p>
            <a:r>
              <a:rPr lang="en-GB" sz="4800" dirty="0" smtClean="0">
                <a:solidFill>
                  <a:srgbClr val="00DB93"/>
                </a:solidFill>
                <a:latin typeface="Libre Franklin ExtraBold"/>
                <a:cs typeface="Libre Franklin ExtraBold"/>
              </a:rPr>
              <a:t>Air pollution</a:t>
            </a:r>
            <a:endParaRPr lang="en-GB" sz="4800" dirty="0">
              <a:solidFill>
                <a:srgbClr val="00DB93"/>
              </a:solidFill>
              <a:latin typeface="Libre Franklin ExtraBold"/>
              <a:cs typeface="Libre Franklin ExtraBold"/>
            </a:endParaRPr>
          </a:p>
        </p:txBody>
      </p:sp>
      <p:pic>
        <p:nvPicPr>
          <p:cNvPr id="1028" name="Picture 4" descr="Image result for pollution bbc"/>
          <p:cNvPicPr>
            <a:picLocks noChangeAspect="1" noChangeArrowheads="1"/>
          </p:cNvPicPr>
          <p:nvPr/>
        </p:nvPicPr>
        <p:blipFill rotWithShape="1">
          <a:blip r:embed="rId5">
            <a:extLst>
              <a:ext uri="{28A0092B-C50C-407E-A947-70E740481C1C}">
                <a14:useLocalDpi xmlns:a14="http://schemas.microsoft.com/office/drawing/2010/main" val="0"/>
              </a:ext>
            </a:extLst>
          </a:blip>
          <a:srcRect l="8715" r="8270"/>
          <a:stretch/>
        </p:blipFill>
        <p:spPr bwMode="auto">
          <a:xfrm>
            <a:off x="7093187" y="1531932"/>
            <a:ext cx="5098813" cy="46002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ll3.jpg"/>
          <p:cNvPicPr>
            <a:picLocks noChangeAspect="1"/>
          </p:cNvPicPr>
          <p:nvPr/>
        </p:nvPicPr>
        <p:blipFill rotWithShape="1">
          <a:blip r:embed="rId6">
            <a:extLst>
              <a:ext uri="{28A0092B-C50C-407E-A947-70E740481C1C}">
                <a14:useLocalDpi xmlns:a14="http://schemas.microsoft.com/office/drawing/2010/main" val="0"/>
              </a:ext>
            </a:extLst>
          </a:blip>
          <a:srcRect l="29836"/>
          <a:stretch/>
        </p:blipFill>
        <p:spPr>
          <a:xfrm>
            <a:off x="2201334" y="1533407"/>
            <a:ext cx="4844817" cy="4603358"/>
          </a:xfrm>
          <a:prstGeom prst="rect">
            <a:avLst/>
          </a:prstGeom>
        </p:spPr>
      </p:pic>
      <p:pic>
        <p:nvPicPr>
          <p:cNvPr id="4" name="Picture 3" descr="Tonbridge-High-Street.jpg"/>
          <p:cNvPicPr>
            <a:picLocks noChangeAspect="1"/>
          </p:cNvPicPr>
          <p:nvPr/>
        </p:nvPicPr>
        <p:blipFill rotWithShape="1">
          <a:blip r:embed="rId7">
            <a:extLst>
              <a:ext uri="{28A0092B-C50C-407E-A947-70E740481C1C}">
                <a14:useLocalDpi xmlns:a14="http://schemas.microsoft.com/office/drawing/2010/main" val="0"/>
              </a:ext>
            </a:extLst>
          </a:blip>
          <a:srcRect l="6468" t="22497" r="72763" b="10562"/>
          <a:stretch/>
        </p:blipFill>
        <p:spPr>
          <a:xfrm>
            <a:off x="0" y="1542815"/>
            <a:ext cx="2144889" cy="4590816"/>
          </a:xfrm>
          <a:prstGeom prst="rect">
            <a:avLst/>
          </a:prstGeom>
        </p:spPr>
      </p:pic>
    </p:spTree>
    <p:extLst>
      <p:ext uri="{BB962C8B-B14F-4D97-AF65-F5344CB8AC3E}">
        <p14:creationId xmlns:p14="http://schemas.microsoft.com/office/powerpoint/2010/main" val="2228114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853050" y="228600"/>
            <a:ext cx="2158256" cy="974785"/>
          </a:xfr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37"/>
            <a:ext cx="12192000" cy="6857325"/>
          </a:xfrm>
          <a:prstGeom prst="rect">
            <a:avLst/>
          </a:prstGeom>
        </p:spPr>
      </p:pic>
    </p:spTree>
    <p:extLst>
      <p:ext uri="{BB962C8B-B14F-4D97-AF65-F5344CB8AC3E}">
        <p14:creationId xmlns:p14="http://schemas.microsoft.com/office/powerpoint/2010/main" val="75654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ower Plant, Clouds, Sky, Industry, Chimney, Current"/>
          <p:cNvPicPr>
            <a:picLocks noChangeAspect="1" noChangeArrowheads="1"/>
          </p:cNvPicPr>
          <p:nvPr/>
        </p:nvPicPr>
        <p:blipFill rotWithShape="1">
          <a:blip r:embed="rId3">
            <a:extLst>
              <a:ext uri="{28A0092B-C50C-407E-A947-70E740481C1C}">
                <a14:useLocalDpi xmlns:a14="http://schemas.microsoft.com/office/drawing/2010/main"/>
              </a:ext>
            </a:extLst>
          </a:blip>
          <a:srcRect l="5052" r="24408"/>
          <a:stretch/>
        </p:blipFill>
        <p:spPr bwMode="auto">
          <a:xfrm>
            <a:off x="5644444" y="2063851"/>
            <a:ext cx="3151481" cy="29785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olbos.files.wordpress.com/2014/07/chimney.jpg"/>
          <p:cNvPicPr>
            <a:picLocks noChangeAspect="1" noChangeArrowheads="1"/>
          </p:cNvPicPr>
          <p:nvPr/>
        </p:nvPicPr>
        <p:blipFill rotWithShape="1">
          <a:blip r:embed="rId4">
            <a:extLst>
              <a:ext uri="{28A0092B-C50C-407E-A947-70E740481C1C}">
                <a14:useLocalDpi xmlns:a14="http://schemas.microsoft.com/office/drawing/2010/main" val="0"/>
              </a:ext>
            </a:extLst>
          </a:blip>
          <a:srcRect l="10474" r="10948"/>
          <a:stretch/>
        </p:blipFill>
        <p:spPr bwMode="auto">
          <a:xfrm>
            <a:off x="2916296" y="2057594"/>
            <a:ext cx="2681111" cy="29825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94075" y="115994"/>
            <a:ext cx="8184444" cy="1219858"/>
          </a:xfrm>
          <a:prstGeom prst="rect">
            <a:avLst/>
          </a:prstGeom>
        </p:spPr>
      </p:pic>
      <p:pic>
        <p:nvPicPr>
          <p:cNvPr id="3" name="Content Placeholder 2"/>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9853050" y="228600"/>
            <a:ext cx="2158256" cy="974785"/>
          </a:xfrm>
        </p:spPr>
      </p:pic>
      <p:pic>
        <p:nvPicPr>
          <p:cNvPr id="1026" name="Picture 2" descr="Sweden, Fire, Flames, Bonfire, Sky, Clouds, Night"/>
          <p:cNvPicPr>
            <a:picLocks noChangeAspect="1" noChangeArrowheads="1"/>
          </p:cNvPicPr>
          <p:nvPr/>
        </p:nvPicPr>
        <p:blipFill rotWithShape="1">
          <a:blip r:embed="rId7">
            <a:extLst>
              <a:ext uri="{28A0092B-C50C-407E-A947-70E740481C1C}">
                <a14:useLocalDpi xmlns:a14="http://schemas.microsoft.com/office/drawing/2010/main"/>
              </a:ext>
            </a:extLst>
          </a:blip>
          <a:srcRect l="34660" r="1"/>
          <a:stretch/>
        </p:blipFill>
        <p:spPr bwMode="auto">
          <a:xfrm>
            <a:off x="-1" y="2063036"/>
            <a:ext cx="2876147" cy="29758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apan, Train, Railroad, Railway, Steam, Locomotive"/>
          <p:cNvPicPr>
            <a:picLocks noChangeAspect="1" noChangeArrowheads="1"/>
          </p:cNvPicPr>
          <p:nvPr/>
        </p:nvPicPr>
        <p:blipFill rotWithShape="1">
          <a:blip r:embed="rId8">
            <a:extLst>
              <a:ext uri="{28A0092B-C50C-407E-A947-70E740481C1C}">
                <a14:useLocalDpi xmlns:a14="http://schemas.microsoft.com/office/drawing/2010/main"/>
              </a:ext>
            </a:extLst>
          </a:blip>
          <a:srcRect l="18614" r="1704"/>
          <a:stretch/>
        </p:blipFill>
        <p:spPr bwMode="auto">
          <a:xfrm>
            <a:off x="8842964" y="2058633"/>
            <a:ext cx="3349036" cy="298154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416578" y="272785"/>
            <a:ext cx="8736829" cy="874920"/>
          </a:xfrm>
        </p:spPr>
        <p:txBody>
          <a:bodyPr>
            <a:normAutofit/>
          </a:bodyPr>
          <a:lstStyle/>
          <a:p>
            <a:r>
              <a:rPr lang="en-GB" sz="4800" dirty="0" smtClean="0">
                <a:solidFill>
                  <a:srgbClr val="00DB93"/>
                </a:solidFill>
                <a:latin typeface="Libre Franklin ExtraBold"/>
                <a:cs typeface="Libre Franklin ExtraBold"/>
              </a:rPr>
              <a:t>When you burn</a:t>
            </a:r>
            <a:r>
              <a:rPr lang="en-GB" sz="4800" dirty="0">
                <a:solidFill>
                  <a:srgbClr val="00DB93"/>
                </a:solidFill>
                <a:latin typeface="Libre Franklin ExtraBold"/>
                <a:cs typeface="Libre Franklin ExtraBold"/>
              </a:rPr>
              <a:t> </a:t>
            </a:r>
            <a:r>
              <a:rPr lang="en-GB" sz="4800" dirty="0" smtClean="0">
                <a:solidFill>
                  <a:srgbClr val="00DB93"/>
                </a:solidFill>
                <a:latin typeface="Libre Franklin ExtraBold"/>
                <a:cs typeface="Libre Franklin ExtraBold"/>
              </a:rPr>
              <a:t>things…</a:t>
            </a:r>
            <a:endParaRPr lang="en-GB" sz="4800" dirty="0">
              <a:solidFill>
                <a:srgbClr val="00DB93"/>
              </a:solidFill>
              <a:latin typeface="Libre Franklin ExtraBold"/>
              <a:cs typeface="Libre Franklin ExtraBold"/>
            </a:endParaRPr>
          </a:p>
        </p:txBody>
      </p:sp>
    </p:spTree>
    <p:extLst>
      <p:ext uri="{BB962C8B-B14F-4D97-AF65-F5344CB8AC3E}">
        <p14:creationId xmlns:p14="http://schemas.microsoft.com/office/powerpoint/2010/main" val="132108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barn(inVertical)">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4074" y="115994"/>
            <a:ext cx="9407407" cy="1219858"/>
          </a:xfrm>
          <a:prstGeom prst="rect">
            <a:avLst/>
          </a:prstGeom>
        </p:spPr>
      </p:pic>
      <p:sp>
        <p:nvSpPr>
          <p:cNvPr id="2" name="Title 1"/>
          <p:cNvSpPr>
            <a:spLocks noGrp="1"/>
          </p:cNvSpPr>
          <p:nvPr>
            <p:ph type="title"/>
          </p:nvPr>
        </p:nvSpPr>
        <p:spPr>
          <a:xfrm>
            <a:off x="846827" y="228600"/>
            <a:ext cx="10515600" cy="996352"/>
          </a:xfrm>
        </p:spPr>
        <p:txBody>
          <a:bodyPr>
            <a:normAutofit/>
          </a:bodyPr>
          <a:lstStyle/>
          <a:p>
            <a:r>
              <a:rPr lang="en-GB" sz="4800" dirty="0" smtClean="0">
                <a:solidFill>
                  <a:srgbClr val="00DB93"/>
                </a:solidFill>
                <a:latin typeface="Libre Franklin ExtraBold"/>
                <a:cs typeface="Libre Franklin ExtraBold"/>
              </a:rPr>
              <a:t>The Great Smog of 1952</a:t>
            </a:r>
            <a:endParaRPr lang="en-GB" sz="4800" dirty="0">
              <a:solidFill>
                <a:srgbClr val="00DB93"/>
              </a:solidFill>
              <a:latin typeface="Libre Franklin ExtraBold"/>
              <a:cs typeface="Libre Franklin ExtraBold"/>
            </a:endParaRPr>
          </a:p>
        </p:txBody>
      </p:sp>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853050" y="228600"/>
            <a:ext cx="2158256" cy="974785"/>
          </a:xfrm>
        </p:spPr>
      </p:pic>
      <p:sp>
        <p:nvSpPr>
          <p:cNvPr id="5" name="TextBox 4"/>
          <p:cNvSpPr txBox="1"/>
          <p:nvPr/>
        </p:nvSpPr>
        <p:spPr>
          <a:xfrm>
            <a:off x="923030" y="1544129"/>
            <a:ext cx="6198378" cy="446276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2600" dirty="0" smtClean="0">
                <a:solidFill>
                  <a:srgbClr val="101748"/>
                </a:solidFill>
                <a:latin typeface="Libre Franklin"/>
                <a:cs typeface="Libre Franklin"/>
              </a:rPr>
              <a:t>Lots of </a:t>
            </a:r>
            <a:r>
              <a:rPr lang="en-GB" sz="2600" b="1" dirty="0">
                <a:solidFill>
                  <a:srgbClr val="00DB93"/>
                </a:solidFill>
                <a:latin typeface="Libre Franklin"/>
                <a:cs typeface="Libre Franklin"/>
              </a:rPr>
              <a:t>smoke</a:t>
            </a:r>
            <a:r>
              <a:rPr lang="en-GB" sz="2600" dirty="0" smtClean="0">
                <a:solidFill>
                  <a:srgbClr val="101748"/>
                </a:solidFill>
                <a:latin typeface="Libre Franklin"/>
                <a:cs typeface="Libre Franklin"/>
              </a:rPr>
              <a:t> from burning coal in factories and homes</a:t>
            </a:r>
          </a:p>
          <a:p>
            <a:pPr marL="285750" indent="-285750">
              <a:spcBef>
                <a:spcPts val="600"/>
              </a:spcBef>
              <a:spcAft>
                <a:spcPts val="600"/>
              </a:spcAft>
              <a:buFont typeface="Arial" panose="020B0604020202020204" pitchFamily="34" charset="0"/>
              <a:buChar char="•"/>
            </a:pPr>
            <a:r>
              <a:rPr lang="en-GB" sz="2600" dirty="0" smtClean="0">
                <a:solidFill>
                  <a:srgbClr val="101748"/>
                </a:solidFill>
                <a:latin typeface="Libre Franklin"/>
                <a:cs typeface="Libre Franklin"/>
              </a:rPr>
              <a:t>Very bad </a:t>
            </a:r>
            <a:r>
              <a:rPr lang="en-GB" sz="2600" b="1" dirty="0">
                <a:solidFill>
                  <a:srgbClr val="00DB93"/>
                </a:solidFill>
                <a:latin typeface="Libre Franklin"/>
                <a:cs typeface="Libre Franklin"/>
              </a:rPr>
              <a:t>fog</a:t>
            </a:r>
          </a:p>
          <a:p>
            <a:pPr marL="285750" indent="-285750">
              <a:spcBef>
                <a:spcPts val="600"/>
              </a:spcBef>
              <a:spcAft>
                <a:spcPts val="600"/>
              </a:spcAft>
              <a:buFont typeface="Arial" panose="020B0604020202020204" pitchFamily="34" charset="0"/>
              <a:buChar char="•"/>
            </a:pPr>
            <a:r>
              <a:rPr lang="en-GB" sz="2600" dirty="0">
                <a:solidFill>
                  <a:srgbClr val="101748"/>
                </a:solidFill>
                <a:latin typeface="Libre Franklin"/>
                <a:cs typeface="Libre Franklin"/>
              </a:rPr>
              <a:t>Smoke + fog </a:t>
            </a:r>
            <a:r>
              <a:rPr lang="en-GB" sz="2600" dirty="0" smtClean="0">
                <a:solidFill>
                  <a:srgbClr val="101748"/>
                </a:solidFill>
                <a:latin typeface="Libre Franklin"/>
                <a:cs typeface="Libre Franklin"/>
              </a:rPr>
              <a:t>= a </a:t>
            </a:r>
            <a:r>
              <a:rPr lang="en-GB" sz="2600" b="1" dirty="0" smtClean="0">
                <a:solidFill>
                  <a:srgbClr val="00DB93"/>
                </a:solidFill>
                <a:latin typeface="Libre Franklin"/>
                <a:cs typeface="Libre Franklin"/>
              </a:rPr>
              <a:t>smog</a:t>
            </a:r>
            <a:r>
              <a:rPr lang="en-GB" sz="2600" dirty="0" smtClean="0">
                <a:solidFill>
                  <a:srgbClr val="101748"/>
                </a:solidFill>
                <a:latin typeface="Libre Franklin"/>
                <a:cs typeface="Libre Franklin"/>
              </a:rPr>
              <a:t> over London</a:t>
            </a:r>
          </a:p>
          <a:p>
            <a:pPr marL="285750" indent="-285750">
              <a:spcBef>
                <a:spcPts val="600"/>
              </a:spcBef>
              <a:spcAft>
                <a:spcPts val="600"/>
              </a:spcAft>
              <a:buFont typeface="Arial" panose="020B0604020202020204" pitchFamily="34" charset="0"/>
              <a:buChar char="•"/>
            </a:pPr>
            <a:r>
              <a:rPr lang="en-GB" sz="2600" dirty="0">
                <a:solidFill>
                  <a:srgbClr val="101748"/>
                </a:solidFill>
                <a:latin typeface="Libre Franklin"/>
                <a:cs typeface="Libre Franklin"/>
              </a:rPr>
              <a:t>You couldn’t see very far and it made people very unwell</a:t>
            </a:r>
          </a:p>
          <a:p>
            <a:pPr marL="285750" indent="-285750">
              <a:spcBef>
                <a:spcPts val="600"/>
              </a:spcBef>
              <a:spcAft>
                <a:spcPts val="600"/>
              </a:spcAft>
              <a:buFont typeface="Arial" panose="020B0604020202020204" pitchFamily="34" charset="0"/>
              <a:buChar char="•"/>
            </a:pPr>
            <a:r>
              <a:rPr lang="en-GB" sz="2600" dirty="0">
                <a:solidFill>
                  <a:srgbClr val="101748"/>
                </a:solidFill>
                <a:latin typeface="Libre Franklin"/>
                <a:cs typeface="Libre Franklin"/>
              </a:rPr>
              <a:t>Around 8,000 to 12,000 people died</a:t>
            </a:r>
          </a:p>
          <a:p>
            <a:pPr marL="285750" indent="-285750">
              <a:spcBef>
                <a:spcPts val="600"/>
              </a:spcBef>
              <a:spcAft>
                <a:spcPts val="600"/>
              </a:spcAft>
              <a:buFont typeface="Arial" panose="020B0604020202020204" pitchFamily="34" charset="0"/>
              <a:buChar char="•"/>
            </a:pPr>
            <a:r>
              <a:rPr lang="en-GB" sz="2600" dirty="0">
                <a:solidFill>
                  <a:srgbClr val="101748"/>
                </a:solidFill>
                <a:latin typeface="Libre Franklin"/>
                <a:cs typeface="Libre Franklin"/>
              </a:rPr>
              <a:t>Rules put in place to </a:t>
            </a:r>
            <a:r>
              <a:rPr lang="en-GB" sz="2600" b="1" dirty="0">
                <a:solidFill>
                  <a:srgbClr val="00DB93"/>
                </a:solidFill>
                <a:latin typeface="Libre Franklin"/>
                <a:cs typeface="Libre Franklin"/>
              </a:rPr>
              <a:t>stop burning dirty fuels</a:t>
            </a:r>
          </a:p>
        </p:txBody>
      </p:sp>
      <p:sp>
        <p:nvSpPr>
          <p:cNvPr id="9" name="TextBox 8"/>
          <p:cNvSpPr txBox="1"/>
          <p:nvPr/>
        </p:nvSpPr>
        <p:spPr>
          <a:xfrm>
            <a:off x="8575529" y="6364586"/>
            <a:ext cx="3167468" cy="246221"/>
          </a:xfrm>
          <a:prstGeom prst="rect">
            <a:avLst/>
          </a:prstGeom>
          <a:noFill/>
        </p:spPr>
        <p:txBody>
          <a:bodyPr wrap="square" rtlCol="0">
            <a:spAutoFit/>
          </a:bodyPr>
          <a:lstStyle/>
          <a:p>
            <a:pPr algn="r"/>
            <a:r>
              <a:rPr lang="en-GB" sz="1000" dirty="0" smtClean="0">
                <a:solidFill>
                  <a:schemeClr val="bg1">
                    <a:lumMod val="50000"/>
                  </a:schemeClr>
                </a:solidFill>
                <a:latin typeface="Libre Franklin Light"/>
                <a:cs typeface="Libre Franklin Light"/>
              </a:rPr>
              <a:t>Images from the Great Smog of 1952</a:t>
            </a:r>
            <a:endParaRPr lang="en-GB" sz="1000" dirty="0">
              <a:solidFill>
                <a:schemeClr val="bg1">
                  <a:lumMod val="50000"/>
                </a:schemeClr>
              </a:solidFill>
              <a:latin typeface="Libre Franklin Light"/>
              <a:cs typeface="Libre Franklin Light"/>
            </a:endParaRPr>
          </a:p>
        </p:txBody>
      </p:sp>
      <p:pic>
        <p:nvPicPr>
          <p:cNvPr id="3076" name="Picture 4" descr="https://web.archive.org/web/20071013234208im_/http:/www.portfolio.mvm.ed.ac.uk/studentwebs/session4/27/smo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1667" y="1403050"/>
            <a:ext cx="4244552" cy="24254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eb.archive.org/web/20071013234208im_/http:/www.portfolio.mvm.ed.ac.uk/studentwebs/session4/27/smog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1667" y="3908939"/>
            <a:ext cx="4030024" cy="241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0452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074" y="115993"/>
            <a:ext cx="9548519" cy="1323339"/>
          </a:xfrm>
          <a:prstGeom prst="rect">
            <a:avLst/>
          </a:prstGeom>
        </p:spPr>
      </p:pic>
      <p:sp>
        <p:nvSpPr>
          <p:cNvPr id="2" name="Title 1"/>
          <p:cNvSpPr>
            <a:spLocks noGrp="1"/>
          </p:cNvSpPr>
          <p:nvPr>
            <p:ph type="title"/>
          </p:nvPr>
        </p:nvSpPr>
        <p:spPr>
          <a:xfrm>
            <a:off x="564444" y="228600"/>
            <a:ext cx="10797983" cy="996352"/>
          </a:xfrm>
        </p:spPr>
        <p:txBody>
          <a:bodyPr>
            <a:normAutofit/>
          </a:bodyPr>
          <a:lstStyle/>
          <a:p>
            <a:r>
              <a:rPr lang="en-GB" sz="4000" dirty="0" smtClean="0">
                <a:solidFill>
                  <a:srgbClr val="00DB93"/>
                </a:solidFill>
                <a:latin typeface="Libre Franklin ExtraBold"/>
                <a:cs typeface="Libre Franklin ExtraBold"/>
              </a:rPr>
              <a:t>Spot the difference – then &amp; now</a:t>
            </a:r>
            <a:endParaRPr lang="en-GB" sz="4000" dirty="0">
              <a:solidFill>
                <a:srgbClr val="00DB93"/>
              </a:solidFill>
              <a:latin typeface="Libre Franklin ExtraBold"/>
              <a:cs typeface="Libre Franklin ExtraBold"/>
            </a:endParaRPr>
          </a:p>
        </p:txBody>
      </p:sp>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853050" y="228600"/>
            <a:ext cx="2158256" cy="974785"/>
          </a:xfrm>
        </p:spPr>
      </p:pic>
      <p:sp>
        <p:nvSpPr>
          <p:cNvPr id="5" name="TextBox 4"/>
          <p:cNvSpPr txBox="1"/>
          <p:nvPr/>
        </p:nvSpPr>
        <p:spPr>
          <a:xfrm>
            <a:off x="564444" y="1875295"/>
            <a:ext cx="3456122" cy="369332"/>
          </a:xfrm>
          <a:prstGeom prst="rect">
            <a:avLst/>
          </a:prstGeom>
          <a:solidFill>
            <a:schemeClr val="bg1">
              <a:lumMod val="50000"/>
            </a:schemeClr>
          </a:solidFill>
        </p:spPr>
        <p:txBody>
          <a:bodyPr wrap="square" rtlCol="0">
            <a:spAutoFit/>
          </a:bodyPr>
          <a:lstStyle/>
          <a:p>
            <a:r>
              <a:rPr lang="en-GB" dirty="0" smtClean="0">
                <a:solidFill>
                  <a:schemeClr val="bg1"/>
                </a:solidFill>
              </a:rPr>
              <a:t>Newcastle 1960s</a:t>
            </a:r>
            <a:endParaRPr lang="en-GB" dirty="0">
              <a:solidFill>
                <a:schemeClr val="bg1"/>
              </a:solidFill>
            </a:endParaRPr>
          </a:p>
        </p:txBody>
      </p:sp>
      <p:sp>
        <p:nvSpPr>
          <p:cNvPr id="7" name="TextBox 6"/>
          <p:cNvSpPr txBox="1"/>
          <p:nvPr/>
        </p:nvSpPr>
        <p:spPr>
          <a:xfrm>
            <a:off x="7188631" y="1875295"/>
            <a:ext cx="3456122" cy="369332"/>
          </a:xfrm>
          <a:prstGeom prst="rect">
            <a:avLst/>
          </a:prstGeom>
          <a:solidFill>
            <a:schemeClr val="bg1">
              <a:lumMod val="75000"/>
            </a:schemeClr>
          </a:solidFill>
        </p:spPr>
        <p:txBody>
          <a:bodyPr wrap="square" rtlCol="0">
            <a:spAutoFit/>
          </a:bodyPr>
          <a:lstStyle/>
          <a:p>
            <a:r>
              <a:rPr lang="en-GB" dirty="0" smtClean="0">
                <a:solidFill>
                  <a:schemeClr val="bg1"/>
                </a:solidFill>
              </a:rPr>
              <a:t>Newcastle today</a:t>
            </a:r>
            <a:endParaRPr lang="en-GB" dirty="0">
              <a:solidFill>
                <a:schemeClr val="bg1"/>
              </a:solidFill>
            </a:endParaRPr>
          </a:p>
        </p:txBody>
      </p:sp>
      <p:pic>
        <p:nvPicPr>
          <p:cNvPr id="8" name="Picture 7" descr="Image result for Newcastle Upon Tyne 1950's">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308640" y="2487871"/>
            <a:ext cx="4743807" cy="3494475"/>
          </a:xfrm>
          <a:prstGeom prst="rect">
            <a:avLst/>
          </a:prstGeom>
          <a:noFill/>
          <a:ln>
            <a:noFill/>
          </a:ln>
        </p:spPr>
      </p:pic>
      <p:pic>
        <p:nvPicPr>
          <p:cNvPr id="9" name="Picture 8" descr="Image result for newcastle traffic"/>
          <p:cNvPicPr/>
          <p:nvPr/>
        </p:nvPicPr>
        <p:blipFill>
          <a:blip r:embed="rId7">
            <a:extLst>
              <a:ext uri="{28A0092B-C50C-407E-A947-70E740481C1C}">
                <a14:useLocalDpi xmlns:a14="http://schemas.microsoft.com/office/drawing/2010/main" val="0"/>
              </a:ext>
            </a:extLst>
          </a:blip>
          <a:srcRect/>
          <a:stretch>
            <a:fillRect/>
          </a:stretch>
        </p:blipFill>
        <p:spPr bwMode="auto">
          <a:xfrm>
            <a:off x="6399096" y="2487871"/>
            <a:ext cx="5021452" cy="3494475"/>
          </a:xfrm>
          <a:prstGeom prst="rect">
            <a:avLst/>
          </a:prstGeom>
          <a:noFill/>
          <a:ln>
            <a:noFill/>
          </a:ln>
        </p:spPr>
      </p:pic>
    </p:spTree>
    <p:extLst>
      <p:ext uri="{BB962C8B-B14F-4D97-AF65-F5344CB8AC3E}">
        <p14:creationId xmlns:p14="http://schemas.microsoft.com/office/powerpoint/2010/main" val="2389994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9853050" y="228600"/>
            <a:ext cx="2158256" cy="974785"/>
          </a:xfrm>
        </p:spPr>
      </p:pic>
      <p:pic>
        <p:nvPicPr>
          <p:cNvPr id="4" name="London Smog 1952 - chimney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503" y="1646300"/>
            <a:ext cx="6146173" cy="4609630"/>
          </a:xfrm>
          <a:prstGeom prst="rect">
            <a:avLst/>
          </a:prstGeom>
        </p:spPr>
      </p:pic>
      <p:pic>
        <p:nvPicPr>
          <p:cNvPr id="7" name="London Smog 1952 - people walki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106011" y="1646300"/>
            <a:ext cx="6146173" cy="4609630"/>
          </a:xfrm>
          <a:prstGeom prst="rect">
            <a:avLst/>
          </a:prstGeom>
        </p:spPr>
      </p:pic>
      <p:pic>
        <p:nvPicPr>
          <p:cNvPr id="8" name="Picture 7"/>
          <p:cNvPicPr>
            <a:picLocks noChangeAspect="1"/>
          </p:cNvPicPr>
          <p:nvPr/>
        </p:nvPicPr>
        <p:blipFill>
          <a:blip r:embed="rId10"/>
          <a:stretch>
            <a:fillRect/>
          </a:stretch>
        </p:blipFill>
        <p:spPr>
          <a:xfrm>
            <a:off x="94074" y="115994"/>
            <a:ext cx="9407407" cy="1219858"/>
          </a:xfrm>
          <a:prstGeom prst="rect">
            <a:avLst/>
          </a:prstGeom>
        </p:spPr>
      </p:pic>
      <p:sp>
        <p:nvSpPr>
          <p:cNvPr id="9" name="Title 1"/>
          <p:cNvSpPr>
            <a:spLocks noGrp="1"/>
          </p:cNvSpPr>
          <p:nvPr>
            <p:ph type="title"/>
          </p:nvPr>
        </p:nvSpPr>
        <p:spPr>
          <a:xfrm>
            <a:off x="846827" y="228600"/>
            <a:ext cx="10515600" cy="996352"/>
          </a:xfrm>
        </p:spPr>
        <p:txBody>
          <a:bodyPr>
            <a:normAutofit/>
          </a:bodyPr>
          <a:lstStyle/>
          <a:p>
            <a:r>
              <a:rPr lang="en-GB" sz="4800" dirty="0" smtClean="0">
                <a:solidFill>
                  <a:srgbClr val="00DB93"/>
                </a:solidFill>
                <a:latin typeface="Libre Franklin ExtraBold"/>
                <a:cs typeface="Libre Franklin ExtraBold"/>
              </a:rPr>
              <a:t>The Great Smog of 1952</a:t>
            </a:r>
            <a:endParaRPr lang="en-GB" sz="4800" dirty="0">
              <a:solidFill>
                <a:srgbClr val="00DB93"/>
              </a:solidFill>
              <a:latin typeface="Libre Franklin ExtraBold"/>
              <a:cs typeface="Libre Franklin ExtraBold"/>
            </a:endParaRPr>
          </a:p>
        </p:txBody>
      </p:sp>
    </p:spTree>
    <p:extLst>
      <p:ext uri="{BB962C8B-B14F-4D97-AF65-F5344CB8AC3E}">
        <p14:creationId xmlns:p14="http://schemas.microsoft.com/office/powerpoint/2010/main" val="134762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853050" y="228600"/>
            <a:ext cx="2158256" cy="974785"/>
          </a:xfrm>
        </p:spPr>
      </p:pic>
      <p:sp>
        <p:nvSpPr>
          <p:cNvPr id="4" name="TextBox 3"/>
          <p:cNvSpPr txBox="1"/>
          <p:nvPr/>
        </p:nvSpPr>
        <p:spPr>
          <a:xfrm>
            <a:off x="451557" y="1544129"/>
            <a:ext cx="6811886" cy="4862870"/>
          </a:xfrm>
          <a:prstGeom prst="rect">
            <a:avLst/>
          </a:prstGeom>
          <a:noFill/>
        </p:spPr>
        <p:txBody>
          <a:bodyPr wrap="square" rtlCol="0">
            <a:spAutoFit/>
          </a:bodyPr>
          <a:lstStyle/>
          <a:p>
            <a:pPr>
              <a:spcBef>
                <a:spcPts val="600"/>
              </a:spcBef>
              <a:spcAft>
                <a:spcPts val="600"/>
              </a:spcAft>
            </a:pPr>
            <a:r>
              <a:rPr lang="en-GB" sz="2800" dirty="0" smtClean="0">
                <a:solidFill>
                  <a:srgbClr val="101748"/>
                </a:solidFill>
                <a:latin typeface="Libre Franklin"/>
                <a:cs typeface="Libre Franklin"/>
              </a:rPr>
              <a:t>Do you… </a:t>
            </a:r>
            <a:r>
              <a:rPr lang="en-GB" sz="2800" b="1" dirty="0" smtClean="0">
                <a:solidFill>
                  <a:srgbClr val="101748"/>
                </a:solidFill>
                <a:latin typeface="Libre Franklin"/>
                <a:cs typeface="Libre Franklin"/>
              </a:rPr>
              <a:t>Walk? </a:t>
            </a:r>
            <a:r>
              <a:rPr lang="en-GB" sz="2800" b="1" dirty="0">
                <a:solidFill>
                  <a:srgbClr val="101748"/>
                </a:solidFill>
                <a:latin typeface="Libre Franklin"/>
                <a:cs typeface="Libre Franklin"/>
              </a:rPr>
              <a:t>Cycle? Scooter</a:t>
            </a:r>
            <a:r>
              <a:rPr lang="en-GB" sz="2800" b="1" dirty="0" smtClean="0">
                <a:solidFill>
                  <a:srgbClr val="101748"/>
                </a:solidFill>
                <a:latin typeface="Libre Franklin"/>
                <a:cs typeface="Libre Franklin"/>
              </a:rPr>
              <a:t>?</a:t>
            </a:r>
          </a:p>
          <a:p>
            <a:pPr>
              <a:spcBef>
                <a:spcPts val="600"/>
              </a:spcBef>
              <a:spcAft>
                <a:spcPts val="600"/>
              </a:spcAft>
            </a:pPr>
            <a:r>
              <a:rPr lang="en-GB" sz="2800" b="1" dirty="0">
                <a:solidFill>
                  <a:srgbClr val="101748"/>
                </a:solidFill>
                <a:latin typeface="Libre Franklin"/>
                <a:cs typeface="Libre Franklin"/>
              </a:rPr>
              <a:t>Bus? Train? Tram</a:t>
            </a:r>
            <a:r>
              <a:rPr lang="en-GB" sz="2800" b="1" dirty="0" smtClean="0">
                <a:solidFill>
                  <a:srgbClr val="101748"/>
                </a:solidFill>
                <a:latin typeface="Libre Franklin"/>
                <a:cs typeface="Libre Franklin"/>
              </a:rPr>
              <a:t>? Taxi?</a:t>
            </a:r>
            <a:r>
              <a:rPr lang="en-GB" sz="2800" b="1" dirty="0">
                <a:solidFill>
                  <a:srgbClr val="101748"/>
                </a:solidFill>
                <a:latin typeface="Libre Franklin"/>
                <a:cs typeface="Libre Franklin"/>
              </a:rPr>
              <a:t> </a:t>
            </a:r>
            <a:r>
              <a:rPr lang="en-GB" sz="2800" b="1" dirty="0" smtClean="0">
                <a:solidFill>
                  <a:srgbClr val="101748"/>
                </a:solidFill>
                <a:latin typeface="Libre Franklin"/>
                <a:cs typeface="Libre Franklin"/>
              </a:rPr>
              <a:t>Drive? </a:t>
            </a:r>
            <a:endParaRPr lang="en-GB" sz="2800" b="1" dirty="0">
              <a:solidFill>
                <a:srgbClr val="101748"/>
              </a:solidFill>
              <a:latin typeface="Libre Franklin"/>
              <a:cs typeface="Libre Franklin"/>
            </a:endParaRPr>
          </a:p>
          <a:p>
            <a:pPr>
              <a:spcBef>
                <a:spcPts val="600"/>
              </a:spcBef>
              <a:spcAft>
                <a:spcPts val="600"/>
              </a:spcAft>
            </a:pPr>
            <a:endParaRPr lang="en-GB" sz="2800" dirty="0" smtClean="0">
              <a:solidFill>
                <a:srgbClr val="101748"/>
              </a:solidFill>
              <a:latin typeface="Libre Franklin"/>
              <a:cs typeface="Libre Franklin"/>
            </a:endParaRPr>
          </a:p>
          <a:p>
            <a:r>
              <a:rPr lang="en-GB" sz="2800" dirty="0">
                <a:latin typeface="Libre Franklin"/>
              </a:rPr>
              <a:t>Which of these ways of travelling do they think are </a:t>
            </a:r>
            <a:r>
              <a:rPr lang="en-GB" sz="2800" b="1" dirty="0">
                <a:solidFill>
                  <a:srgbClr val="FF0000"/>
                </a:solidFill>
                <a:latin typeface="Libre Franklin"/>
              </a:rPr>
              <a:t>worst</a:t>
            </a:r>
            <a:r>
              <a:rPr lang="en-GB" sz="2800" dirty="0">
                <a:latin typeface="Libre Franklin"/>
              </a:rPr>
              <a:t> for making air pollution?</a:t>
            </a:r>
          </a:p>
          <a:p>
            <a:r>
              <a:rPr lang="en-GB" sz="2800" dirty="0">
                <a:latin typeface="Libre Franklin"/>
              </a:rPr>
              <a:t> </a:t>
            </a:r>
          </a:p>
          <a:p>
            <a:r>
              <a:rPr lang="en-GB" sz="2800" dirty="0">
                <a:latin typeface="Libre Franklin"/>
              </a:rPr>
              <a:t>Which of these ways make the </a:t>
            </a:r>
            <a:r>
              <a:rPr lang="en-GB" sz="2800" b="1" dirty="0">
                <a:solidFill>
                  <a:srgbClr val="00DB93"/>
                </a:solidFill>
                <a:latin typeface="Libre Franklin"/>
              </a:rPr>
              <a:t>least</a:t>
            </a:r>
            <a:r>
              <a:rPr lang="en-GB" sz="2800" dirty="0">
                <a:latin typeface="Libre Franklin"/>
              </a:rPr>
              <a:t> air pollution?</a:t>
            </a:r>
          </a:p>
          <a:p>
            <a:pPr>
              <a:spcBef>
                <a:spcPts val="600"/>
              </a:spcBef>
              <a:spcAft>
                <a:spcPts val="600"/>
              </a:spcAft>
            </a:pPr>
            <a:endParaRPr lang="en-GB" sz="2800" dirty="0" smtClean="0">
              <a:solidFill>
                <a:srgbClr val="101748"/>
              </a:solidFill>
              <a:latin typeface="Libre Franklin"/>
              <a:cs typeface="Libre Franklin"/>
            </a:endParaRPr>
          </a:p>
        </p:txBody>
      </p:sp>
      <p:pic>
        <p:nvPicPr>
          <p:cNvPr id="3074" name="Picture 2" descr="Car exhaust, pollution, car exhuast fumes, carbon footpr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0074" y="3898429"/>
            <a:ext cx="4308593" cy="268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94074" y="115994"/>
            <a:ext cx="9407407" cy="1219858"/>
          </a:xfrm>
          <a:prstGeom prst="rect">
            <a:avLst/>
          </a:prstGeom>
        </p:spPr>
      </p:pic>
      <p:sp>
        <p:nvSpPr>
          <p:cNvPr id="10" name="Title 1"/>
          <p:cNvSpPr>
            <a:spLocks noGrp="1"/>
          </p:cNvSpPr>
          <p:nvPr>
            <p:ph type="title"/>
          </p:nvPr>
        </p:nvSpPr>
        <p:spPr>
          <a:xfrm>
            <a:off x="846827" y="228600"/>
            <a:ext cx="10515600" cy="996352"/>
          </a:xfrm>
        </p:spPr>
        <p:txBody>
          <a:bodyPr>
            <a:normAutofit fontScale="90000"/>
          </a:bodyPr>
          <a:lstStyle/>
          <a:p>
            <a:r>
              <a:rPr lang="en-GB" sz="4800" dirty="0" smtClean="0">
                <a:solidFill>
                  <a:srgbClr val="00DB93"/>
                </a:solidFill>
                <a:latin typeface="Libre Franklin ExtraBold"/>
                <a:cs typeface="Libre Franklin ExtraBold"/>
              </a:rPr>
              <a:t/>
            </a:r>
            <a:br>
              <a:rPr lang="en-GB" sz="4800" dirty="0" smtClean="0">
                <a:solidFill>
                  <a:srgbClr val="00DB93"/>
                </a:solidFill>
                <a:latin typeface="Libre Franklin ExtraBold"/>
                <a:cs typeface="Libre Franklin ExtraBold"/>
              </a:rPr>
            </a:br>
            <a:r>
              <a:rPr lang="en-GB" sz="4800" dirty="0" smtClean="0">
                <a:solidFill>
                  <a:srgbClr val="00DB93"/>
                </a:solidFill>
                <a:latin typeface="Libre Franklin ExtraBold"/>
                <a:cs typeface="Libre Franklin ExtraBold"/>
              </a:rPr>
              <a:t>How </a:t>
            </a:r>
            <a:r>
              <a:rPr lang="en-GB" sz="4800" dirty="0">
                <a:solidFill>
                  <a:srgbClr val="00DB93"/>
                </a:solidFill>
                <a:latin typeface="Libre Franklin ExtraBold"/>
                <a:cs typeface="Libre Franklin ExtraBold"/>
              </a:rPr>
              <a:t>do you get to school?</a:t>
            </a:r>
            <a:br>
              <a:rPr lang="en-GB" sz="4800" dirty="0">
                <a:solidFill>
                  <a:srgbClr val="00DB93"/>
                </a:solidFill>
                <a:latin typeface="Libre Franklin ExtraBold"/>
                <a:cs typeface="Libre Franklin ExtraBold"/>
              </a:rPr>
            </a:br>
            <a:endParaRPr lang="en-GB" sz="4800" dirty="0">
              <a:solidFill>
                <a:srgbClr val="00DB93"/>
              </a:solidFill>
              <a:latin typeface="Libre Franklin ExtraBold"/>
              <a:cs typeface="Libre Franklin ExtraBold"/>
            </a:endParaRPr>
          </a:p>
        </p:txBody>
      </p:sp>
      <p:pic>
        <p:nvPicPr>
          <p:cNvPr id="2" name="Picture 1" descr="RS10128__MG_0882.jpg"/>
          <p:cNvPicPr>
            <a:picLocks noChangeAspect="1"/>
          </p:cNvPicPr>
          <p:nvPr/>
        </p:nvPicPr>
        <p:blipFill rotWithShape="1">
          <a:blip r:embed="rId6" cstate="print">
            <a:extLst>
              <a:ext uri="{28A0092B-C50C-407E-A947-70E740481C1C}">
                <a14:useLocalDpi xmlns:a14="http://schemas.microsoft.com/office/drawing/2010/main" val="0"/>
              </a:ext>
            </a:extLst>
          </a:blip>
          <a:srcRect t="7864" b="4325"/>
          <a:stretch/>
        </p:blipFill>
        <p:spPr>
          <a:xfrm>
            <a:off x="7456616" y="1326442"/>
            <a:ext cx="4307591" cy="2521186"/>
          </a:xfrm>
          <a:prstGeom prst="rect">
            <a:avLst/>
          </a:prstGeom>
        </p:spPr>
      </p:pic>
    </p:spTree>
    <p:extLst>
      <p:ext uri="{BB962C8B-B14F-4D97-AF65-F5344CB8AC3E}">
        <p14:creationId xmlns:p14="http://schemas.microsoft.com/office/powerpoint/2010/main" val="4064190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4074" y="115994"/>
            <a:ext cx="9407407" cy="1219858"/>
          </a:xfrm>
          <a:prstGeom prst="rect">
            <a:avLst/>
          </a:prstGeom>
        </p:spPr>
      </p:pic>
      <p:pic>
        <p:nvPicPr>
          <p:cNvPr id="3074" name="Picture 2" descr="Image result for child inhal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808" b="409"/>
          <a:stretch/>
        </p:blipFill>
        <p:spPr bwMode="auto">
          <a:xfrm>
            <a:off x="4316159" y="1175926"/>
            <a:ext cx="7679529" cy="56588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46827" y="228600"/>
            <a:ext cx="10515600" cy="996352"/>
          </a:xfrm>
        </p:spPr>
        <p:txBody>
          <a:bodyPr>
            <a:normAutofit/>
          </a:bodyPr>
          <a:lstStyle/>
          <a:p>
            <a:r>
              <a:rPr lang="en-GB" sz="4000" dirty="0" smtClean="0">
                <a:solidFill>
                  <a:srgbClr val="00DB93"/>
                </a:solidFill>
                <a:latin typeface="Libre Franklin ExtraBold"/>
                <a:cs typeface="Libre Franklin ExtraBold"/>
              </a:rPr>
              <a:t>Why is air pollution a problem?</a:t>
            </a:r>
            <a:endParaRPr lang="en-GB" sz="4000" dirty="0">
              <a:solidFill>
                <a:srgbClr val="00DB93"/>
              </a:solidFill>
              <a:latin typeface="Libre Franklin ExtraBold"/>
              <a:cs typeface="Libre Franklin ExtraBold"/>
            </a:endParaRP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853050" y="228600"/>
            <a:ext cx="2158256" cy="974785"/>
          </a:xfrm>
        </p:spPr>
      </p:pic>
      <p:sp>
        <p:nvSpPr>
          <p:cNvPr id="5" name="TextBox 4"/>
          <p:cNvSpPr txBox="1"/>
          <p:nvPr/>
        </p:nvSpPr>
        <p:spPr>
          <a:xfrm>
            <a:off x="923029" y="1544129"/>
            <a:ext cx="6094897" cy="3139321"/>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2800" dirty="0">
                <a:solidFill>
                  <a:srgbClr val="101748"/>
                </a:solidFill>
                <a:latin typeface="Libre Franklin"/>
                <a:cs typeface="Libre Franklin"/>
              </a:rPr>
              <a:t>Heart, lung and breathing problems, including asthma</a:t>
            </a:r>
          </a:p>
          <a:p>
            <a:pPr marL="285750" indent="-285750">
              <a:spcBef>
                <a:spcPts val="600"/>
              </a:spcBef>
              <a:spcAft>
                <a:spcPts val="600"/>
              </a:spcAft>
              <a:buFont typeface="Arial" panose="020B0604020202020204" pitchFamily="34" charset="0"/>
              <a:buChar char="•"/>
            </a:pPr>
            <a:r>
              <a:rPr lang="en-GB" sz="2800" dirty="0">
                <a:solidFill>
                  <a:srgbClr val="101748"/>
                </a:solidFill>
                <a:latin typeface="Libre Franklin"/>
                <a:cs typeface="Libre Franklin"/>
              </a:rPr>
              <a:t>Weakens our </a:t>
            </a:r>
            <a:r>
              <a:rPr lang="en-GB" sz="2800" b="1" dirty="0">
                <a:solidFill>
                  <a:srgbClr val="00DB93"/>
                </a:solidFill>
                <a:latin typeface="Libre Franklin"/>
                <a:cs typeface="Libre Franklin"/>
              </a:rPr>
              <a:t>immune system</a:t>
            </a:r>
          </a:p>
          <a:p>
            <a:pPr marL="285750" indent="-285750">
              <a:spcBef>
                <a:spcPts val="600"/>
              </a:spcBef>
              <a:spcAft>
                <a:spcPts val="600"/>
              </a:spcAft>
              <a:buFont typeface="Arial" panose="020B0604020202020204" pitchFamily="34" charset="0"/>
              <a:buChar char="•"/>
            </a:pPr>
            <a:r>
              <a:rPr lang="en-GB" sz="2800" dirty="0">
                <a:solidFill>
                  <a:srgbClr val="101748"/>
                </a:solidFill>
                <a:latin typeface="Libre Franklin"/>
                <a:cs typeface="Libre Franklin"/>
              </a:rPr>
              <a:t>Children are more at risk than adults</a:t>
            </a:r>
          </a:p>
          <a:p>
            <a:pPr marL="285750" indent="-285750">
              <a:spcBef>
                <a:spcPts val="600"/>
              </a:spcBef>
              <a:spcAft>
                <a:spcPts val="600"/>
              </a:spcAft>
              <a:buFont typeface="Arial" panose="020B0604020202020204" pitchFamily="34" charset="0"/>
              <a:buChar char="•"/>
            </a:pPr>
            <a:r>
              <a:rPr lang="en-GB" sz="2800" dirty="0">
                <a:solidFill>
                  <a:srgbClr val="101748"/>
                </a:solidFill>
                <a:latin typeface="Libre Franklin"/>
                <a:cs typeface="Libre Franklin"/>
              </a:rPr>
              <a:t>It can stop </a:t>
            </a:r>
            <a:r>
              <a:rPr lang="en-GB" sz="2800" dirty="0" smtClean="0">
                <a:solidFill>
                  <a:srgbClr val="101748"/>
                </a:solidFill>
                <a:latin typeface="Libre Franklin"/>
                <a:cs typeface="Libre Franklin"/>
              </a:rPr>
              <a:t>lungs growing properly</a:t>
            </a:r>
            <a:endParaRPr lang="en-GB" sz="2800" dirty="0">
              <a:solidFill>
                <a:srgbClr val="101748"/>
              </a:solidFill>
              <a:latin typeface="Libre Franklin"/>
              <a:cs typeface="Libre Franklin"/>
            </a:endParaRPr>
          </a:p>
        </p:txBody>
      </p:sp>
    </p:spTree>
    <p:extLst>
      <p:ext uri="{BB962C8B-B14F-4D97-AF65-F5344CB8AC3E}">
        <p14:creationId xmlns:p14="http://schemas.microsoft.com/office/powerpoint/2010/main" val="2921045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F0E8EE6B7AF34BAF0442EBB2523422" ma:contentTypeVersion="10" ma:contentTypeDescription="Create a new document." ma:contentTypeScope="" ma:versionID="c0c3938fe6eae7d3c25332ddafaae83f">
  <xsd:schema xmlns:xsd="http://www.w3.org/2001/XMLSchema" xmlns:xs="http://www.w3.org/2001/XMLSchema" xmlns:p="http://schemas.microsoft.com/office/2006/metadata/properties" xmlns:ns1="http://schemas.microsoft.com/sharepoint/v3" xmlns:ns2="fde13217-2f03-40ca-80f4-28e1f6c715bd" xmlns:ns3="521c569f-15c6-42a0-800c-f86563c50ae7" xmlns:ns4="fef388ce-0e41-4804-89a1-cf7eeead94f4" targetNamespace="http://schemas.microsoft.com/office/2006/metadata/properties" ma:root="true" ma:fieldsID="cf8fe152e9bd9284ccad7d176945601f" ns1:_="" ns2:_="" ns3:_="" ns4:_="">
    <xsd:import namespace="http://schemas.microsoft.com/sharepoint/v3"/>
    <xsd:import namespace="fde13217-2f03-40ca-80f4-28e1f6c715bd"/>
    <xsd:import namespace="521c569f-15c6-42a0-800c-f86563c50ae7"/>
    <xsd:import namespace="fef388ce-0e41-4804-89a1-cf7eeead94f4"/>
    <xsd:element name="properties">
      <xsd:complexType>
        <xsd:sequence>
          <xsd:element name="documentManagement">
            <xsd:complexType>
              <xsd:all>
                <xsd:element ref="ns2:FOEDocumentTypeTaxHTField0" minOccurs="0"/>
                <xsd:element ref="ns2:TaxCatchAll" minOccurs="0"/>
                <xsd:element ref="ns2:TaxCatchAllLabel" minOccurs="0"/>
                <xsd:element ref="ns2:FOEStrategyKeywordsTaxHTField0" minOccurs="0"/>
                <xsd:element ref="ns2:FOEFinalRelease"/>
                <xsd:element ref="ns2:_dlc_DocId" minOccurs="0"/>
                <xsd:element ref="ns2:_dlc_DocIdUrl" minOccurs="0"/>
                <xsd:element ref="ns2:_dlc_DocIdPersistId" minOccurs="0"/>
                <xsd:element ref="ns1:PublishingStartDate" minOccurs="0"/>
                <xsd:element ref="ns1:PublishingExpirationDate" minOccurs="0"/>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8" nillable="true" ma:displayName="Scheduling Start Date" ma:description="" ma:format="DateTime" ma:internalName="PublishingStartDate">
      <xsd:simpleType>
        <xsd:restriction base="dms:Unknown"/>
      </xsd:simpleType>
    </xsd:element>
    <xsd:element name="PublishingExpirationDate" ma:index="19" nillable="true" ma:displayName="Scheduling End Date" ma:description="" ma:format="DateTim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e13217-2f03-40ca-80f4-28e1f6c715bd" elementFormDefault="qualified">
    <xsd:import namespace="http://schemas.microsoft.com/office/2006/documentManagement/types"/>
    <xsd:import namespace="http://schemas.microsoft.com/office/infopath/2007/PartnerControls"/>
    <xsd:element name="FOEDocumentTypeTaxHTField0" ma:index="8" nillable="true" ma:taxonomy="true" ma:internalName="FOEDocumentTypeTaxHTField0" ma:taxonomyFieldName="FOEDocumentType" ma:displayName="Document Type" ma:readOnly="false" ma:fieldId="{84d0d453-8b0d-4dad-9ac0-d2da2d61c4b2}" ma:sspId="865f3089-5274-4a42-b838-d6c0e38cbfc9" ma:termSetId="e1eb8a14-48d4-4b23-b917-9632b4337145"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54d8d7b2-b7e3-4331-822f-ac95410d41cf}" ma:internalName="TaxCatchAll" ma:readOnly="false" ma:showField="CatchAllData" ma:web="fde13217-2f03-40ca-80f4-28e1f6c715bd">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54d8d7b2-b7e3-4331-822f-ac95410d41cf}" ma:internalName="TaxCatchAllLabel" ma:readOnly="false" ma:showField="CatchAllDataLabel" ma:web="fde13217-2f03-40ca-80f4-28e1f6c715bd">
      <xsd:complexType>
        <xsd:complexContent>
          <xsd:extension base="dms:MultiChoiceLookup">
            <xsd:sequence>
              <xsd:element name="Value" type="dms:Lookup" maxOccurs="unbounded" minOccurs="0" nillable="true"/>
            </xsd:sequence>
          </xsd:extension>
        </xsd:complexContent>
      </xsd:complexType>
    </xsd:element>
    <xsd:element name="FOEStrategyKeywordsTaxHTField0" ma:index="12" nillable="true" ma:taxonomy="true" ma:internalName="FOEStrategyKeywordsTaxHTField0" ma:taxonomyFieldName="FOEStrategyKeywords" ma:displayName="Strategy Keywords" ma:readOnly="false" ma:fieldId="{1f2b1ce6-a282-4b33-a21b-6b35a20b8bd8}" ma:sspId="865f3089-5274-4a42-b838-d6c0e38cbfc9" ma:termSetId="6101a922-60a5-4348-8872-a46013a44c78" ma:anchorId="00000000-0000-0000-0000-000000000000" ma:open="false" ma:isKeyword="false">
      <xsd:complexType>
        <xsd:sequence>
          <xsd:element ref="pc:Terms" minOccurs="0" maxOccurs="1"/>
        </xsd:sequence>
      </xsd:complexType>
    </xsd:element>
    <xsd:element name="FOEFinalRelease" ma:index="14" ma:displayName="Final Release" ma:default="0" ma:description="Whether the current version of the document is the final release." ma:internalName="FOEFinalRelease" ma:readOnly="false">
      <xsd:simpleType>
        <xsd:restriction base="dms:Boolea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format="Hyperlink"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element name="SharedWithUsers" ma:index="2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1c569f-15c6-42a0-800c-f86563c50ae7" elementFormDefault="qualified">
    <xsd:import namespace="http://schemas.microsoft.com/office/2006/documentManagement/types"/>
    <xsd:import namespace="http://schemas.microsoft.com/office/infopath/2007/PartnerControls"/>
    <xsd:element name="LastSharedByUser" ma:index="22" nillable="true" ma:displayName="Last Shared By User" ma:description="" ma:internalName="LastSharedByUser" ma:readOnly="true">
      <xsd:simpleType>
        <xsd:restriction base="dms:Note">
          <xsd:maxLength value="255"/>
        </xsd:restriction>
      </xsd:simpleType>
    </xsd:element>
    <xsd:element name="LastSharedByTime" ma:index="2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ef388ce-0e41-4804-89a1-cf7eeead94f4" elementFormDefault="qualified">
    <xsd:import namespace="http://schemas.microsoft.com/office/2006/documentManagement/types"/>
    <xsd:import namespace="http://schemas.microsoft.com/office/infopath/2007/PartnerControls"/>
    <xsd:element name="MediaServiceMetadata" ma:index="24" nillable="true" ma:displayName="MediaServiceMetadata" ma:description="" ma:hidden="true" ma:internalName="MediaServiceMetadata" ma:readOnly="true">
      <xsd:simpleType>
        <xsd:restriction base="dms:Note"/>
      </xsd:simpleType>
    </xsd:element>
    <xsd:element name="MediaServiceFastMetadata" ma:index="25" nillable="true" ma:displayName="MediaServiceFastMetadata" ma:description="" ma:hidden="true" ma:internalName="MediaServiceFastMetadata" ma:readOnly="true">
      <xsd:simpleType>
        <xsd:restriction base="dms:Note"/>
      </xsd:simpleType>
    </xsd:element>
    <xsd:element name="MediaServiceDateTaken" ma:index="26" nillable="true" ma:displayName="MediaServiceDateTaken" ma:description="" ma:hidden="true" ma:internalName="MediaServiceDateTaken" ma:readOnly="true">
      <xsd:simpleType>
        <xsd:restriction base="dms:Text"/>
      </xsd:simpleType>
    </xsd:element>
    <xsd:element name="MediaServiceAutoTags" ma:index="27" nillable="true" ma:displayName="MediaServiceAutoTags" ma:description="" ma:internalName="MediaServiceAutoTags" ma:readOnly="true">
      <xsd:simpleType>
        <xsd:restriction base="dms:Text"/>
      </xsd:simpleType>
    </xsd:element>
    <xsd:element name="MediaServiceLocation" ma:index="28"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FOEFinalRelease xmlns="fde13217-2f03-40ca-80f4-28e1f6c715bd">false</FOEFinalRelease>
    <FOEStrategyKeywordsTaxHTField0 xmlns="fde13217-2f03-40ca-80f4-28e1f6c715bd">
      <Terms xmlns="http://schemas.microsoft.com/office/infopath/2007/PartnerControls"/>
    </FOEStrategyKeywordsTaxHTField0>
    <TaxCatchAll xmlns="fde13217-2f03-40ca-80f4-28e1f6c715bd"/>
    <TaxCatchAllLabel xmlns="fde13217-2f03-40ca-80f4-28e1f6c715bd"/>
    <PublishingExpirationDate xmlns="http://schemas.microsoft.com/sharepoint/v3" xsi:nil="true"/>
    <PublishingStartDate xmlns="http://schemas.microsoft.com/sharepoint/v3" xsi:nil="true"/>
    <FOEDocumentTypeTaxHTField0 xmlns="fde13217-2f03-40ca-80f4-28e1f6c715bd">
      <Terms xmlns="http://schemas.microsoft.com/office/infopath/2007/PartnerControls"/>
    </FOEDocumentTypeTaxHTField0>
    <_dlc_DocId xmlns="fde13217-2f03-40ca-80f4-28e1f6c715bd">TJQSZSAJ4VUY-1088946888-3289</_dlc_DocId>
    <_dlc_DocIdUrl xmlns="fde13217-2f03-40ca-80f4-28e1f6c715bd">
      <Url>https://foecentral.sharepoint.com/LondonMayoralElection/_layouts/15/DocIdRedir.aspx?ID=TJQSZSAJ4VUY-1088946888-3289</Url>
      <Description>TJQSZSAJ4VUY-1088946888-3289</Description>
    </_dlc_DocIdUrl>
  </documentManagement>
</p:properties>
</file>

<file path=customXml/itemProps1.xml><?xml version="1.0" encoding="utf-8"?>
<ds:datastoreItem xmlns:ds="http://schemas.openxmlformats.org/officeDocument/2006/customXml" ds:itemID="{C28079B2-1167-4D00-B4E6-C529EFE85B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de13217-2f03-40ca-80f4-28e1f6c715bd"/>
    <ds:schemaRef ds:uri="521c569f-15c6-42a0-800c-f86563c50ae7"/>
    <ds:schemaRef ds:uri="fef388ce-0e41-4804-89a1-cf7eeead94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761F30-D1D2-425D-8F73-4085ED2F15C9}">
  <ds:schemaRefs>
    <ds:schemaRef ds:uri="http://schemas.microsoft.com/sharepoint/events"/>
  </ds:schemaRefs>
</ds:datastoreItem>
</file>

<file path=customXml/itemProps3.xml><?xml version="1.0" encoding="utf-8"?>
<ds:datastoreItem xmlns:ds="http://schemas.openxmlformats.org/officeDocument/2006/customXml" ds:itemID="{F1FD73E5-519B-4379-8C0D-D73D37F0CA49}">
  <ds:schemaRefs>
    <ds:schemaRef ds:uri="http://schemas.microsoft.com/sharepoint/v3/contenttype/forms"/>
  </ds:schemaRefs>
</ds:datastoreItem>
</file>

<file path=customXml/itemProps4.xml><?xml version="1.0" encoding="utf-8"?>
<ds:datastoreItem xmlns:ds="http://schemas.openxmlformats.org/officeDocument/2006/customXml" ds:itemID="{FE262A19-4F52-44BA-9BB1-AF01F307E173}">
  <ds:schemaRefs>
    <ds:schemaRef ds:uri="http://schemas.microsoft.com/sharepoint/v3"/>
    <ds:schemaRef ds:uri="http://www.w3.org/XML/1998/namespace"/>
    <ds:schemaRef ds:uri="http://purl.org/dc/elements/1.1/"/>
    <ds:schemaRef ds:uri="http://purl.org/dc/terms/"/>
    <ds:schemaRef ds:uri="fde13217-2f03-40ca-80f4-28e1f6c715bd"/>
    <ds:schemaRef ds:uri="http://schemas.microsoft.com/office/infopath/2007/PartnerControls"/>
    <ds:schemaRef ds:uri="fef388ce-0e41-4804-89a1-cf7eeead94f4"/>
    <ds:schemaRef ds:uri="http://purl.org/dc/dcmitype/"/>
    <ds:schemaRef ds:uri="http://schemas.microsoft.com/office/2006/documentManagement/types"/>
    <ds:schemaRef ds:uri="http://schemas.openxmlformats.org/package/2006/metadata/core-properties"/>
    <ds:schemaRef ds:uri="521c569f-15c6-42a0-800c-f86563c50ae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8515</TotalTime>
  <Words>1466</Words>
  <Application>Microsoft Office PowerPoint</Application>
  <PresentationFormat>Custom</PresentationFormat>
  <Paragraphs>155</Paragraphs>
  <Slides>12</Slides>
  <Notes>12</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   Clean Air Schools Assembly</vt:lpstr>
      <vt:lpstr>Air pollution</vt:lpstr>
      <vt:lpstr>PowerPoint Presentation</vt:lpstr>
      <vt:lpstr>When you burn things…</vt:lpstr>
      <vt:lpstr>The Great Smog of 1952</vt:lpstr>
      <vt:lpstr>Spot the difference – then &amp; now</vt:lpstr>
      <vt:lpstr>The Great Smog of 1952</vt:lpstr>
      <vt:lpstr> How do you get to school? </vt:lpstr>
      <vt:lpstr>Why is air pollution a problem?</vt:lpstr>
      <vt:lpstr>What do you think?</vt:lpstr>
      <vt:lpstr>Talk to the person next to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of the Earth – Clean Air Schools Assembly - 2017</dc:title>
  <dc:creator>aaron.kiely@foe.co.uk</dc:creator>
  <cp:lastModifiedBy>Lee Jowett</cp:lastModifiedBy>
  <cp:revision>137</cp:revision>
  <dcterms:created xsi:type="dcterms:W3CDTF">2017-10-05T16:20:51Z</dcterms:created>
  <dcterms:modified xsi:type="dcterms:W3CDTF">2018-10-08T10:25:32Z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0x01010018F0E8EE6B7AF34BAF0442EBB2523422</vt:lpwstr>
  </property>
  <property fmtid="{D5CDD505-2E9C-101B-9397-08002B2CF9AE}" pid="3" name="FOEDocumentType">
    <vt:lpwstr/>
  </property>
  <property fmtid="{D5CDD505-2E9C-101B-9397-08002B2CF9AE}" pid="4" name="FOEStrategyKeywords">
    <vt:lpwstr/>
  </property>
  <property fmtid="{D5CDD505-2E9C-101B-9397-08002B2CF9AE}" pid="5" name="_dlc_DocIdItemGuid">
    <vt:lpwstr>6551b460-9396-41df-817a-f3882062a6f2</vt:lpwstr>
  </property>
</Properties>
</file>