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5" r:id="rId2"/>
    <p:sldId id="256" r:id="rId3"/>
    <p:sldId id="270" r:id="rId4"/>
    <p:sldId id="271" r:id="rId5"/>
    <p:sldId id="272" r:id="rId6"/>
    <p:sldId id="258" r:id="rId7"/>
    <p:sldId id="273" r:id="rId8"/>
    <p:sldId id="262" r:id="rId9"/>
    <p:sldId id="274" r:id="rId10"/>
    <p:sldId id="260" r:id="rId11"/>
    <p:sldId id="269" r:id="rId12"/>
    <p:sldId id="264" r:id="rId13"/>
    <p:sldId id="26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1" d="100"/>
          <a:sy n="41" d="100"/>
        </p:scale>
        <p:origin x="1356" y="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DACA36-0A67-4B56-89CD-2C6F7213E907}" type="datetimeFigureOut">
              <a:rPr lang="en-GB" smtClean="0"/>
              <a:t>21/05/2018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5ABC7D-A725-4BC7-861E-F44F85B46611}" type="slidenum">
              <a:rPr lang="en-GB" smtClean="0"/>
              <a:t>‹#›</a:t>
            </a:fld>
            <a:endParaRPr lang="en-GB"/>
          </a:p>
        </p:txBody>
      </p:sp>
    </p:spTree>
    <p:extLst>
      <p:ext uri="{BB962C8B-B14F-4D97-AF65-F5344CB8AC3E}">
        <p14:creationId xmlns:p14="http://schemas.microsoft.com/office/powerpoint/2010/main" val="3009312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bit.ly/1QJNfVy" TargetMode="External"/><Relationship Id="rId3" Type="http://schemas.openxmlformats.org/officeDocument/2006/relationships/hyperlink" Target="http://www.schoolfoodplan.com/the-plan/" TargetMode="External"/><Relationship Id="rId7" Type="http://schemas.openxmlformats.org/officeDocument/2006/relationships/hyperlink" Target="http://bit.ly/1UqiPH1"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www.schoolfoodplan.com/actions/ofsted/" TargetMode="External"/><Relationship Id="rId5" Type="http://schemas.openxmlformats.org/officeDocument/2006/relationships/hyperlink" Target="http://bit.ly/1wg5qbs" TargetMode="External"/><Relationship Id="rId4" Type="http://schemas.openxmlformats.org/officeDocument/2006/relationships/hyperlink" Target="http://bit.ly/1TzXxtV" TargetMode="External"/><Relationship Id="rId9" Type="http://schemas.openxmlformats.org/officeDocument/2006/relationships/hyperlink" Target="http://bit.ly/1WbVz0G" TargetMode="Externa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bit.ly/1QRwhRT" TargetMode="External"/><Relationship Id="rId3" Type="http://schemas.openxmlformats.org/officeDocument/2006/relationships/hyperlink" Target="http://www.hscic.gov.uk/ncmp" TargetMode="External"/><Relationship Id="rId7" Type="http://schemas.openxmlformats.org/officeDocument/2006/relationships/hyperlink" Target="http://bit.ly/1UYhLN9"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bit.ly/1PILsiN" TargetMode="External"/><Relationship Id="rId5" Type="http://schemas.openxmlformats.org/officeDocument/2006/relationships/hyperlink" Target="http://www.noo.org.uk/NOO_pub/Key_data" TargetMode="External"/><Relationship Id="rId4" Type="http://schemas.openxmlformats.org/officeDocument/2006/relationships/hyperlink" Target="http://www.noo.org.uk/slide_sets"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bit.ly/1RpcUnN"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bit.ly/1QqZzqf" TargetMode="External"/><Relationship Id="rId5" Type="http://schemas.openxmlformats.org/officeDocument/2006/relationships/hyperlink" Target="http://www.hscic.gov.uk/ncmp" TargetMode="External"/><Relationship Id="rId4" Type="http://schemas.openxmlformats.org/officeDocument/2006/relationships/hyperlink" Target="http://bit.ly/1m64S6z"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1.usa.gov/1Xi7D0A" TargetMode="External"/><Relationship Id="rId3" Type="http://schemas.openxmlformats.org/officeDocument/2006/relationships/hyperlink" Target="http://bit.ly/1plIxST" TargetMode="External"/><Relationship Id="rId7" Type="http://schemas.openxmlformats.org/officeDocument/2006/relationships/hyperlink" Target="http://1.usa.gov/1U6I5Fo"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dailym.ai/1A7aRx7" TargetMode="External"/><Relationship Id="rId5" Type="http://schemas.openxmlformats.org/officeDocument/2006/relationships/hyperlink" Target="http://bit.ly/1Hlkoy1" TargetMode="External"/><Relationship Id="rId4" Type="http://schemas.openxmlformats.org/officeDocument/2006/relationships/hyperlink" Target="http://bit.ly/1Qvzv0T"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0188" y="96838"/>
            <a:ext cx="4256087" cy="3192462"/>
          </a:xfrm>
        </p:spPr>
      </p:sp>
      <p:sp>
        <p:nvSpPr>
          <p:cNvPr id="3" name="Notes Placeholder 2"/>
          <p:cNvSpPr>
            <a:spLocks noGrp="1"/>
          </p:cNvSpPr>
          <p:nvPr>
            <p:ph type="body" idx="1"/>
          </p:nvPr>
        </p:nvSpPr>
        <p:spPr>
          <a:xfrm>
            <a:off x="0" y="3288485"/>
            <a:ext cx="6728021" cy="4114800"/>
          </a:xfrm>
        </p:spPr>
        <p:txBody>
          <a:bodyPr/>
          <a:lstStyle/>
          <a:p>
            <a:pPr marL="228600" lvl="0" indent="-228600" algn="just">
              <a:buFont typeface="+mj-lt"/>
              <a:buAutoNum type="arabicPeriod"/>
            </a:pPr>
            <a:r>
              <a:rPr lang="en-GB" sz="1000" kern="1200" dirty="0">
                <a:solidFill>
                  <a:schemeClr val="tx1"/>
                </a:solidFill>
                <a:effectLst/>
                <a:latin typeface="+mn-lt"/>
                <a:ea typeface="+mn-ea"/>
                <a:cs typeface="+mn-cs"/>
              </a:rPr>
              <a:t>Set the scene and demonstrate the </a:t>
            </a:r>
            <a:r>
              <a:rPr lang="en-GB" sz="1000" b="1" kern="1200" dirty="0">
                <a:solidFill>
                  <a:schemeClr val="tx1"/>
                </a:solidFill>
                <a:effectLst/>
                <a:latin typeface="+mn-lt"/>
                <a:ea typeface="+mn-ea"/>
                <a:cs typeface="+mn-cs"/>
              </a:rPr>
              <a:t>brilliant progress </a:t>
            </a:r>
            <a:r>
              <a:rPr lang="en-GB" sz="1000" kern="1200" dirty="0">
                <a:solidFill>
                  <a:schemeClr val="tx1"/>
                </a:solidFill>
                <a:effectLst/>
                <a:latin typeface="+mn-lt"/>
                <a:ea typeface="+mn-ea"/>
                <a:cs typeface="+mn-cs"/>
              </a:rPr>
              <a:t>that has been achieved</a:t>
            </a:r>
            <a:r>
              <a:rPr lang="en-GB" sz="1000" b="1" kern="1200" dirty="0">
                <a:solidFill>
                  <a:schemeClr val="tx1"/>
                </a:solidFill>
                <a:effectLst/>
                <a:latin typeface="+mn-lt"/>
                <a:ea typeface="+mn-ea"/>
                <a:cs typeface="+mn-cs"/>
              </a:rPr>
              <a:t> nationally over the last few years to improve the food culture across all schools.</a:t>
            </a:r>
            <a:r>
              <a:rPr lang="en-GB" sz="1000" kern="1200" dirty="0">
                <a:solidFill>
                  <a:schemeClr val="tx1"/>
                </a:solidFill>
                <a:effectLst/>
                <a:latin typeface="+mn-lt"/>
                <a:ea typeface="+mn-ea"/>
                <a:cs typeface="+mn-cs"/>
              </a:rPr>
              <a:t> Mention that there is a growing </a:t>
            </a:r>
            <a:r>
              <a:rPr lang="en-GB" sz="1000" b="1" kern="1200" dirty="0">
                <a:solidFill>
                  <a:schemeClr val="tx1"/>
                </a:solidFill>
                <a:effectLst/>
                <a:latin typeface="+mn-lt"/>
                <a:ea typeface="+mn-ea"/>
                <a:cs typeface="+mn-cs"/>
              </a:rPr>
              <a:t>political recognition </a:t>
            </a:r>
            <a:r>
              <a:rPr lang="en-GB" sz="1000" kern="1200" dirty="0">
                <a:solidFill>
                  <a:schemeClr val="tx1"/>
                </a:solidFill>
                <a:effectLst/>
                <a:latin typeface="+mn-lt"/>
                <a:ea typeface="+mn-ea"/>
                <a:cs typeface="+mn-cs"/>
              </a:rPr>
              <a:t>for the importance of </a:t>
            </a:r>
            <a:r>
              <a:rPr lang="en-GB" sz="1000" b="1" kern="1200" dirty="0">
                <a:solidFill>
                  <a:schemeClr val="tx1"/>
                </a:solidFill>
                <a:effectLst/>
                <a:latin typeface="+mn-lt"/>
                <a:ea typeface="+mn-ea"/>
                <a:cs typeface="+mn-cs"/>
              </a:rPr>
              <a:t>school food culture in improving pupil health, wellbeing and attainment </a:t>
            </a:r>
            <a:r>
              <a:rPr lang="en-GB" sz="1000" kern="1200" dirty="0">
                <a:solidFill>
                  <a:schemeClr val="tx1"/>
                </a:solidFill>
                <a:effectLst/>
                <a:latin typeface="+mn-lt"/>
                <a:ea typeface="+mn-ea"/>
                <a:cs typeface="+mn-cs"/>
              </a:rPr>
              <a:t>– mention the government’s </a:t>
            </a:r>
            <a:r>
              <a:rPr lang="en-GB" sz="1000" b="1" kern="1200" dirty="0">
                <a:solidFill>
                  <a:schemeClr val="tx1"/>
                </a:solidFill>
                <a:effectLst/>
                <a:latin typeface="+mn-lt"/>
                <a:ea typeface="+mn-ea"/>
                <a:cs typeface="+mn-cs"/>
              </a:rPr>
              <a:t>child obesity strategy</a:t>
            </a:r>
            <a:r>
              <a:rPr lang="en-GB" sz="1000" kern="1200" dirty="0">
                <a:solidFill>
                  <a:schemeClr val="tx1"/>
                </a:solidFill>
                <a:effectLst/>
                <a:latin typeface="+mn-lt"/>
                <a:ea typeface="+mn-ea"/>
                <a:cs typeface="+mn-cs"/>
              </a:rPr>
              <a:t> (due to be launched in 2016).</a:t>
            </a:r>
          </a:p>
          <a:p>
            <a:pPr marL="228600" lvl="0" indent="-228600" algn="just">
              <a:buFont typeface="+mj-lt"/>
              <a:buAutoNum type="arabicPeriod"/>
            </a:pPr>
            <a:r>
              <a:rPr lang="en-GB" sz="1000" kern="1200" dirty="0">
                <a:solidFill>
                  <a:schemeClr val="tx1"/>
                </a:solidFill>
                <a:effectLst/>
                <a:latin typeface="+mn-lt"/>
                <a:ea typeface="+mn-ea"/>
                <a:cs typeface="+mn-cs"/>
              </a:rPr>
              <a:t>There is also a focus on food culture as a means of </a:t>
            </a:r>
            <a:r>
              <a:rPr lang="en-GB" sz="1000" b="1" kern="1200" dirty="0">
                <a:solidFill>
                  <a:schemeClr val="tx1"/>
                </a:solidFill>
                <a:effectLst/>
                <a:latin typeface="+mn-lt"/>
                <a:ea typeface="+mn-ea"/>
                <a:cs typeface="+mn-cs"/>
              </a:rPr>
              <a:t>wider character development</a:t>
            </a:r>
            <a:r>
              <a:rPr lang="en-GB" sz="1000" kern="1200" dirty="0">
                <a:solidFill>
                  <a:schemeClr val="tx1"/>
                </a:solidFill>
                <a:effectLst/>
                <a:latin typeface="+mn-lt"/>
                <a:ea typeface="+mn-ea"/>
                <a:cs typeface="+mn-cs"/>
              </a:rPr>
              <a:t>, e.g. healthy social engagement during lunchtimes as a vital means of developing pupil confidence and resilience. </a:t>
            </a:r>
          </a:p>
          <a:p>
            <a:pPr marL="228600" lvl="0" indent="-228600" algn="just">
              <a:buFont typeface="+mj-lt"/>
              <a:buAutoNum type="arabicPeriod"/>
            </a:pPr>
            <a:r>
              <a:rPr lang="en-GB" sz="1000" b="1" kern="1200" dirty="0">
                <a:solidFill>
                  <a:schemeClr val="tx1"/>
                </a:solidFill>
                <a:effectLst/>
                <a:latin typeface="+mn-lt"/>
                <a:ea typeface="+mn-ea"/>
                <a:cs typeface="+mn-cs"/>
              </a:rPr>
              <a:t>Highlight some of the key actions from the School Food Plan </a:t>
            </a:r>
            <a:r>
              <a:rPr lang="en-GB" sz="1000" kern="1200" dirty="0">
                <a:solidFill>
                  <a:schemeClr val="tx1"/>
                </a:solidFill>
                <a:effectLst/>
                <a:latin typeface="+mn-lt"/>
                <a:ea typeface="+mn-ea"/>
                <a:cs typeface="+mn-cs"/>
              </a:rPr>
              <a:t>(refer to supporting documentation, listed below, as required)</a:t>
            </a:r>
          </a:p>
          <a:p>
            <a:pPr marL="742950" lvl="1" indent="-285750" algn="just">
              <a:buFont typeface="+mj-lt"/>
              <a:buAutoNum type="romanUcPeriod"/>
            </a:pPr>
            <a:r>
              <a:rPr lang="en-GB" sz="1000" b="1" kern="1200" dirty="0">
                <a:solidFill>
                  <a:schemeClr val="tx1"/>
                </a:solidFill>
                <a:effectLst/>
                <a:latin typeface="+mn-lt"/>
                <a:ea typeface="+mn-ea"/>
                <a:cs typeface="+mn-cs"/>
              </a:rPr>
              <a:t>Universal Infant Free School Meals (UIFSM)</a:t>
            </a:r>
          </a:p>
          <a:p>
            <a:pPr marL="1200150" lvl="2" indent="-285750" algn="just">
              <a:buFont typeface="+mj-lt"/>
              <a:buAutoNum type="alphaLcPeriod"/>
            </a:pPr>
            <a:r>
              <a:rPr lang="en-GB" sz="1000" kern="1200" dirty="0">
                <a:solidFill>
                  <a:schemeClr val="tx1"/>
                </a:solidFill>
                <a:effectLst/>
                <a:latin typeface="+mn-lt"/>
                <a:ea typeface="+mn-ea"/>
                <a:cs typeface="+mn-cs"/>
              </a:rPr>
              <a:t>Provided for all children from reception to year 2, irrespective of free school meal entitlement. </a:t>
            </a:r>
          </a:p>
          <a:p>
            <a:pPr marL="1200150" lvl="2" indent="-285750" algn="just">
              <a:buFont typeface="+mj-lt"/>
              <a:buAutoNum type="alphaLcPeriod"/>
            </a:pPr>
            <a:r>
              <a:rPr lang="en-GB" sz="1000" kern="1200" dirty="0">
                <a:solidFill>
                  <a:schemeClr val="tx1"/>
                </a:solidFill>
                <a:effectLst/>
                <a:latin typeface="+mn-lt"/>
                <a:ea typeface="+mn-ea"/>
                <a:cs typeface="+mn-cs"/>
              </a:rPr>
              <a:t>Schools have risen to the challenge magnificently to deliver UIFSM nationally from September 2014 and there was a commitment to sustain the policy in the November 2015 Comprehensive Spending Review</a:t>
            </a:r>
          </a:p>
          <a:p>
            <a:pPr marL="1200150" lvl="2" indent="-285750" algn="just">
              <a:buFont typeface="+mj-lt"/>
              <a:buAutoNum type="alphaLcPeriod"/>
            </a:pPr>
            <a:r>
              <a:rPr lang="en-GB" sz="1000" kern="1200" dirty="0">
                <a:solidFill>
                  <a:schemeClr val="tx1"/>
                </a:solidFill>
                <a:effectLst/>
                <a:latin typeface="+mn-lt"/>
                <a:ea typeface="+mn-ea"/>
                <a:cs typeface="+mn-cs"/>
              </a:rPr>
              <a:t>The policy produces a range of benefits (see the links below) </a:t>
            </a:r>
          </a:p>
          <a:p>
            <a:pPr marL="742950" lvl="1" indent="-285750" algn="just">
              <a:buFont typeface="+mj-lt"/>
              <a:buAutoNum type="romanUcPeriod"/>
            </a:pPr>
            <a:r>
              <a:rPr lang="en-GB" sz="1000" b="1" kern="1200" dirty="0">
                <a:solidFill>
                  <a:schemeClr val="tx1"/>
                </a:solidFill>
                <a:effectLst/>
                <a:latin typeface="+mn-lt"/>
                <a:ea typeface="+mn-ea"/>
                <a:cs typeface="+mn-cs"/>
              </a:rPr>
              <a:t>Ofsted Inspection Framework</a:t>
            </a:r>
          </a:p>
          <a:p>
            <a:pPr marL="1200150" lvl="2" indent="-285750" algn="just">
              <a:buFont typeface="+mj-lt"/>
              <a:buAutoNum type="alphaLcPeriod"/>
            </a:pPr>
            <a:r>
              <a:rPr lang="en-GB" sz="1000" kern="1200" dirty="0">
                <a:solidFill>
                  <a:schemeClr val="tx1"/>
                </a:solidFill>
                <a:effectLst/>
                <a:latin typeface="+mn-lt"/>
                <a:ea typeface="+mn-ea"/>
                <a:cs typeface="+mn-cs"/>
              </a:rPr>
              <a:t>In the new Ofsted inspection framework inspectors will be looking at the extent to which schools are successfully supporting pupils to gain “</a:t>
            </a:r>
            <a:r>
              <a:rPr lang="en-GB" sz="1000" b="1" kern="1200" dirty="0">
                <a:solidFill>
                  <a:schemeClr val="tx1"/>
                </a:solidFill>
                <a:effectLst/>
                <a:latin typeface="+mn-lt"/>
                <a:ea typeface="+mn-ea"/>
                <a:cs typeface="+mn-cs"/>
              </a:rPr>
              <a:t>knowledge of how to keep themselves healthy</a:t>
            </a:r>
            <a:r>
              <a:rPr lang="en-GB" sz="1000" kern="1200" dirty="0">
                <a:solidFill>
                  <a:schemeClr val="tx1"/>
                </a:solidFill>
                <a:effectLst/>
                <a:latin typeface="+mn-lt"/>
                <a:ea typeface="+mn-ea"/>
                <a:cs typeface="+mn-cs"/>
              </a:rPr>
              <a:t>” and “</a:t>
            </a:r>
            <a:r>
              <a:rPr lang="en-GB" sz="1000" b="1" kern="1200" dirty="0">
                <a:solidFill>
                  <a:schemeClr val="tx1"/>
                </a:solidFill>
                <a:effectLst/>
                <a:latin typeface="+mn-lt"/>
                <a:ea typeface="+mn-ea"/>
                <a:cs typeface="+mn-cs"/>
              </a:rPr>
              <a:t>make informed choices about healthy eating, [and] fitness</a:t>
            </a:r>
            <a:r>
              <a:rPr lang="en-GB" sz="1000" kern="1200" dirty="0">
                <a:solidFill>
                  <a:schemeClr val="tx1"/>
                </a:solidFill>
                <a:effectLst/>
                <a:latin typeface="+mn-lt"/>
                <a:ea typeface="+mn-ea"/>
                <a:cs typeface="+mn-cs"/>
              </a:rPr>
              <a:t>” throughout their entire inspection.</a:t>
            </a:r>
          </a:p>
          <a:p>
            <a:pPr marL="1200150" lvl="2" indent="-285750" algn="just">
              <a:buFont typeface="+mj-lt"/>
              <a:buAutoNum type="alphaLcPeriod"/>
            </a:pPr>
            <a:r>
              <a:rPr lang="en-GB" sz="1000" kern="1200" dirty="0">
                <a:solidFill>
                  <a:schemeClr val="tx1"/>
                </a:solidFill>
                <a:effectLst/>
                <a:latin typeface="+mn-lt"/>
                <a:ea typeface="+mn-ea"/>
                <a:cs typeface="+mn-cs"/>
              </a:rPr>
              <a:t>Inspectors were made aware of the School Food Plan and associated resources in the December 2015 School Inspection update (pages 9 and 10 – see the link below)</a:t>
            </a:r>
          </a:p>
          <a:p>
            <a:pPr marL="742950" lvl="1" indent="-285750" algn="just">
              <a:buFont typeface="+mj-lt"/>
              <a:buAutoNum type="romanUcPeriod"/>
            </a:pPr>
            <a:r>
              <a:rPr lang="en-GB" sz="1000" b="1" kern="1200" dirty="0">
                <a:solidFill>
                  <a:schemeClr val="tx1"/>
                </a:solidFill>
                <a:effectLst/>
                <a:latin typeface="+mn-lt"/>
                <a:ea typeface="+mn-ea"/>
                <a:cs typeface="+mn-cs"/>
              </a:rPr>
              <a:t>Cooking on the curriculum</a:t>
            </a:r>
            <a:endParaRPr lang="en-GB" sz="1000" b="0" kern="1200" dirty="0">
              <a:solidFill>
                <a:schemeClr val="tx1"/>
              </a:solidFill>
              <a:effectLst/>
              <a:latin typeface="+mn-lt"/>
              <a:ea typeface="+mn-ea"/>
              <a:cs typeface="+mn-cs"/>
            </a:endParaRPr>
          </a:p>
          <a:p>
            <a:pPr marL="1200150" lvl="2" indent="-285750" algn="just">
              <a:buFont typeface="+mj-lt"/>
              <a:buAutoNum type="alphaLcPeriod"/>
            </a:pPr>
            <a:r>
              <a:rPr lang="en-GB" sz="1000" kern="1200" dirty="0">
                <a:solidFill>
                  <a:schemeClr val="tx1"/>
                </a:solidFill>
                <a:effectLst/>
                <a:latin typeface="+mn-lt"/>
                <a:ea typeface="+mn-ea"/>
                <a:cs typeface="+mn-cs"/>
              </a:rPr>
              <a:t>All students from 5-14 </a:t>
            </a:r>
            <a:r>
              <a:rPr lang="en-GB" sz="1000" b="1" kern="1200" dirty="0">
                <a:solidFill>
                  <a:schemeClr val="tx1"/>
                </a:solidFill>
                <a:effectLst/>
                <a:latin typeface="+mn-lt"/>
                <a:ea typeface="+mn-ea"/>
                <a:cs typeface="+mn-cs"/>
              </a:rPr>
              <a:t>must be taught </a:t>
            </a:r>
            <a:r>
              <a:rPr lang="en-GB" sz="1000" kern="1200" dirty="0">
                <a:solidFill>
                  <a:schemeClr val="tx1"/>
                </a:solidFill>
                <a:effectLst/>
                <a:latin typeface="+mn-lt"/>
                <a:ea typeface="+mn-ea"/>
                <a:cs typeface="+mn-cs"/>
              </a:rPr>
              <a:t>practical cooking skills. </a:t>
            </a:r>
          </a:p>
          <a:p>
            <a:pPr marL="1200150" lvl="2" indent="-285750" algn="just">
              <a:buFont typeface="+mj-lt"/>
              <a:buAutoNum type="alphaLcPeriod"/>
            </a:pPr>
            <a:r>
              <a:rPr lang="en-GB" sz="1000" kern="1200" dirty="0">
                <a:solidFill>
                  <a:schemeClr val="tx1"/>
                </a:solidFill>
                <a:effectLst/>
                <a:latin typeface="+mn-lt"/>
                <a:ea typeface="+mn-ea"/>
                <a:cs typeface="+mn-cs"/>
              </a:rPr>
              <a:t>Refer any participants who are teaching cooking skills to the ‘additional resources and further reading’ handout for further support. </a:t>
            </a:r>
          </a:p>
          <a:p>
            <a:pPr marL="742950" lvl="1" indent="-285750" algn="just">
              <a:buFont typeface="+mj-lt"/>
              <a:buAutoNum type="romanUcPeriod"/>
            </a:pPr>
            <a:r>
              <a:rPr lang="en-GB" sz="1000" b="1" kern="1200" dirty="0">
                <a:solidFill>
                  <a:schemeClr val="tx1"/>
                </a:solidFill>
                <a:effectLst/>
                <a:latin typeface="+mn-lt"/>
                <a:ea typeface="+mn-ea"/>
                <a:cs typeface="+mn-cs"/>
              </a:rPr>
              <a:t>Food-based Standards </a:t>
            </a:r>
            <a:r>
              <a:rPr lang="en-GB" sz="1000" kern="1200" dirty="0">
                <a:solidFill>
                  <a:schemeClr val="tx1"/>
                </a:solidFill>
                <a:effectLst/>
                <a:latin typeface="+mn-lt"/>
                <a:ea typeface="+mn-ea"/>
                <a:cs typeface="+mn-cs"/>
              </a:rPr>
              <a:t>– further information is available on slide 17</a:t>
            </a:r>
          </a:p>
          <a:p>
            <a:pPr algn="just"/>
            <a:r>
              <a:rPr lang="en-GB" sz="1000" b="1" kern="1200" dirty="0">
                <a:solidFill>
                  <a:schemeClr val="tx1"/>
                </a:solidFill>
                <a:effectLst/>
                <a:latin typeface="+mn-lt"/>
                <a:ea typeface="+mn-ea"/>
                <a:cs typeface="+mn-cs"/>
              </a:rPr>
              <a:t> </a:t>
            </a:r>
            <a:endParaRPr lang="en-GB" sz="1000" kern="1200" dirty="0">
              <a:solidFill>
                <a:schemeClr val="tx1"/>
              </a:solidFill>
              <a:effectLst/>
              <a:latin typeface="+mn-lt"/>
              <a:ea typeface="+mn-ea"/>
              <a:cs typeface="+mn-cs"/>
            </a:endParaRPr>
          </a:p>
          <a:p>
            <a:pPr algn="just"/>
            <a:r>
              <a:rPr lang="en-GB" sz="1000" b="1" kern="1200" dirty="0">
                <a:solidFill>
                  <a:schemeClr val="tx1"/>
                </a:solidFill>
                <a:effectLst/>
                <a:latin typeface="+mn-lt"/>
                <a:ea typeface="+mn-ea"/>
                <a:cs typeface="+mn-cs"/>
              </a:rPr>
              <a:t>Supporting documents for this slide:</a:t>
            </a:r>
            <a:endParaRPr lang="en-GB" sz="1000" kern="1200" dirty="0">
              <a:solidFill>
                <a:schemeClr val="tx1"/>
              </a:solidFill>
              <a:effectLst/>
              <a:latin typeface="+mn-lt"/>
              <a:ea typeface="+mn-ea"/>
              <a:cs typeface="+mn-cs"/>
            </a:endParaRPr>
          </a:p>
          <a:p>
            <a:pPr marL="228600" lvl="0" indent="-228600" algn="just">
              <a:buFont typeface="+mj-lt"/>
              <a:buAutoNum type="arabicPeriod"/>
            </a:pPr>
            <a:r>
              <a:rPr lang="en-GB" sz="1000" kern="1200" dirty="0">
                <a:solidFill>
                  <a:schemeClr val="tx1"/>
                </a:solidFill>
                <a:effectLst/>
                <a:latin typeface="+mn-lt"/>
                <a:ea typeface="+mn-ea"/>
                <a:cs typeface="+mn-cs"/>
              </a:rPr>
              <a:t>Head-teacher’s checklist</a:t>
            </a:r>
          </a:p>
          <a:p>
            <a:pPr marL="228600" lvl="0" indent="-228600" algn="just">
              <a:buFont typeface="+mj-lt"/>
              <a:buAutoNum type="arabicPeriod"/>
            </a:pPr>
            <a:r>
              <a:rPr lang="en-GB" sz="1000" kern="1200" dirty="0">
                <a:solidFill>
                  <a:schemeClr val="tx1"/>
                </a:solidFill>
                <a:effectLst/>
                <a:latin typeface="+mn-lt"/>
                <a:ea typeface="+mn-ea"/>
                <a:cs typeface="+mn-cs"/>
              </a:rPr>
              <a:t>Ofsted guidance and announcement around new inspection framework </a:t>
            </a:r>
          </a:p>
          <a:p>
            <a:pPr marL="228600" lvl="0" indent="-228600" algn="just">
              <a:buFont typeface="+mj-lt"/>
              <a:buAutoNum type="arabicPeriod"/>
            </a:pPr>
            <a:r>
              <a:rPr lang="en-GB" sz="1000" kern="1200" dirty="0">
                <a:solidFill>
                  <a:schemeClr val="tx1"/>
                </a:solidFill>
                <a:effectLst/>
                <a:latin typeface="+mn-lt"/>
                <a:ea typeface="+mn-ea"/>
                <a:cs typeface="+mn-cs"/>
              </a:rPr>
              <a:t>School Food Standards A3 poster and guidance</a:t>
            </a:r>
          </a:p>
          <a:p>
            <a:pPr marL="228600" lvl="0" indent="-228600" algn="just">
              <a:buFont typeface="+mj-lt"/>
              <a:buAutoNum type="arabicPeriod"/>
            </a:pPr>
            <a:r>
              <a:rPr lang="en-GB" sz="1000" kern="1200" dirty="0">
                <a:solidFill>
                  <a:schemeClr val="tx1"/>
                </a:solidFill>
                <a:effectLst/>
                <a:latin typeface="+mn-lt"/>
                <a:ea typeface="+mn-ea"/>
                <a:cs typeface="+mn-cs"/>
              </a:rPr>
              <a:t>New guidance for school governors</a:t>
            </a:r>
          </a:p>
          <a:p>
            <a:pPr algn="just"/>
            <a:r>
              <a:rPr lang="en-GB" sz="1000" kern="1200" dirty="0">
                <a:solidFill>
                  <a:schemeClr val="tx1"/>
                </a:solidFill>
                <a:effectLst/>
                <a:latin typeface="+mn-lt"/>
                <a:ea typeface="+mn-ea"/>
                <a:cs typeface="+mn-cs"/>
              </a:rPr>
              <a:t> </a:t>
            </a:r>
          </a:p>
          <a:p>
            <a:r>
              <a:rPr lang="en-GB" sz="1000" b="1" kern="1200" dirty="0">
                <a:solidFill>
                  <a:schemeClr val="tx1"/>
                </a:solidFill>
                <a:effectLst/>
                <a:latin typeface="+mn-lt"/>
                <a:ea typeface="+mn-ea"/>
                <a:cs typeface="+mn-cs"/>
              </a:rPr>
              <a:t>Sources and further information: </a:t>
            </a:r>
            <a:endParaRPr lang="en-GB" sz="1000" kern="1200" dirty="0">
              <a:solidFill>
                <a:schemeClr val="tx1"/>
              </a:solidFill>
              <a:effectLst/>
              <a:latin typeface="+mn-lt"/>
              <a:ea typeface="+mn-ea"/>
              <a:cs typeface="+mn-cs"/>
            </a:endParaRPr>
          </a:p>
          <a:p>
            <a:pPr marL="228600" lvl="0" indent="-228600">
              <a:buFont typeface="+mj-lt"/>
              <a:buAutoNum type="arabicPeriod"/>
            </a:pPr>
            <a:r>
              <a:rPr lang="en-GB" sz="1000" kern="1200" dirty="0">
                <a:solidFill>
                  <a:schemeClr val="tx1"/>
                </a:solidFill>
                <a:effectLst/>
                <a:latin typeface="+mn-lt"/>
                <a:ea typeface="+mn-ea"/>
                <a:cs typeface="+mn-cs"/>
              </a:rPr>
              <a:t>School Food Plan - </a:t>
            </a:r>
            <a:r>
              <a:rPr lang="en-GB" sz="1000" u="sng" kern="1200" dirty="0">
                <a:solidFill>
                  <a:schemeClr val="tx1"/>
                </a:solidFill>
                <a:effectLst/>
                <a:latin typeface="+mn-lt"/>
                <a:ea typeface="+mn-ea"/>
                <a:cs typeface="+mn-cs"/>
                <a:hlinkClick r:id="rId3"/>
              </a:rPr>
              <a:t>http://www.schoolfoodplan.com/the-plan/</a:t>
            </a:r>
            <a:r>
              <a:rPr lang="en-GB" sz="1000" kern="1200" dirty="0">
                <a:solidFill>
                  <a:schemeClr val="tx1"/>
                </a:solidFill>
                <a:effectLst/>
                <a:latin typeface="+mn-lt"/>
                <a:ea typeface="+mn-ea"/>
                <a:cs typeface="+mn-cs"/>
              </a:rPr>
              <a:t>   </a:t>
            </a:r>
          </a:p>
          <a:p>
            <a:pPr marL="228600" lvl="0" indent="-228600">
              <a:buFont typeface="+mj-lt"/>
              <a:buAutoNum type="arabicPeriod"/>
            </a:pPr>
            <a:r>
              <a:rPr lang="en-GB" sz="1000" kern="1200" dirty="0">
                <a:solidFill>
                  <a:schemeClr val="tx1"/>
                </a:solidFill>
                <a:effectLst/>
                <a:latin typeface="+mn-lt"/>
                <a:ea typeface="+mn-ea"/>
                <a:cs typeface="+mn-cs"/>
              </a:rPr>
              <a:t>Universal Infant Free School Meals - </a:t>
            </a:r>
            <a:r>
              <a:rPr lang="en-US" sz="1000" u="sng" kern="1200" dirty="0">
                <a:solidFill>
                  <a:schemeClr val="tx1"/>
                </a:solidFill>
                <a:effectLst/>
                <a:latin typeface="+mn-lt"/>
                <a:ea typeface="+mn-ea"/>
                <a:cs typeface="+mn-cs"/>
                <a:hlinkClick r:id="rId4"/>
              </a:rPr>
              <a:t>http://bit.ly/1TzXxtV</a:t>
            </a:r>
            <a:r>
              <a:rPr lang="en-US" sz="1000" kern="1200" dirty="0">
                <a:solidFill>
                  <a:schemeClr val="tx1"/>
                </a:solidFill>
                <a:effectLst/>
                <a:latin typeface="+mn-lt"/>
                <a:ea typeface="+mn-ea"/>
                <a:cs typeface="+mn-cs"/>
              </a:rPr>
              <a:t> </a:t>
            </a:r>
            <a:r>
              <a:rPr lang="en-GB" sz="1000" kern="1200" dirty="0">
                <a:solidFill>
                  <a:schemeClr val="tx1"/>
                </a:solidFill>
                <a:effectLst/>
                <a:latin typeface="+mn-lt"/>
                <a:ea typeface="+mn-ea"/>
                <a:cs typeface="+mn-cs"/>
              </a:rPr>
              <a:t>and </a:t>
            </a:r>
            <a:r>
              <a:rPr lang="en-GB" sz="1000" u="sng" kern="1200" dirty="0">
                <a:solidFill>
                  <a:schemeClr val="tx1"/>
                </a:solidFill>
                <a:effectLst/>
                <a:latin typeface="+mn-lt"/>
                <a:ea typeface="+mn-ea"/>
                <a:cs typeface="+mn-cs"/>
                <a:hlinkClick r:id="rId5"/>
              </a:rPr>
              <a:t>http://bit.ly/1wg5qbs</a:t>
            </a:r>
            <a:r>
              <a:rPr lang="en-US" sz="1000" kern="1200" dirty="0">
                <a:solidFill>
                  <a:schemeClr val="tx1"/>
                </a:solidFill>
                <a:effectLst/>
                <a:latin typeface="+mn-lt"/>
                <a:ea typeface="+mn-ea"/>
                <a:cs typeface="+mn-cs"/>
              </a:rPr>
              <a:t> </a:t>
            </a:r>
            <a:endParaRPr lang="en-GB" sz="1000" kern="1200" dirty="0">
              <a:solidFill>
                <a:schemeClr val="tx1"/>
              </a:solidFill>
              <a:effectLst/>
              <a:latin typeface="+mn-lt"/>
              <a:ea typeface="+mn-ea"/>
              <a:cs typeface="+mn-cs"/>
            </a:endParaRPr>
          </a:p>
          <a:p>
            <a:pPr marL="228600" lvl="0" indent="-228600">
              <a:buFont typeface="+mj-lt"/>
              <a:buAutoNum type="arabicPeriod"/>
            </a:pPr>
            <a:r>
              <a:rPr lang="en-GB" sz="1000" kern="1200" dirty="0">
                <a:solidFill>
                  <a:schemeClr val="tx1"/>
                </a:solidFill>
                <a:effectLst/>
                <a:latin typeface="+mn-lt"/>
                <a:ea typeface="+mn-ea"/>
                <a:cs typeface="+mn-cs"/>
              </a:rPr>
              <a:t>Ofsted Inspection Guidance - </a:t>
            </a:r>
            <a:r>
              <a:rPr lang="en-GB" sz="1000" u="sng" kern="1200" dirty="0">
                <a:solidFill>
                  <a:schemeClr val="tx1"/>
                </a:solidFill>
                <a:effectLst/>
                <a:latin typeface="+mn-lt"/>
                <a:ea typeface="+mn-ea"/>
                <a:cs typeface="+mn-cs"/>
                <a:hlinkClick r:id="rId6"/>
              </a:rPr>
              <a:t>http://www.schoolfoodplan.com/actions/ofsted/</a:t>
            </a:r>
            <a:r>
              <a:rPr lang="en-GB" sz="1000" kern="1200" dirty="0">
                <a:solidFill>
                  <a:schemeClr val="tx1"/>
                </a:solidFill>
                <a:effectLst/>
                <a:latin typeface="+mn-lt"/>
                <a:ea typeface="+mn-ea"/>
                <a:cs typeface="+mn-cs"/>
              </a:rPr>
              <a:t> and Ofsted Inspectors Update - </a:t>
            </a:r>
            <a:r>
              <a:rPr lang="en-GB" sz="1000" u="sng" kern="1200" dirty="0">
                <a:solidFill>
                  <a:schemeClr val="tx1"/>
                </a:solidFill>
                <a:effectLst/>
                <a:latin typeface="+mn-lt"/>
                <a:ea typeface="+mn-ea"/>
                <a:cs typeface="+mn-cs"/>
                <a:hlinkClick r:id="rId7"/>
              </a:rPr>
              <a:t>http://bit.ly/1UqiPH1</a:t>
            </a:r>
            <a:r>
              <a:rPr lang="en-GB" sz="1000" kern="1200" dirty="0">
                <a:solidFill>
                  <a:schemeClr val="tx1"/>
                </a:solidFill>
                <a:effectLst/>
                <a:latin typeface="+mn-lt"/>
                <a:ea typeface="+mn-ea"/>
                <a:cs typeface="+mn-cs"/>
              </a:rPr>
              <a:t> </a:t>
            </a:r>
          </a:p>
          <a:p>
            <a:pPr marL="228600" lvl="0" indent="-228600">
              <a:buFont typeface="+mj-lt"/>
              <a:buAutoNum type="arabicPeriod"/>
            </a:pPr>
            <a:r>
              <a:rPr lang="en-GB" sz="1000" kern="1200" dirty="0">
                <a:solidFill>
                  <a:schemeClr val="tx1"/>
                </a:solidFill>
                <a:effectLst/>
                <a:latin typeface="+mn-lt"/>
                <a:ea typeface="+mn-ea"/>
                <a:cs typeface="+mn-cs"/>
              </a:rPr>
              <a:t>Cooking in the curriculum - </a:t>
            </a:r>
            <a:r>
              <a:rPr lang="en-US" sz="1000" u="sng" kern="1200" dirty="0">
                <a:solidFill>
                  <a:schemeClr val="tx1"/>
                </a:solidFill>
                <a:effectLst/>
                <a:latin typeface="+mn-lt"/>
                <a:ea typeface="+mn-ea"/>
                <a:cs typeface="+mn-cs"/>
                <a:hlinkClick r:id="rId8"/>
              </a:rPr>
              <a:t>http://bit.ly/1QJNfVy</a:t>
            </a:r>
            <a:r>
              <a:rPr lang="en-US" sz="1000" kern="1200" dirty="0">
                <a:solidFill>
                  <a:schemeClr val="tx1"/>
                </a:solidFill>
                <a:effectLst/>
                <a:latin typeface="+mn-lt"/>
                <a:ea typeface="+mn-ea"/>
                <a:cs typeface="+mn-cs"/>
              </a:rPr>
              <a:t> </a:t>
            </a:r>
            <a:endParaRPr lang="en-GB" sz="1000" kern="1200" dirty="0">
              <a:solidFill>
                <a:schemeClr val="tx1"/>
              </a:solidFill>
              <a:effectLst/>
              <a:latin typeface="+mn-lt"/>
              <a:ea typeface="+mn-ea"/>
              <a:cs typeface="+mn-cs"/>
            </a:endParaRPr>
          </a:p>
          <a:p>
            <a:pPr marL="228600" lvl="0" indent="-228600">
              <a:buFont typeface="+mj-lt"/>
              <a:buAutoNum type="arabicPeriod"/>
            </a:pPr>
            <a:r>
              <a:rPr lang="en-GB" sz="1000" kern="1200" dirty="0">
                <a:solidFill>
                  <a:schemeClr val="tx1"/>
                </a:solidFill>
                <a:effectLst/>
                <a:latin typeface="+mn-lt"/>
                <a:ea typeface="+mn-ea"/>
                <a:cs typeface="+mn-cs"/>
              </a:rPr>
              <a:t>School Food Standards - </a:t>
            </a:r>
            <a:r>
              <a:rPr lang="en-US" sz="1000" u="sng" kern="1200" dirty="0">
                <a:solidFill>
                  <a:schemeClr val="tx1"/>
                </a:solidFill>
                <a:effectLst/>
                <a:latin typeface="+mn-lt"/>
                <a:ea typeface="+mn-ea"/>
                <a:cs typeface="+mn-cs"/>
                <a:hlinkClick r:id="rId9"/>
              </a:rPr>
              <a:t>http://bit.ly/1WbVz0G</a:t>
            </a:r>
            <a:endParaRPr lang="en-GB" sz="1000" u="none" kern="1200" dirty="0">
              <a:solidFill>
                <a:schemeClr val="tx1"/>
              </a:solidFill>
              <a:effectLst/>
              <a:latin typeface="+mn-lt"/>
              <a:ea typeface="+mn-ea"/>
              <a:cs typeface="+mn-cs"/>
            </a:endParaRPr>
          </a:p>
          <a:p>
            <a:pPr marL="228600" lvl="0" indent="-228600">
              <a:buFont typeface="+mj-lt"/>
              <a:buAutoNum type="arabicPeriod"/>
            </a:pPr>
            <a:r>
              <a:rPr lang="en-GB" sz="1000" kern="1200" dirty="0">
                <a:solidFill>
                  <a:schemeClr val="tx1"/>
                </a:solidFill>
                <a:effectLst/>
                <a:latin typeface="+mn-lt"/>
                <a:ea typeface="+mn-ea"/>
                <a:cs typeface="+mn-cs"/>
              </a:rPr>
              <a:t>Childhood Obesity Strategy – due for launch in 2016</a:t>
            </a:r>
          </a:p>
        </p:txBody>
      </p:sp>
      <p:sp>
        <p:nvSpPr>
          <p:cNvPr id="4" name="Slide Number Placeholder 3"/>
          <p:cNvSpPr>
            <a:spLocks noGrp="1"/>
          </p:cNvSpPr>
          <p:nvPr>
            <p:ph type="sldNum" sz="quarter" idx="10"/>
          </p:nvPr>
        </p:nvSpPr>
        <p:spPr/>
        <p:txBody>
          <a:bodyPr/>
          <a:lstStyle/>
          <a:p>
            <a:fld id="{CB077D60-D57E-43C2-908A-5D3D3EFD6360}" type="slidenum">
              <a:rPr lang="en-GB" smtClean="0"/>
              <a:t>3</a:t>
            </a:fld>
            <a:endParaRPr lang="en-GB"/>
          </a:p>
        </p:txBody>
      </p:sp>
    </p:spTree>
    <p:extLst>
      <p:ext uri="{BB962C8B-B14F-4D97-AF65-F5344CB8AC3E}">
        <p14:creationId xmlns:p14="http://schemas.microsoft.com/office/powerpoint/2010/main" val="799422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lgn="just">
              <a:buFont typeface="+mj-lt"/>
              <a:buAutoNum type="arabicPeriod"/>
            </a:pPr>
            <a:r>
              <a:rPr lang="en-GB" sz="1200" kern="1200" dirty="0">
                <a:solidFill>
                  <a:schemeClr val="tx1"/>
                </a:solidFill>
                <a:effectLst/>
                <a:latin typeface="+mn-lt"/>
                <a:ea typeface="+mn-ea"/>
                <a:cs typeface="+mn-cs"/>
              </a:rPr>
              <a:t>Now move on to review the scale of the problem. The slide shows the </a:t>
            </a:r>
            <a:r>
              <a:rPr lang="en-GB" sz="1200" b="1" kern="1200" dirty="0">
                <a:solidFill>
                  <a:schemeClr val="tx1"/>
                </a:solidFill>
                <a:effectLst/>
                <a:latin typeface="+mn-lt"/>
                <a:ea typeface="+mn-ea"/>
                <a:cs typeface="+mn-cs"/>
              </a:rPr>
              <a:t>high rates of overweight or obese </a:t>
            </a:r>
            <a:r>
              <a:rPr lang="en-GB" sz="1200" kern="1200" dirty="0">
                <a:solidFill>
                  <a:schemeClr val="tx1"/>
                </a:solidFill>
                <a:effectLst/>
                <a:latin typeface="+mn-lt"/>
                <a:ea typeface="+mn-ea"/>
                <a:cs typeface="+mn-cs"/>
              </a:rPr>
              <a:t>children in both </a:t>
            </a:r>
            <a:r>
              <a:rPr lang="en-GB" sz="1200" b="1" kern="1200" dirty="0">
                <a:solidFill>
                  <a:schemeClr val="tx1"/>
                </a:solidFill>
                <a:effectLst/>
                <a:latin typeface="+mn-lt"/>
                <a:ea typeface="+mn-ea"/>
                <a:cs typeface="+mn-cs"/>
              </a:rPr>
              <a:t>Reception (approx. 1/5th)</a:t>
            </a:r>
            <a:r>
              <a:rPr lang="en-GB" sz="1200" kern="1200" dirty="0">
                <a:solidFill>
                  <a:schemeClr val="tx1"/>
                </a:solidFill>
                <a:effectLst/>
                <a:latin typeface="+mn-lt"/>
                <a:ea typeface="+mn-ea"/>
                <a:cs typeface="+mn-cs"/>
              </a:rPr>
              <a:t> and </a:t>
            </a:r>
            <a:r>
              <a:rPr lang="en-GB" sz="1200" b="1" kern="1200" dirty="0">
                <a:solidFill>
                  <a:schemeClr val="tx1"/>
                </a:solidFill>
                <a:effectLst/>
                <a:latin typeface="+mn-lt"/>
                <a:ea typeface="+mn-ea"/>
                <a:cs typeface="+mn-cs"/>
              </a:rPr>
              <a:t>Year 6 (approx. 1/3</a:t>
            </a:r>
            <a:r>
              <a:rPr lang="en-GB" sz="1200" b="1" kern="1200" baseline="30000" dirty="0">
                <a:solidFill>
                  <a:schemeClr val="tx1"/>
                </a:solidFill>
                <a:effectLst/>
                <a:latin typeface="+mn-lt"/>
                <a:ea typeface="+mn-ea"/>
                <a:cs typeface="+mn-cs"/>
              </a:rPr>
              <a:t>rd</a:t>
            </a:r>
            <a:r>
              <a:rPr lang="en-GB" sz="1200" b="1" kern="1200" dirty="0">
                <a:solidFill>
                  <a:schemeClr val="tx1"/>
                </a:solidFill>
                <a:effectLst/>
                <a:latin typeface="+mn-lt"/>
                <a:ea typeface="+mn-ea"/>
                <a:cs typeface="+mn-cs"/>
              </a:rPr>
              <a:t>)</a:t>
            </a:r>
            <a:endParaRPr lang="en-GB" sz="1200" b="0" kern="1200" dirty="0">
              <a:solidFill>
                <a:schemeClr val="tx1"/>
              </a:solidFill>
              <a:effectLst/>
              <a:latin typeface="+mn-lt"/>
              <a:ea typeface="+mn-ea"/>
              <a:cs typeface="+mn-cs"/>
            </a:endParaRPr>
          </a:p>
          <a:p>
            <a:pPr marL="228600" lvl="0" indent="-228600" algn="just">
              <a:buFont typeface="+mj-lt"/>
              <a:buAutoNum type="arabicPeriod"/>
            </a:pPr>
            <a:r>
              <a:rPr lang="en-GB" sz="1200" kern="1200" dirty="0">
                <a:solidFill>
                  <a:schemeClr val="tx1"/>
                </a:solidFill>
                <a:effectLst/>
                <a:latin typeface="+mn-lt"/>
                <a:ea typeface="+mn-ea"/>
                <a:cs typeface="+mn-cs"/>
              </a:rPr>
              <a:t>What is </a:t>
            </a:r>
            <a:r>
              <a:rPr lang="en-GB" sz="1200" b="1" kern="1200" dirty="0">
                <a:solidFill>
                  <a:schemeClr val="tx1"/>
                </a:solidFill>
                <a:effectLst/>
                <a:latin typeface="+mn-lt"/>
                <a:ea typeface="+mn-ea"/>
                <a:cs typeface="+mn-cs"/>
              </a:rPr>
              <a:t>shocking </a:t>
            </a:r>
            <a:r>
              <a:rPr lang="en-GB" sz="1200" kern="1200" dirty="0">
                <a:solidFill>
                  <a:schemeClr val="tx1"/>
                </a:solidFill>
                <a:effectLst/>
                <a:latin typeface="+mn-lt"/>
                <a:ea typeface="+mn-ea"/>
                <a:cs typeface="+mn-cs"/>
              </a:rPr>
              <a:t>is the </a:t>
            </a:r>
            <a:r>
              <a:rPr lang="en-GB" sz="1200" b="1" kern="1200" dirty="0">
                <a:solidFill>
                  <a:schemeClr val="tx1"/>
                </a:solidFill>
                <a:effectLst/>
                <a:latin typeface="+mn-lt"/>
                <a:ea typeface="+mn-ea"/>
                <a:cs typeface="+mn-cs"/>
              </a:rPr>
              <a:t>increase </a:t>
            </a:r>
            <a:r>
              <a:rPr lang="en-GB" sz="1200" kern="1200" dirty="0">
                <a:solidFill>
                  <a:schemeClr val="tx1"/>
                </a:solidFill>
                <a:effectLst/>
                <a:latin typeface="+mn-lt"/>
                <a:ea typeface="+mn-ea"/>
                <a:cs typeface="+mn-cs"/>
              </a:rPr>
              <a:t>in the</a:t>
            </a:r>
            <a:r>
              <a:rPr lang="en-GB" sz="1200" b="1" kern="1200" dirty="0">
                <a:solidFill>
                  <a:schemeClr val="tx1"/>
                </a:solidFill>
                <a:effectLst/>
                <a:latin typeface="+mn-lt"/>
                <a:ea typeface="+mn-ea"/>
                <a:cs typeface="+mn-cs"/>
              </a:rPr>
              <a:t> levels of obesity during school years. </a:t>
            </a:r>
            <a:endParaRPr lang="en-GB" sz="1200" b="0" kern="1200" dirty="0">
              <a:solidFill>
                <a:schemeClr val="tx1"/>
              </a:solidFill>
              <a:effectLst/>
              <a:latin typeface="+mn-lt"/>
              <a:ea typeface="+mn-ea"/>
              <a:cs typeface="+mn-cs"/>
            </a:endParaRPr>
          </a:p>
          <a:p>
            <a:pPr marL="228600" lvl="0" indent="-228600" algn="just">
              <a:buFont typeface="+mj-lt"/>
              <a:buAutoNum type="arabicPeriod"/>
            </a:pPr>
            <a:r>
              <a:rPr lang="en-GB" sz="1200" kern="1200" dirty="0">
                <a:solidFill>
                  <a:schemeClr val="tx1"/>
                </a:solidFill>
                <a:effectLst/>
                <a:latin typeface="+mn-lt"/>
                <a:ea typeface="+mn-ea"/>
                <a:cs typeface="+mn-cs"/>
              </a:rPr>
              <a:t>The National Child Measurement Programme (2014/15) shows that 19.1% of children in Year 6 (aged 10-11) were obese and a further 14.2% were overweight. Of children in Reception (aged 4-5), 9.1% were obese and another 12.8% were overweight. </a:t>
            </a:r>
          </a:p>
          <a:p>
            <a:pPr marL="228600" lvl="0" indent="-228600" algn="just">
              <a:buFont typeface="+mj-lt"/>
              <a:buAutoNum type="arabicPeriod"/>
            </a:pPr>
            <a:r>
              <a:rPr lang="en-GB" sz="1200" kern="1200" dirty="0">
                <a:solidFill>
                  <a:schemeClr val="tx1"/>
                </a:solidFill>
                <a:effectLst/>
                <a:latin typeface="+mn-lt"/>
                <a:ea typeface="+mn-ea"/>
                <a:cs typeface="+mn-cs"/>
              </a:rPr>
              <a:t>These costs are felt nationally - </a:t>
            </a:r>
            <a:r>
              <a:rPr lang="en-GB" sz="1200" b="1" kern="1200" dirty="0">
                <a:solidFill>
                  <a:schemeClr val="tx1"/>
                </a:solidFill>
                <a:effectLst/>
                <a:latin typeface="+mn-lt"/>
                <a:ea typeface="+mn-ea"/>
                <a:cs typeface="+mn-cs"/>
              </a:rPr>
              <a:t>obesity costs the NHS over £5 billion a year.</a:t>
            </a:r>
            <a:endParaRPr lang="en-GB" sz="1200" b="0" kern="1200" dirty="0">
              <a:solidFill>
                <a:schemeClr val="tx1"/>
              </a:solidFill>
              <a:effectLst/>
              <a:latin typeface="+mn-lt"/>
              <a:ea typeface="+mn-ea"/>
              <a:cs typeface="+mn-cs"/>
            </a:endParaRPr>
          </a:p>
          <a:p>
            <a:pPr marL="228600" lvl="0" indent="-228600" algn="just">
              <a:buFont typeface="+mj-lt"/>
              <a:buAutoNum type="arabicPeriod"/>
            </a:pPr>
            <a:r>
              <a:rPr lang="en-GB" sz="1200" kern="1200" dirty="0">
                <a:solidFill>
                  <a:schemeClr val="tx1"/>
                </a:solidFill>
                <a:effectLst/>
                <a:latin typeface="+mn-lt"/>
                <a:ea typeface="+mn-ea"/>
                <a:cs typeface="+mn-cs"/>
              </a:rPr>
              <a:t>Importantly, there is also a </a:t>
            </a:r>
            <a:r>
              <a:rPr lang="en-GB" sz="1200" b="1" kern="1200" dirty="0">
                <a:solidFill>
                  <a:schemeClr val="tx1"/>
                </a:solidFill>
                <a:effectLst/>
                <a:latin typeface="+mn-lt"/>
                <a:ea typeface="+mn-ea"/>
                <a:cs typeface="+mn-cs"/>
              </a:rPr>
              <a:t>strong link between deprivation and higher levels of obesity at each age</a:t>
            </a:r>
            <a:r>
              <a:rPr lang="en-GB" sz="1200" kern="1200" dirty="0">
                <a:solidFill>
                  <a:schemeClr val="tx1"/>
                </a:solidFill>
                <a:effectLst/>
                <a:latin typeface="+mn-lt"/>
                <a:ea typeface="+mn-ea"/>
                <a:cs typeface="+mn-cs"/>
              </a:rPr>
              <a:t>, i.e.</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those from more deprived backgrounds show higher levels of obesity (on average).</a:t>
            </a:r>
          </a:p>
          <a:p>
            <a:pPr marL="228600" lvl="0" indent="-228600" algn="just">
              <a:buFont typeface="+mj-lt"/>
              <a:buAutoNum type="arabicPeriod"/>
            </a:pPr>
            <a:r>
              <a:rPr lang="en-GB" sz="1200" kern="1200" dirty="0">
                <a:solidFill>
                  <a:schemeClr val="tx1"/>
                </a:solidFill>
                <a:effectLst/>
                <a:latin typeface="+mn-lt"/>
                <a:ea typeface="+mn-ea"/>
                <a:cs typeface="+mn-cs"/>
              </a:rPr>
              <a:t>Consumption of sugar and sugar sweetened drinks is particularly high in school age children and also tends to be highest among the most disadvantaged</a:t>
            </a:r>
            <a:r>
              <a:rPr lang="en-GB" sz="1200" b="1" kern="1200" dirty="0">
                <a:solidFill>
                  <a:schemeClr val="tx1"/>
                </a:solidFill>
                <a:effectLst/>
                <a:latin typeface="+mn-lt"/>
                <a:ea typeface="+mn-ea"/>
                <a:cs typeface="+mn-cs"/>
              </a:rPr>
              <a:t>.</a:t>
            </a:r>
            <a:endParaRPr lang="en-GB" sz="1200" b="0" kern="1200" dirty="0">
              <a:solidFill>
                <a:schemeClr val="tx1"/>
              </a:solidFill>
              <a:effectLst/>
              <a:latin typeface="+mn-lt"/>
              <a:ea typeface="+mn-ea"/>
              <a:cs typeface="+mn-cs"/>
            </a:endParaRPr>
          </a:p>
          <a:p>
            <a:pPr marL="228600" lvl="0" indent="-228600" algn="just">
              <a:buFont typeface="+mj-lt"/>
              <a:buAutoNum type="arabicPeriod"/>
            </a:pPr>
            <a:r>
              <a:rPr lang="en-GB" sz="1200" kern="1200" dirty="0">
                <a:solidFill>
                  <a:schemeClr val="tx1"/>
                </a:solidFill>
                <a:effectLst/>
                <a:latin typeface="+mn-lt"/>
                <a:ea typeface="+mn-ea"/>
                <a:cs typeface="+mn-cs"/>
              </a:rPr>
              <a:t>So improving the school food culture</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can have a</a:t>
            </a:r>
            <a:r>
              <a:rPr lang="en-GB" sz="1200" b="1" kern="1200" dirty="0">
                <a:solidFill>
                  <a:schemeClr val="tx1"/>
                </a:solidFill>
                <a:effectLst/>
                <a:latin typeface="+mn-lt"/>
                <a:ea typeface="+mn-ea"/>
                <a:cs typeface="+mn-cs"/>
              </a:rPr>
              <a:t> huge impact on pupil’s health and wellbeing</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Sources and further information:</a:t>
            </a:r>
            <a:endParaRPr lang="en-GB" sz="1200" kern="1200" dirty="0">
              <a:solidFill>
                <a:schemeClr val="tx1"/>
              </a:solidFill>
              <a:effectLst/>
              <a:latin typeface="+mn-lt"/>
              <a:ea typeface="+mn-ea"/>
              <a:cs typeface="+mn-cs"/>
            </a:endParaRPr>
          </a:p>
          <a:p>
            <a:pPr marL="228600" lvl="0" indent="-228600">
              <a:buFont typeface="+mj-lt"/>
              <a:buAutoNum type="arabicPeriod"/>
            </a:pPr>
            <a:r>
              <a:rPr lang="en-GB" sz="1200" kern="1200" dirty="0">
                <a:solidFill>
                  <a:schemeClr val="tx1"/>
                </a:solidFill>
                <a:effectLst/>
                <a:latin typeface="+mn-lt"/>
                <a:ea typeface="+mn-ea"/>
                <a:cs typeface="+mn-cs"/>
              </a:rPr>
              <a:t>Data on the levels of childhood obesity – </a:t>
            </a:r>
            <a:r>
              <a:rPr lang="en-GB" sz="1200" u="sng" kern="1200" dirty="0">
                <a:solidFill>
                  <a:schemeClr val="tx1"/>
                </a:solidFill>
                <a:effectLst/>
                <a:latin typeface="+mn-lt"/>
                <a:ea typeface="+mn-ea"/>
                <a:cs typeface="+mn-cs"/>
                <a:hlinkClick r:id="rId3"/>
              </a:rPr>
              <a:t>http://www.hscic.gov.uk/ncmp</a:t>
            </a:r>
            <a:r>
              <a:rPr lang="en-GB" sz="1200" kern="1200" dirty="0">
                <a:solidFill>
                  <a:schemeClr val="tx1"/>
                </a:solidFill>
                <a:effectLst/>
                <a:latin typeface="+mn-lt"/>
                <a:ea typeface="+mn-ea"/>
                <a:cs typeface="+mn-cs"/>
              </a:rPr>
              <a:t> and </a:t>
            </a:r>
            <a:r>
              <a:rPr lang="en-GB" sz="1200" u="sng" kern="1200" dirty="0">
                <a:solidFill>
                  <a:schemeClr val="tx1"/>
                </a:solidFill>
                <a:effectLst/>
                <a:latin typeface="+mn-lt"/>
                <a:ea typeface="+mn-ea"/>
                <a:cs typeface="+mn-cs"/>
                <a:hlinkClick r:id="rId4"/>
              </a:rPr>
              <a:t>http://www.noo.org.uk/slide_sets</a:t>
            </a:r>
            <a:r>
              <a:rPr lang="en-US"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(January 2016) </a:t>
            </a:r>
            <a:r>
              <a:rPr lang="en-GB" sz="1200" kern="1200" dirty="0">
                <a:solidFill>
                  <a:schemeClr val="tx1"/>
                </a:solidFill>
                <a:effectLst/>
                <a:latin typeface="+mn-lt"/>
                <a:ea typeface="+mn-ea"/>
                <a:cs typeface="+mn-cs"/>
              </a:rPr>
              <a:t>and </a:t>
            </a:r>
            <a:r>
              <a:rPr lang="en-GB" sz="1200" u="sng" kern="1200" dirty="0">
                <a:solidFill>
                  <a:schemeClr val="tx1"/>
                </a:solidFill>
                <a:effectLst/>
                <a:latin typeface="+mn-lt"/>
                <a:ea typeface="+mn-ea"/>
                <a:cs typeface="+mn-cs"/>
                <a:hlinkClick r:id="rId5"/>
              </a:rPr>
              <a:t>http://www.noo.org.uk/NOO_pub/Key_data</a:t>
            </a:r>
            <a:r>
              <a:rPr lang="en-US"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(December 2015)</a:t>
            </a:r>
            <a:endParaRPr lang="en-GB" sz="1200" b="0" kern="1200" dirty="0">
              <a:solidFill>
                <a:schemeClr val="tx1"/>
              </a:solidFill>
              <a:effectLst/>
              <a:latin typeface="+mn-lt"/>
              <a:ea typeface="+mn-ea"/>
              <a:cs typeface="+mn-cs"/>
            </a:endParaRPr>
          </a:p>
          <a:p>
            <a:pPr marL="228600" lvl="0" indent="-228600">
              <a:buFont typeface="+mj-lt"/>
              <a:buAutoNum type="arabicPeriod"/>
            </a:pPr>
            <a:r>
              <a:rPr lang="en-GB" sz="1200" kern="1200" dirty="0">
                <a:solidFill>
                  <a:schemeClr val="tx1"/>
                </a:solidFill>
                <a:effectLst/>
                <a:latin typeface="+mn-lt"/>
                <a:ea typeface="+mn-ea"/>
                <a:cs typeface="+mn-cs"/>
              </a:rPr>
              <a:t>Links between deprivation and levels of obesity </a:t>
            </a:r>
            <a:r>
              <a:rPr lang="en-US" sz="1200" u="sng" kern="1200" dirty="0">
                <a:solidFill>
                  <a:schemeClr val="tx1"/>
                </a:solidFill>
                <a:effectLst/>
                <a:latin typeface="+mn-lt"/>
                <a:ea typeface="+mn-ea"/>
                <a:cs typeface="+mn-cs"/>
                <a:hlinkClick r:id="rId6"/>
              </a:rPr>
              <a:t>http://bit.ly/1PILsiN</a:t>
            </a:r>
            <a:r>
              <a:rPr lang="en-US"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and </a:t>
            </a:r>
            <a:r>
              <a:rPr lang="en-US" sz="1200" u="sng" kern="1200" dirty="0">
                <a:solidFill>
                  <a:schemeClr val="tx1"/>
                </a:solidFill>
                <a:effectLst/>
                <a:latin typeface="+mn-lt"/>
                <a:ea typeface="+mn-ea"/>
                <a:cs typeface="+mn-cs"/>
                <a:hlinkClick r:id="rId7"/>
              </a:rPr>
              <a:t>http://bit.ly/1UYhLN9</a:t>
            </a:r>
            <a:r>
              <a:rPr lang="en-US"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(October 2015)</a:t>
            </a:r>
            <a:endParaRPr lang="en-GB" sz="1200" b="0" kern="1200" dirty="0">
              <a:solidFill>
                <a:schemeClr val="tx1"/>
              </a:solidFill>
              <a:effectLst/>
              <a:latin typeface="+mn-lt"/>
              <a:ea typeface="+mn-ea"/>
              <a:cs typeface="+mn-cs"/>
            </a:endParaRPr>
          </a:p>
          <a:p>
            <a:pPr marL="228600" lvl="0" indent="-228600">
              <a:buFont typeface="+mj-lt"/>
              <a:buAutoNum type="arabicPeriod"/>
            </a:pPr>
            <a:r>
              <a:rPr lang="en-GB" sz="1200" b="1" kern="1200" dirty="0">
                <a:solidFill>
                  <a:schemeClr val="tx1"/>
                </a:solidFill>
                <a:effectLst/>
                <a:latin typeface="+mn-lt"/>
                <a:ea typeface="+mn-ea"/>
                <a:cs typeface="+mn-cs"/>
              </a:rPr>
              <a:t>If asked:</a:t>
            </a:r>
            <a:r>
              <a:rPr lang="en-GB" sz="1200" kern="1200" dirty="0">
                <a:solidFill>
                  <a:schemeClr val="tx1"/>
                </a:solidFill>
                <a:effectLst/>
                <a:latin typeface="+mn-lt"/>
                <a:ea typeface="+mn-ea"/>
                <a:cs typeface="+mn-cs"/>
              </a:rPr>
              <a:t> the definition used to define overweight vs. obese children is available from the  National Obesity Observatory report, available here -  </a:t>
            </a:r>
            <a:r>
              <a:rPr lang="en-US" sz="1200" u="sng" kern="1200" dirty="0">
                <a:solidFill>
                  <a:schemeClr val="tx1"/>
                </a:solidFill>
                <a:effectLst/>
                <a:latin typeface="+mn-lt"/>
                <a:ea typeface="+mn-ea"/>
                <a:cs typeface="+mn-cs"/>
                <a:hlinkClick r:id="rId8"/>
              </a:rPr>
              <a:t>http://bit.ly/1QRwhRT</a:t>
            </a:r>
            <a:r>
              <a:rPr lang="en-US"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(June 2011)</a:t>
            </a:r>
            <a:endParaRPr lang="en-GB" sz="1200" kern="1200" dirty="0">
              <a:solidFill>
                <a:schemeClr val="tx1"/>
              </a:solidFill>
              <a:effectLst/>
              <a:latin typeface="+mn-lt"/>
              <a:ea typeface="+mn-ea"/>
              <a:cs typeface="+mn-cs"/>
            </a:endParaRPr>
          </a:p>
          <a:p>
            <a:br>
              <a:rPr lang="en-GB" dirty="0">
                <a:latin typeface="+mn-lt"/>
              </a:rPr>
            </a:br>
            <a:endParaRPr lang="en-GB" dirty="0">
              <a:latin typeface="+mn-lt"/>
            </a:endParaRPr>
          </a:p>
        </p:txBody>
      </p:sp>
      <p:sp>
        <p:nvSpPr>
          <p:cNvPr id="4" name="Slide Number Placeholder 3"/>
          <p:cNvSpPr>
            <a:spLocks noGrp="1"/>
          </p:cNvSpPr>
          <p:nvPr>
            <p:ph type="sldNum" sz="quarter" idx="10"/>
          </p:nvPr>
        </p:nvSpPr>
        <p:spPr/>
        <p:txBody>
          <a:bodyPr/>
          <a:lstStyle/>
          <a:p>
            <a:fld id="{CB077D60-D57E-43C2-908A-5D3D3EFD6360}" type="slidenum">
              <a:rPr lang="en-GB" smtClean="0"/>
              <a:t>4</a:t>
            </a:fld>
            <a:endParaRPr lang="en-GB"/>
          </a:p>
        </p:txBody>
      </p:sp>
    </p:spTree>
    <p:extLst>
      <p:ext uri="{BB962C8B-B14F-4D97-AF65-F5344CB8AC3E}">
        <p14:creationId xmlns:p14="http://schemas.microsoft.com/office/powerpoint/2010/main" val="4005535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80963"/>
            <a:ext cx="4572000" cy="3429000"/>
          </a:xfrm>
        </p:spPr>
      </p:sp>
      <p:sp>
        <p:nvSpPr>
          <p:cNvPr id="3" name="Notes Placeholder 2"/>
          <p:cNvSpPr>
            <a:spLocks noGrp="1"/>
          </p:cNvSpPr>
          <p:nvPr>
            <p:ph type="body" idx="1"/>
          </p:nvPr>
        </p:nvSpPr>
        <p:spPr>
          <a:xfrm>
            <a:off x="685800" y="3576576"/>
            <a:ext cx="5486400" cy="4114800"/>
          </a:xfrm>
        </p:spPr>
        <p:txBody>
          <a:bodyPr/>
          <a:lstStyle/>
          <a:p>
            <a:pPr marL="228600" lvl="0" indent="-228600" algn="just">
              <a:buFont typeface="+mj-lt"/>
              <a:buAutoNum type="arabicPeriod"/>
            </a:pPr>
            <a:r>
              <a:rPr lang="en-GB" sz="1000" kern="1200" dirty="0">
                <a:solidFill>
                  <a:schemeClr val="tx1"/>
                </a:solidFill>
                <a:effectLst/>
                <a:latin typeface="+mn-lt"/>
                <a:ea typeface="+mn-ea"/>
                <a:cs typeface="+mn-cs"/>
              </a:rPr>
              <a:t>Stress the point that</a:t>
            </a:r>
            <a:r>
              <a:rPr lang="en-GB" sz="1000" b="1" kern="1200" dirty="0">
                <a:solidFill>
                  <a:schemeClr val="tx1"/>
                </a:solidFill>
                <a:effectLst/>
                <a:latin typeface="+mn-lt"/>
                <a:ea typeface="+mn-ea"/>
                <a:cs typeface="+mn-cs"/>
              </a:rPr>
              <a:t> 77% </a:t>
            </a:r>
            <a:r>
              <a:rPr lang="en-GB" sz="1000" kern="1200" dirty="0">
                <a:solidFill>
                  <a:schemeClr val="tx1"/>
                </a:solidFill>
                <a:effectLst/>
                <a:latin typeface="+mn-lt"/>
                <a:ea typeface="+mn-ea"/>
                <a:cs typeface="+mn-cs"/>
              </a:rPr>
              <a:t>of parents of overweight children </a:t>
            </a:r>
            <a:r>
              <a:rPr lang="en-GB" sz="1000" b="1" kern="1200" dirty="0">
                <a:solidFill>
                  <a:schemeClr val="tx1"/>
                </a:solidFill>
                <a:effectLst/>
                <a:latin typeface="+mn-lt"/>
                <a:ea typeface="+mn-ea"/>
                <a:cs typeface="+mn-cs"/>
              </a:rPr>
              <a:t>do not recognise their child as overweight. </a:t>
            </a:r>
            <a:endParaRPr lang="en-GB" sz="1000" b="0" kern="1200" dirty="0">
              <a:solidFill>
                <a:schemeClr val="tx1"/>
              </a:solidFill>
              <a:effectLst/>
              <a:latin typeface="+mn-lt"/>
              <a:ea typeface="+mn-ea"/>
              <a:cs typeface="+mn-cs"/>
            </a:endParaRPr>
          </a:p>
          <a:p>
            <a:pPr marL="742950" lvl="1" indent="-285750" algn="just">
              <a:buFont typeface="+mj-lt"/>
              <a:buAutoNum type="romanUcPeriod"/>
            </a:pPr>
            <a:r>
              <a:rPr lang="en-GB" sz="1000" kern="1200" dirty="0">
                <a:solidFill>
                  <a:schemeClr val="tx1"/>
                </a:solidFill>
                <a:effectLst/>
                <a:latin typeface="+mn-lt"/>
                <a:ea typeface="+mn-ea"/>
                <a:cs typeface="+mn-cs"/>
              </a:rPr>
              <a:t>There are specific resources from NHS Choices to help parents in these situations broach the subject with their children (link below).</a:t>
            </a:r>
          </a:p>
          <a:p>
            <a:pPr marL="285750" lvl="0" indent="-285750" algn="just">
              <a:buFont typeface="+mj-lt"/>
              <a:buAutoNum type="arabicPeriod"/>
            </a:pPr>
            <a:r>
              <a:rPr lang="en-GB" sz="1000" b="1" kern="1200" dirty="0">
                <a:solidFill>
                  <a:schemeClr val="tx1"/>
                </a:solidFill>
                <a:effectLst/>
                <a:latin typeface="+mn-lt"/>
                <a:ea typeface="+mn-ea"/>
                <a:cs typeface="+mn-cs"/>
              </a:rPr>
              <a:t>However</a:t>
            </a:r>
            <a:r>
              <a:rPr lang="en-GB" sz="1000" kern="1200" dirty="0">
                <a:solidFill>
                  <a:schemeClr val="tx1"/>
                </a:solidFill>
                <a:effectLst/>
                <a:latin typeface="+mn-lt"/>
                <a:ea typeface="+mn-ea"/>
                <a:cs typeface="+mn-cs"/>
              </a:rPr>
              <a:t>, reiterate that the issue goes </a:t>
            </a:r>
            <a:r>
              <a:rPr lang="en-GB" sz="1000" b="1" kern="1200" dirty="0">
                <a:solidFill>
                  <a:schemeClr val="tx1"/>
                </a:solidFill>
                <a:effectLst/>
                <a:latin typeface="+mn-lt"/>
                <a:ea typeface="+mn-ea"/>
                <a:cs typeface="+mn-cs"/>
              </a:rPr>
              <a:t>beyond obesity. </a:t>
            </a:r>
            <a:r>
              <a:rPr lang="en-GB" sz="1000" kern="1200" dirty="0">
                <a:solidFill>
                  <a:schemeClr val="tx1"/>
                </a:solidFill>
                <a:effectLst/>
                <a:latin typeface="+mn-lt"/>
                <a:ea typeface="+mn-ea"/>
                <a:cs typeface="+mn-cs"/>
              </a:rPr>
              <a:t>An unhealthy diet and malnutrition also includes children/pupils who are </a:t>
            </a:r>
            <a:r>
              <a:rPr lang="en-GB" sz="1000" b="1" kern="1200" dirty="0">
                <a:solidFill>
                  <a:schemeClr val="tx1"/>
                </a:solidFill>
                <a:effectLst/>
                <a:latin typeface="+mn-lt"/>
                <a:ea typeface="+mn-ea"/>
                <a:cs typeface="+mn-cs"/>
              </a:rPr>
              <a:t>a normal weight</a:t>
            </a:r>
            <a:r>
              <a:rPr lang="en-GB" sz="1000" b="1" i="1" kern="1200" dirty="0">
                <a:solidFill>
                  <a:schemeClr val="tx1"/>
                </a:solidFill>
                <a:effectLst/>
                <a:latin typeface="+mn-lt"/>
                <a:ea typeface="+mn-ea"/>
                <a:cs typeface="+mn-cs"/>
              </a:rPr>
              <a:t> </a:t>
            </a:r>
            <a:r>
              <a:rPr lang="en-GB" sz="1000" b="1" kern="1200" dirty="0">
                <a:solidFill>
                  <a:schemeClr val="tx1"/>
                </a:solidFill>
                <a:effectLst/>
                <a:latin typeface="+mn-lt"/>
                <a:ea typeface="+mn-ea"/>
                <a:cs typeface="+mn-cs"/>
              </a:rPr>
              <a:t>and under-weight</a:t>
            </a:r>
            <a:r>
              <a:rPr lang="en-GB" sz="1000" kern="1200" dirty="0">
                <a:solidFill>
                  <a:schemeClr val="tx1"/>
                </a:solidFill>
                <a:effectLst/>
                <a:latin typeface="+mn-lt"/>
                <a:ea typeface="+mn-ea"/>
                <a:cs typeface="+mn-cs"/>
              </a:rPr>
              <a:t>. </a:t>
            </a:r>
          </a:p>
          <a:p>
            <a:pPr marL="742950" lvl="1" indent="-285750" algn="just">
              <a:buFont typeface="+mj-lt"/>
              <a:buAutoNum type="romanUcPeriod"/>
            </a:pPr>
            <a:r>
              <a:rPr lang="en-GB" sz="1000" kern="1200" dirty="0">
                <a:solidFill>
                  <a:schemeClr val="tx1"/>
                </a:solidFill>
                <a:effectLst/>
                <a:latin typeface="+mn-lt"/>
                <a:ea typeface="+mn-ea"/>
                <a:cs typeface="+mn-cs"/>
              </a:rPr>
              <a:t>In a January 2016 survey by </a:t>
            </a:r>
            <a:r>
              <a:rPr lang="en-GB" sz="1000" kern="1200" dirty="0" err="1">
                <a:solidFill>
                  <a:schemeClr val="tx1"/>
                </a:solidFill>
                <a:effectLst/>
                <a:latin typeface="+mn-lt"/>
                <a:ea typeface="+mn-ea"/>
                <a:cs typeface="+mn-cs"/>
              </a:rPr>
              <a:t>YouGov</a:t>
            </a:r>
            <a:r>
              <a:rPr lang="en-GB" sz="1000" kern="1200" dirty="0">
                <a:solidFill>
                  <a:schemeClr val="tx1"/>
                </a:solidFill>
                <a:effectLst/>
                <a:latin typeface="+mn-lt"/>
                <a:ea typeface="+mn-ea"/>
                <a:cs typeface="+mn-cs"/>
              </a:rPr>
              <a:t> it was found that:</a:t>
            </a:r>
          </a:p>
          <a:p>
            <a:pPr marL="1200150" lvl="2" indent="-285750" algn="just">
              <a:buFont typeface="+mj-lt"/>
              <a:buAutoNum type="alphaLcPeriod"/>
            </a:pPr>
            <a:r>
              <a:rPr lang="en-GB" sz="1000" kern="1200" dirty="0">
                <a:solidFill>
                  <a:schemeClr val="tx1"/>
                </a:solidFill>
                <a:effectLst/>
                <a:latin typeface="+mn-lt"/>
                <a:ea typeface="+mn-ea"/>
                <a:cs typeface="+mn-cs"/>
              </a:rPr>
              <a:t>Nearly </a:t>
            </a:r>
            <a:r>
              <a:rPr lang="en-GB" sz="1000" b="1" kern="1200" dirty="0">
                <a:solidFill>
                  <a:schemeClr val="tx1"/>
                </a:solidFill>
                <a:effectLst/>
                <a:latin typeface="+mn-lt"/>
                <a:ea typeface="+mn-ea"/>
                <a:cs typeface="+mn-cs"/>
              </a:rPr>
              <a:t>50% of teachers </a:t>
            </a:r>
            <a:r>
              <a:rPr lang="en-GB" sz="1000" kern="1200" dirty="0">
                <a:solidFill>
                  <a:schemeClr val="tx1"/>
                </a:solidFill>
                <a:effectLst/>
                <a:latin typeface="+mn-lt"/>
                <a:ea typeface="+mn-ea"/>
                <a:cs typeface="+mn-cs"/>
              </a:rPr>
              <a:t>said some </a:t>
            </a:r>
            <a:r>
              <a:rPr lang="en-GB" sz="1000" b="1" kern="1200" dirty="0">
                <a:solidFill>
                  <a:schemeClr val="tx1"/>
                </a:solidFill>
                <a:effectLst/>
                <a:latin typeface="+mn-lt"/>
                <a:ea typeface="+mn-ea"/>
                <a:cs typeface="+mn-cs"/>
              </a:rPr>
              <a:t>pupils arrived at school hungry </a:t>
            </a:r>
            <a:r>
              <a:rPr lang="en-GB" sz="1000" kern="1200" dirty="0">
                <a:solidFill>
                  <a:schemeClr val="tx1"/>
                </a:solidFill>
                <a:effectLst/>
                <a:latin typeface="+mn-lt"/>
                <a:ea typeface="+mn-ea"/>
                <a:cs typeface="+mn-cs"/>
              </a:rPr>
              <a:t>at least </a:t>
            </a:r>
            <a:r>
              <a:rPr lang="en-GB" sz="1000" b="1" kern="1200" dirty="0">
                <a:solidFill>
                  <a:schemeClr val="tx1"/>
                </a:solidFill>
                <a:effectLst/>
                <a:latin typeface="+mn-lt"/>
                <a:ea typeface="+mn-ea"/>
                <a:cs typeface="+mn-cs"/>
              </a:rPr>
              <a:t>three or four times a week</a:t>
            </a:r>
            <a:r>
              <a:rPr lang="en-GB" sz="1000" kern="1200" dirty="0">
                <a:solidFill>
                  <a:schemeClr val="tx1"/>
                </a:solidFill>
                <a:effectLst/>
                <a:latin typeface="+mn-lt"/>
                <a:ea typeface="+mn-ea"/>
                <a:cs typeface="+mn-cs"/>
              </a:rPr>
              <a:t>. </a:t>
            </a:r>
          </a:p>
          <a:p>
            <a:pPr marL="1200150" lvl="2" indent="-285750" algn="just">
              <a:buFont typeface="+mj-lt"/>
              <a:buAutoNum type="alphaLcPeriod"/>
            </a:pPr>
            <a:r>
              <a:rPr lang="en-GB" sz="1000" b="1" kern="1200" dirty="0">
                <a:solidFill>
                  <a:schemeClr val="tx1"/>
                </a:solidFill>
                <a:effectLst/>
                <a:latin typeface="+mn-lt"/>
                <a:ea typeface="+mn-ea"/>
                <a:cs typeface="+mn-cs"/>
              </a:rPr>
              <a:t>Around 20% </a:t>
            </a:r>
            <a:r>
              <a:rPr lang="en-GB" sz="1000" kern="1200" dirty="0">
                <a:solidFill>
                  <a:schemeClr val="tx1"/>
                </a:solidFill>
                <a:effectLst/>
                <a:latin typeface="+mn-lt"/>
                <a:ea typeface="+mn-ea"/>
                <a:cs typeface="+mn-cs"/>
              </a:rPr>
              <a:t>said they had </a:t>
            </a:r>
            <a:r>
              <a:rPr lang="en-GB" sz="1000" b="1" kern="1200" dirty="0">
                <a:solidFill>
                  <a:schemeClr val="tx1"/>
                </a:solidFill>
                <a:effectLst/>
                <a:latin typeface="+mn-lt"/>
                <a:ea typeface="+mn-ea"/>
                <a:cs typeface="+mn-cs"/>
              </a:rPr>
              <a:t>brought in food within the last 12 months for children who had not eaten breakfast</a:t>
            </a:r>
            <a:endParaRPr lang="en-GB" sz="1000" b="0" kern="1200" dirty="0">
              <a:solidFill>
                <a:schemeClr val="tx1"/>
              </a:solidFill>
              <a:effectLst/>
              <a:latin typeface="+mn-lt"/>
              <a:ea typeface="+mn-ea"/>
              <a:cs typeface="+mn-cs"/>
            </a:endParaRPr>
          </a:p>
          <a:p>
            <a:pPr marL="742950" lvl="1" indent="-285750" algn="just">
              <a:buFont typeface="+mj-lt"/>
              <a:buAutoNum type="romanUcPeriod"/>
            </a:pPr>
            <a:r>
              <a:rPr lang="en-GB" sz="1000" kern="1200" dirty="0">
                <a:solidFill>
                  <a:schemeClr val="tx1"/>
                </a:solidFill>
                <a:effectLst/>
                <a:latin typeface="+mn-lt"/>
                <a:ea typeface="+mn-ea"/>
                <a:cs typeface="+mn-cs"/>
              </a:rPr>
              <a:t>There is also an on-going issue with Holiday Hunger which was highlighted in a report by the All Parliamentary Party Group on School Food (link below). Key facts include:</a:t>
            </a:r>
          </a:p>
          <a:p>
            <a:pPr marL="1200150" lvl="2" indent="-285750" algn="just">
              <a:buFont typeface="+mj-lt"/>
              <a:buAutoNum type="alphaLcPeriod"/>
            </a:pPr>
            <a:r>
              <a:rPr lang="en-GB" sz="1000" b="1" kern="1200" dirty="0">
                <a:solidFill>
                  <a:schemeClr val="tx1"/>
                </a:solidFill>
                <a:effectLst/>
                <a:latin typeface="+mn-lt"/>
                <a:ea typeface="+mn-ea"/>
                <a:cs typeface="+mn-cs"/>
              </a:rPr>
              <a:t>29% </a:t>
            </a:r>
            <a:r>
              <a:rPr lang="en-GB" sz="1000" kern="1200" dirty="0">
                <a:solidFill>
                  <a:schemeClr val="tx1"/>
                </a:solidFill>
                <a:effectLst/>
                <a:latin typeface="+mn-lt"/>
                <a:ea typeface="+mn-ea"/>
                <a:cs typeface="+mn-cs"/>
              </a:rPr>
              <a:t>of</a:t>
            </a:r>
            <a:r>
              <a:rPr lang="en-GB" sz="1000" b="1" kern="1200" dirty="0">
                <a:solidFill>
                  <a:schemeClr val="tx1"/>
                </a:solidFill>
                <a:effectLst/>
                <a:latin typeface="+mn-lt"/>
                <a:ea typeface="+mn-ea"/>
                <a:cs typeface="+mn-cs"/>
              </a:rPr>
              <a:t> food bank </a:t>
            </a:r>
            <a:r>
              <a:rPr lang="en-GB" sz="1000" kern="1200" dirty="0">
                <a:solidFill>
                  <a:schemeClr val="tx1"/>
                </a:solidFill>
                <a:effectLst/>
                <a:latin typeface="+mn-lt"/>
                <a:ea typeface="+mn-ea"/>
                <a:cs typeface="+mn-cs"/>
              </a:rPr>
              <a:t>referrals are for </a:t>
            </a:r>
            <a:r>
              <a:rPr lang="en-GB" sz="1000" b="1" kern="1200" dirty="0">
                <a:solidFill>
                  <a:schemeClr val="tx1"/>
                </a:solidFill>
                <a:effectLst/>
                <a:latin typeface="+mn-lt"/>
                <a:ea typeface="+mn-ea"/>
                <a:cs typeface="+mn-cs"/>
              </a:rPr>
              <a:t>families with children </a:t>
            </a:r>
            <a:r>
              <a:rPr lang="en-GB" sz="1000" kern="1200" dirty="0">
                <a:solidFill>
                  <a:schemeClr val="tx1"/>
                </a:solidFill>
                <a:effectLst/>
                <a:latin typeface="+mn-lt"/>
                <a:ea typeface="+mn-ea"/>
                <a:cs typeface="+mn-cs"/>
              </a:rPr>
              <a:t>(Jan 2013)</a:t>
            </a:r>
          </a:p>
          <a:p>
            <a:pPr marL="1200150" lvl="2" indent="-285750" algn="just">
              <a:buFont typeface="+mj-lt"/>
              <a:buAutoNum type="alphaLcPeriod"/>
            </a:pPr>
            <a:r>
              <a:rPr lang="en-GB" sz="1000" kern="1200" dirty="0">
                <a:solidFill>
                  <a:schemeClr val="tx1"/>
                </a:solidFill>
                <a:effectLst/>
                <a:latin typeface="+mn-lt"/>
                <a:ea typeface="+mn-ea"/>
                <a:cs typeface="+mn-cs"/>
              </a:rPr>
              <a:t>In 2012-13 </a:t>
            </a:r>
            <a:r>
              <a:rPr lang="en-GB" sz="1000" b="1" kern="1200" dirty="0">
                <a:solidFill>
                  <a:schemeClr val="tx1"/>
                </a:solidFill>
                <a:effectLst/>
                <a:latin typeface="+mn-lt"/>
                <a:ea typeface="+mn-ea"/>
                <a:cs typeface="+mn-cs"/>
              </a:rPr>
              <a:t>food banks fed 465,126 people </a:t>
            </a:r>
            <a:r>
              <a:rPr lang="en-GB" sz="1000" kern="1200" dirty="0">
                <a:solidFill>
                  <a:schemeClr val="tx1"/>
                </a:solidFill>
                <a:effectLst/>
                <a:latin typeface="+mn-lt"/>
                <a:ea typeface="+mn-ea"/>
                <a:cs typeface="+mn-cs"/>
              </a:rPr>
              <a:t>nationwide. Of those helped </a:t>
            </a:r>
            <a:r>
              <a:rPr lang="en-GB" sz="1000" b="1" kern="1200" dirty="0">
                <a:solidFill>
                  <a:schemeClr val="tx1"/>
                </a:solidFill>
                <a:effectLst/>
                <a:latin typeface="+mn-lt"/>
                <a:ea typeface="+mn-ea"/>
                <a:cs typeface="+mn-cs"/>
              </a:rPr>
              <a:t>36%, (260,282) were children </a:t>
            </a:r>
            <a:endParaRPr lang="en-GB" sz="1000" b="0" kern="1200" dirty="0">
              <a:solidFill>
                <a:schemeClr val="tx1"/>
              </a:solidFill>
              <a:effectLst/>
              <a:latin typeface="+mn-lt"/>
              <a:ea typeface="+mn-ea"/>
              <a:cs typeface="+mn-cs"/>
            </a:endParaRPr>
          </a:p>
          <a:p>
            <a:pPr marL="1200150" lvl="2" indent="-285750" algn="just">
              <a:buFont typeface="+mj-lt"/>
              <a:buAutoNum type="alphaLcPeriod"/>
            </a:pPr>
            <a:r>
              <a:rPr lang="en-GB" sz="1000" b="1" kern="1200" dirty="0">
                <a:solidFill>
                  <a:schemeClr val="tx1"/>
                </a:solidFill>
                <a:effectLst/>
                <a:latin typeface="+mn-lt"/>
                <a:ea typeface="+mn-ea"/>
                <a:cs typeface="+mn-cs"/>
              </a:rPr>
              <a:t>More than a quarter of parents </a:t>
            </a:r>
            <a:r>
              <a:rPr lang="en-GB" sz="1000" kern="1200" dirty="0">
                <a:solidFill>
                  <a:schemeClr val="tx1"/>
                </a:solidFill>
                <a:effectLst/>
                <a:latin typeface="+mn-lt"/>
                <a:ea typeface="+mn-ea"/>
                <a:cs typeface="+mn-cs"/>
              </a:rPr>
              <a:t>said they </a:t>
            </a:r>
            <a:r>
              <a:rPr lang="en-GB" sz="1000" b="1" kern="1200" dirty="0">
                <a:solidFill>
                  <a:schemeClr val="tx1"/>
                </a:solidFill>
                <a:effectLst/>
                <a:latin typeface="+mn-lt"/>
                <a:ea typeface="+mn-ea"/>
                <a:cs typeface="+mn-cs"/>
              </a:rPr>
              <a:t>can’t provide food </a:t>
            </a:r>
            <a:r>
              <a:rPr lang="en-GB" sz="1000" kern="1200" dirty="0">
                <a:solidFill>
                  <a:schemeClr val="tx1"/>
                </a:solidFill>
                <a:effectLst/>
                <a:latin typeface="+mn-lt"/>
                <a:ea typeface="+mn-ea"/>
                <a:cs typeface="+mn-cs"/>
              </a:rPr>
              <a:t>for all of the meals their children need</a:t>
            </a:r>
          </a:p>
          <a:p>
            <a:pPr marL="742950" lvl="1" indent="-285750" algn="just">
              <a:buFont typeface="+mj-lt"/>
              <a:buAutoNum type="romanUcPeriod"/>
            </a:pPr>
            <a:r>
              <a:rPr lang="en-GB" sz="1000" kern="1200" dirty="0">
                <a:solidFill>
                  <a:schemeClr val="tx1"/>
                </a:solidFill>
                <a:effectLst/>
                <a:latin typeface="+mn-lt"/>
                <a:ea typeface="+mn-ea"/>
                <a:cs typeface="+mn-cs"/>
              </a:rPr>
              <a:t>There are a number of useful articles and tips for parents on dealing with underweight children on the NHS Choices website (see the link below)</a:t>
            </a:r>
          </a:p>
          <a:p>
            <a:pPr marL="742950" lvl="1" indent="-285750" algn="just">
              <a:buFont typeface="+mj-lt"/>
              <a:buAutoNum type="romanUcPeriod"/>
            </a:pPr>
            <a:r>
              <a:rPr lang="en-GB" sz="1000" kern="1200" dirty="0">
                <a:solidFill>
                  <a:schemeClr val="tx1"/>
                </a:solidFill>
                <a:effectLst/>
                <a:latin typeface="+mn-lt"/>
                <a:ea typeface="+mn-ea"/>
                <a:cs typeface="+mn-cs"/>
              </a:rPr>
              <a:t>Children who are underweight will also be flagged as part of the National Child Measurement Programme (see the link below) and will have specialised care, if this is required, via GPs and dietitians.</a:t>
            </a:r>
          </a:p>
          <a:p>
            <a:pPr marL="742950" lvl="1" indent="-285750" algn="just">
              <a:buFont typeface="+mj-lt"/>
              <a:buAutoNum type="romanUcPeriod"/>
            </a:pPr>
            <a:r>
              <a:rPr lang="en-GB" sz="1000" b="1" kern="1200" dirty="0">
                <a:solidFill>
                  <a:schemeClr val="tx1"/>
                </a:solidFill>
                <a:effectLst/>
                <a:latin typeface="+mn-lt"/>
                <a:ea typeface="+mn-ea"/>
                <a:cs typeface="+mn-cs"/>
              </a:rPr>
              <a:t>Introduce Optional Activity B (5 </a:t>
            </a:r>
            <a:r>
              <a:rPr lang="en-GB" sz="1000" b="1" kern="1200" dirty="0" err="1">
                <a:solidFill>
                  <a:schemeClr val="tx1"/>
                </a:solidFill>
                <a:effectLst/>
                <a:latin typeface="+mn-lt"/>
                <a:ea typeface="+mn-ea"/>
                <a:cs typeface="+mn-cs"/>
              </a:rPr>
              <a:t>mins</a:t>
            </a:r>
            <a:r>
              <a:rPr lang="en-GB" sz="1000" b="1" kern="1200" dirty="0">
                <a:solidFill>
                  <a:schemeClr val="tx1"/>
                </a:solidFill>
                <a:effectLst/>
                <a:latin typeface="+mn-lt"/>
                <a:ea typeface="+mn-ea"/>
                <a:cs typeface="+mn-cs"/>
              </a:rPr>
              <a:t>): </a:t>
            </a:r>
            <a:r>
              <a:rPr lang="en-GB" sz="1000" kern="1200" dirty="0">
                <a:solidFill>
                  <a:schemeClr val="tx1"/>
                </a:solidFill>
                <a:effectLst/>
                <a:latin typeface="+mn-lt"/>
                <a:ea typeface="+mn-ea"/>
                <a:cs typeface="+mn-cs"/>
              </a:rPr>
              <a:t>this is a</a:t>
            </a:r>
            <a:r>
              <a:rPr lang="en-GB" sz="1000" b="1" kern="1200" dirty="0">
                <a:solidFill>
                  <a:schemeClr val="tx1"/>
                </a:solidFill>
                <a:effectLst/>
                <a:latin typeface="+mn-lt"/>
                <a:ea typeface="+mn-ea"/>
                <a:cs typeface="+mn-cs"/>
              </a:rPr>
              <a:t> </a:t>
            </a:r>
            <a:r>
              <a:rPr lang="en-GB" sz="1000" kern="1200" dirty="0">
                <a:solidFill>
                  <a:schemeClr val="tx1"/>
                </a:solidFill>
                <a:effectLst/>
                <a:latin typeface="+mn-lt"/>
                <a:ea typeface="+mn-ea"/>
                <a:cs typeface="+mn-cs"/>
              </a:rPr>
              <a:t>group discussion to review the information so far. Some wider questions the group may wish to consider include:</a:t>
            </a:r>
          </a:p>
          <a:p>
            <a:pPr marL="1200150" lvl="2" indent="-285750" algn="just">
              <a:buFont typeface="+mj-lt"/>
              <a:buAutoNum type="alphaLcPeriod"/>
            </a:pPr>
            <a:r>
              <a:rPr lang="en-GB" sz="1000" kern="1200" dirty="0">
                <a:solidFill>
                  <a:schemeClr val="tx1"/>
                </a:solidFill>
                <a:effectLst/>
                <a:latin typeface="+mn-lt"/>
                <a:ea typeface="+mn-ea"/>
                <a:cs typeface="+mn-cs"/>
              </a:rPr>
              <a:t>Are they surprised by the scale of the problem?</a:t>
            </a:r>
          </a:p>
          <a:p>
            <a:pPr marL="1200150" lvl="2" indent="-285750" algn="just">
              <a:buFont typeface="+mj-lt"/>
              <a:buAutoNum type="alphaLcPeriod"/>
            </a:pPr>
            <a:r>
              <a:rPr lang="en-GB" sz="1000" kern="1200" dirty="0">
                <a:solidFill>
                  <a:schemeClr val="tx1"/>
                </a:solidFill>
                <a:effectLst/>
                <a:latin typeface="+mn-lt"/>
                <a:ea typeface="+mn-ea"/>
                <a:cs typeface="+mn-cs"/>
              </a:rPr>
              <a:t>How does it compare with their experiences in their own schools or placements? </a:t>
            </a:r>
          </a:p>
          <a:p>
            <a:pPr marL="1200150" lvl="2" indent="-285750" algn="just">
              <a:buFont typeface="+mj-lt"/>
              <a:buAutoNum type="alphaLcPeriod"/>
            </a:pPr>
            <a:r>
              <a:rPr lang="en-GB" sz="1000" kern="1200" dirty="0">
                <a:solidFill>
                  <a:schemeClr val="tx1"/>
                </a:solidFill>
                <a:effectLst/>
                <a:latin typeface="+mn-lt"/>
                <a:ea typeface="+mn-ea"/>
                <a:cs typeface="+mn-cs"/>
              </a:rPr>
              <a:t>Do they think the situation is getting better or worse?</a:t>
            </a:r>
          </a:p>
          <a:p>
            <a:pPr marL="1200150" lvl="2" indent="-285750" algn="just">
              <a:buFont typeface="+mj-lt"/>
              <a:buAutoNum type="alphaLcPeriod"/>
            </a:pPr>
            <a:r>
              <a:rPr lang="en-GB" sz="1000" kern="1200" dirty="0">
                <a:solidFill>
                  <a:schemeClr val="tx1"/>
                </a:solidFill>
                <a:effectLst/>
                <a:latin typeface="+mn-lt"/>
                <a:ea typeface="+mn-ea"/>
                <a:cs typeface="+mn-cs"/>
              </a:rPr>
              <a:t>Have they noticed any changes in their school or local area to improve the food culture?</a:t>
            </a:r>
          </a:p>
          <a:p>
            <a:r>
              <a:rPr lang="en-GB" sz="1000" kern="1200" dirty="0">
                <a:solidFill>
                  <a:schemeClr val="tx1"/>
                </a:solidFill>
                <a:effectLst/>
                <a:latin typeface="+mn-lt"/>
                <a:ea typeface="+mn-ea"/>
                <a:cs typeface="+mn-cs"/>
              </a:rPr>
              <a:t> </a:t>
            </a:r>
          </a:p>
          <a:p>
            <a:r>
              <a:rPr lang="en-GB" sz="1000" b="1" kern="1200" dirty="0">
                <a:solidFill>
                  <a:schemeClr val="tx1"/>
                </a:solidFill>
                <a:effectLst/>
                <a:latin typeface="+mn-lt"/>
                <a:ea typeface="+mn-ea"/>
                <a:cs typeface="+mn-cs"/>
              </a:rPr>
              <a:t>Sources and further information:</a:t>
            </a:r>
            <a:endParaRPr lang="en-GB" sz="1000" kern="1200" dirty="0">
              <a:solidFill>
                <a:schemeClr val="tx1"/>
              </a:solidFill>
              <a:effectLst/>
              <a:latin typeface="+mn-lt"/>
              <a:ea typeface="+mn-ea"/>
              <a:cs typeface="+mn-cs"/>
            </a:endParaRPr>
          </a:p>
          <a:p>
            <a:pPr marL="228600" lvl="0" indent="-228600">
              <a:buFont typeface="+mj-lt"/>
              <a:buAutoNum type="arabicPeriod"/>
            </a:pPr>
            <a:r>
              <a:rPr lang="en-GB" sz="1000" kern="1200" dirty="0">
                <a:solidFill>
                  <a:schemeClr val="tx1"/>
                </a:solidFill>
                <a:effectLst/>
                <a:latin typeface="+mn-lt"/>
                <a:ea typeface="+mn-ea"/>
                <a:cs typeface="+mn-cs"/>
              </a:rPr>
              <a:t>Image (left) and </a:t>
            </a:r>
            <a:r>
              <a:rPr lang="en-GB" sz="1000" kern="1200" dirty="0" err="1">
                <a:solidFill>
                  <a:schemeClr val="tx1"/>
                </a:solidFill>
                <a:effectLst/>
                <a:latin typeface="+mn-lt"/>
                <a:ea typeface="+mn-ea"/>
                <a:cs typeface="+mn-cs"/>
              </a:rPr>
              <a:t>YouGov</a:t>
            </a:r>
            <a:r>
              <a:rPr lang="en-GB" sz="1000" kern="1200" dirty="0">
                <a:solidFill>
                  <a:schemeClr val="tx1"/>
                </a:solidFill>
                <a:effectLst/>
                <a:latin typeface="+mn-lt"/>
                <a:ea typeface="+mn-ea"/>
                <a:cs typeface="+mn-cs"/>
              </a:rPr>
              <a:t> data for  taken from - </a:t>
            </a:r>
            <a:r>
              <a:rPr lang="en-US" sz="1000" u="sng" kern="1200" dirty="0">
                <a:solidFill>
                  <a:schemeClr val="tx1"/>
                </a:solidFill>
                <a:effectLst/>
                <a:latin typeface="+mn-lt"/>
                <a:ea typeface="+mn-ea"/>
                <a:cs typeface="+mn-cs"/>
                <a:hlinkClick r:id="rId3"/>
              </a:rPr>
              <a:t>http://bit.ly/1RpcUnN</a:t>
            </a:r>
            <a:r>
              <a:rPr lang="en-US" sz="1000" kern="1200" dirty="0">
                <a:solidFill>
                  <a:schemeClr val="tx1"/>
                </a:solidFill>
                <a:effectLst/>
                <a:latin typeface="+mn-lt"/>
                <a:ea typeface="+mn-ea"/>
                <a:cs typeface="+mn-cs"/>
              </a:rPr>
              <a:t> </a:t>
            </a:r>
            <a:endParaRPr lang="en-GB" sz="1000" kern="1200" dirty="0">
              <a:solidFill>
                <a:schemeClr val="tx1"/>
              </a:solidFill>
              <a:effectLst/>
              <a:latin typeface="+mn-lt"/>
              <a:ea typeface="+mn-ea"/>
              <a:cs typeface="+mn-cs"/>
            </a:endParaRPr>
          </a:p>
          <a:p>
            <a:pPr marL="228600" lvl="0" indent="-228600">
              <a:buFont typeface="+mj-lt"/>
              <a:buAutoNum type="arabicPeriod"/>
            </a:pPr>
            <a:r>
              <a:rPr lang="en-GB" sz="1000" kern="1200" dirty="0">
                <a:solidFill>
                  <a:schemeClr val="tx1"/>
                </a:solidFill>
                <a:effectLst/>
                <a:latin typeface="+mn-lt"/>
                <a:ea typeface="+mn-ea"/>
                <a:cs typeface="+mn-cs"/>
              </a:rPr>
              <a:t>NHS Choices website - </a:t>
            </a:r>
            <a:r>
              <a:rPr lang="en-GB" sz="1000" u="sng" kern="1200" dirty="0">
                <a:solidFill>
                  <a:schemeClr val="tx1"/>
                </a:solidFill>
                <a:effectLst/>
                <a:latin typeface="+mn-lt"/>
                <a:ea typeface="+mn-ea"/>
                <a:cs typeface="+mn-cs"/>
                <a:hlinkClick r:id="rId4"/>
              </a:rPr>
              <a:t>http://bit.ly/1m64S6z</a:t>
            </a:r>
            <a:r>
              <a:rPr lang="en-US" sz="1000" kern="1200" dirty="0">
                <a:solidFill>
                  <a:schemeClr val="tx1"/>
                </a:solidFill>
                <a:effectLst/>
                <a:latin typeface="+mn-lt"/>
                <a:ea typeface="+mn-ea"/>
                <a:cs typeface="+mn-cs"/>
              </a:rPr>
              <a:t> </a:t>
            </a:r>
            <a:endParaRPr lang="en-GB" sz="1000" kern="1200" dirty="0">
              <a:solidFill>
                <a:schemeClr val="tx1"/>
              </a:solidFill>
              <a:effectLst/>
              <a:latin typeface="+mn-lt"/>
              <a:ea typeface="+mn-ea"/>
              <a:cs typeface="+mn-cs"/>
            </a:endParaRPr>
          </a:p>
          <a:p>
            <a:pPr marL="228600" lvl="0" indent="-228600">
              <a:buFont typeface="+mj-lt"/>
              <a:buAutoNum type="arabicPeriod"/>
            </a:pPr>
            <a:r>
              <a:rPr lang="en-GB" sz="1000" kern="1200" dirty="0">
                <a:solidFill>
                  <a:schemeClr val="tx1"/>
                </a:solidFill>
                <a:effectLst/>
                <a:latin typeface="+mn-lt"/>
                <a:ea typeface="+mn-ea"/>
                <a:cs typeface="+mn-cs"/>
              </a:rPr>
              <a:t>National Child Measurement Programme - </a:t>
            </a:r>
            <a:r>
              <a:rPr lang="en-GB" sz="1000" u="sng" kern="1200" dirty="0">
                <a:solidFill>
                  <a:schemeClr val="tx1"/>
                </a:solidFill>
                <a:effectLst/>
                <a:latin typeface="+mn-lt"/>
                <a:ea typeface="+mn-ea"/>
                <a:cs typeface="+mn-cs"/>
                <a:hlinkClick r:id="rId5"/>
              </a:rPr>
              <a:t>http://www.hscic.gov.uk/ncmp</a:t>
            </a:r>
            <a:r>
              <a:rPr lang="en-US" sz="1000" kern="1200" dirty="0">
                <a:solidFill>
                  <a:schemeClr val="tx1"/>
                </a:solidFill>
                <a:effectLst/>
                <a:latin typeface="+mn-lt"/>
                <a:ea typeface="+mn-ea"/>
                <a:cs typeface="+mn-cs"/>
              </a:rPr>
              <a:t> </a:t>
            </a:r>
            <a:endParaRPr lang="en-GB" sz="1000" kern="1200" dirty="0">
              <a:solidFill>
                <a:schemeClr val="tx1"/>
              </a:solidFill>
              <a:effectLst/>
              <a:latin typeface="+mn-lt"/>
              <a:ea typeface="+mn-ea"/>
              <a:cs typeface="+mn-cs"/>
            </a:endParaRPr>
          </a:p>
          <a:p>
            <a:pPr marL="228600" lvl="0" indent="-228600">
              <a:buFont typeface="+mj-lt"/>
              <a:buAutoNum type="arabicPeriod"/>
            </a:pPr>
            <a:r>
              <a:rPr lang="en-GB" sz="1000" kern="1200" dirty="0">
                <a:solidFill>
                  <a:schemeClr val="tx1"/>
                </a:solidFill>
                <a:effectLst/>
                <a:latin typeface="+mn-lt"/>
                <a:ea typeface="+mn-ea"/>
                <a:cs typeface="+mn-cs"/>
              </a:rPr>
              <a:t>Holiday Hunger report - </a:t>
            </a:r>
            <a:r>
              <a:rPr lang="en-US" sz="1000" u="sng" kern="1200" dirty="0">
                <a:solidFill>
                  <a:schemeClr val="tx1"/>
                </a:solidFill>
                <a:effectLst/>
                <a:latin typeface="+mn-lt"/>
                <a:ea typeface="+mn-ea"/>
                <a:cs typeface="+mn-cs"/>
                <a:hlinkClick r:id="rId6"/>
              </a:rPr>
              <a:t>http://bit.ly/1QqZzqf</a:t>
            </a:r>
            <a:r>
              <a:rPr lang="en-US" sz="1000" kern="1200" dirty="0">
                <a:solidFill>
                  <a:schemeClr val="tx1"/>
                </a:solidFill>
                <a:effectLst/>
                <a:latin typeface="+mn-lt"/>
                <a:ea typeface="+mn-ea"/>
                <a:cs typeface="+mn-cs"/>
              </a:rPr>
              <a:t> </a:t>
            </a:r>
            <a:endParaRPr lang="en-GB" sz="1000" kern="1200" dirty="0">
              <a:solidFill>
                <a:schemeClr val="tx1"/>
              </a:solidFill>
              <a:effectLst/>
              <a:latin typeface="+mn-lt"/>
              <a:ea typeface="+mn-ea"/>
              <a:cs typeface="+mn-cs"/>
            </a:endParaRPr>
          </a:p>
          <a:p>
            <a:pPr marL="380967" indent="-228580" algn="just" defTabSz="914321">
              <a:buClr>
                <a:srgbClr val="000000"/>
              </a:buClr>
              <a:buSzPct val="100000"/>
              <a:buFont typeface="+mj-lt"/>
              <a:buAutoNum type="arabicPeriod"/>
              <a:defRPr/>
            </a:pPr>
            <a:endParaRPr lang="en-GB" dirty="0"/>
          </a:p>
          <a:p>
            <a:pPr marL="380967" indent="-228580" algn="just" defTabSz="914321">
              <a:buClr>
                <a:srgbClr val="000000"/>
              </a:buClr>
              <a:buSzPct val="100000"/>
              <a:buFont typeface="+mj-lt"/>
              <a:buAutoNum type="arabicPeriod"/>
              <a:defRPr/>
            </a:pPr>
            <a:endParaRPr lang="en-GB" b="0" baseline="0" dirty="0"/>
          </a:p>
          <a:p>
            <a:pPr marL="609547" lvl="1">
              <a:buSzPct val="100000"/>
            </a:pPr>
            <a:endParaRPr lang="en-GB" b="1" baseline="0" dirty="0">
              <a:solidFill>
                <a:srgbClr val="212121"/>
              </a:solidFill>
              <a:latin typeface="Calibri"/>
            </a:endParaRPr>
          </a:p>
        </p:txBody>
      </p:sp>
      <p:sp>
        <p:nvSpPr>
          <p:cNvPr id="4" name="Slide Number Placeholder 3"/>
          <p:cNvSpPr>
            <a:spLocks noGrp="1"/>
          </p:cNvSpPr>
          <p:nvPr>
            <p:ph type="sldNum" sz="quarter" idx="10"/>
          </p:nvPr>
        </p:nvSpPr>
        <p:spPr/>
        <p:txBody>
          <a:bodyPr/>
          <a:lstStyle/>
          <a:p>
            <a:fld id="{CB077D60-D57E-43C2-908A-5D3D3EFD6360}" type="slidenum">
              <a:rPr lang="en-GB" smtClean="0"/>
              <a:t>5</a:t>
            </a:fld>
            <a:endParaRPr lang="en-GB"/>
          </a:p>
        </p:txBody>
      </p:sp>
    </p:spTree>
    <p:extLst>
      <p:ext uri="{BB962C8B-B14F-4D97-AF65-F5344CB8AC3E}">
        <p14:creationId xmlns:p14="http://schemas.microsoft.com/office/powerpoint/2010/main" val="735769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well as the work that caterers are doing to</a:t>
            </a:r>
            <a:r>
              <a:rPr lang="en-GB" baseline="0" dirty="0"/>
              <a:t> meet standards and demonstrate the quality of their food there is also an award for School to achieve. The Schools Award Framework provides a framework for schools to embed a whole school approach to food by taking action in the following areas:</a:t>
            </a:r>
          </a:p>
          <a:p>
            <a:pPr marL="158243" indent="-158243">
              <a:buFont typeface="Arial" panose="020B0604020202020204" pitchFamily="34" charset="0"/>
              <a:buChar char="•"/>
            </a:pPr>
            <a:r>
              <a:rPr lang="en-GB" baseline="0" dirty="0"/>
              <a:t>Food Leadership and Culture – involving pupils and parents in food culture, maximising take up of lunches and improving the dining room experience.</a:t>
            </a:r>
          </a:p>
          <a:p>
            <a:pPr marL="158243" indent="-158243">
              <a:buFont typeface="Arial" panose="020B0604020202020204" pitchFamily="34" charset="0"/>
              <a:buChar char="•"/>
            </a:pPr>
            <a:r>
              <a:rPr lang="en-GB" baseline="0" dirty="0"/>
              <a:t>Food Quality – </a:t>
            </a:r>
            <a:r>
              <a:rPr lang="en-GB" baseline="0" dirty="0" err="1"/>
              <a:t>i.e</a:t>
            </a:r>
            <a:r>
              <a:rPr lang="en-GB" baseline="0" dirty="0"/>
              <a:t> serving Catering Mark standard school lunches!</a:t>
            </a:r>
          </a:p>
          <a:p>
            <a:pPr marL="158243" indent="-158243">
              <a:buFont typeface="Arial" panose="020B0604020202020204" pitchFamily="34" charset="0"/>
              <a:buChar char="•"/>
            </a:pPr>
            <a:r>
              <a:rPr lang="en-GB" baseline="0" dirty="0"/>
              <a:t>Food Education – making healthy and good food part of the curriculum – having assemblies about good food, visiting local farms, etc.</a:t>
            </a:r>
          </a:p>
          <a:p>
            <a:pPr marL="158243" indent="-158243">
              <a:buFont typeface="Arial" panose="020B0604020202020204" pitchFamily="34" charset="0"/>
              <a:buChar char="•"/>
            </a:pPr>
            <a:r>
              <a:rPr lang="en-GB" baseline="0" dirty="0"/>
              <a:t>Community and Partnerships – holding an annual food event for the school and local community, engage parents in the activities</a:t>
            </a:r>
          </a:p>
        </p:txBody>
      </p:sp>
      <p:sp>
        <p:nvSpPr>
          <p:cNvPr id="4" name="Slide Number Placeholder 3"/>
          <p:cNvSpPr>
            <a:spLocks noGrp="1"/>
          </p:cNvSpPr>
          <p:nvPr>
            <p:ph type="sldNum" sz="quarter" idx="10"/>
          </p:nvPr>
        </p:nvSpPr>
        <p:spPr/>
        <p:txBody>
          <a:bodyPr/>
          <a:lstStyle/>
          <a:p>
            <a:pPr>
              <a:defRPr/>
            </a:pPr>
            <a:fld id="{5B23CBE4-85D9-4230-A530-535FE1FE3EF1}" type="slidenum">
              <a:rPr lang="en-GB" smtClean="0"/>
              <a:pPr>
                <a:defRPr/>
              </a:pPr>
              <a:t>6</a:t>
            </a:fld>
            <a:endParaRPr lang="en-GB"/>
          </a:p>
        </p:txBody>
      </p:sp>
    </p:spTree>
    <p:extLst>
      <p:ext uri="{BB962C8B-B14F-4D97-AF65-F5344CB8AC3E}">
        <p14:creationId xmlns:p14="http://schemas.microsoft.com/office/powerpoint/2010/main" val="373273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lgn="just">
              <a:buFont typeface="+mj-lt"/>
              <a:buAutoNum type="arabicPeriod"/>
            </a:pPr>
            <a:r>
              <a:rPr lang="en-GB" sz="1000" kern="1200" dirty="0">
                <a:solidFill>
                  <a:schemeClr val="tx1"/>
                </a:solidFill>
                <a:effectLst/>
              </a:rPr>
              <a:t>Make sure you stress the four key points on the slide. Particularly </a:t>
            </a:r>
            <a:r>
              <a:rPr lang="en-GB" sz="1000" b="1" kern="1200" dirty="0">
                <a:solidFill>
                  <a:schemeClr val="tx1"/>
                </a:solidFill>
                <a:effectLst/>
              </a:rPr>
              <a:t>the links between pupil health and wellbeing and academic achievement – </a:t>
            </a:r>
            <a:r>
              <a:rPr lang="en-GB" sz="1000" kern="1200" dirty="0">
                <a:solidFill>
                  <a:schemeClr val="tx1"/>
                </a:solidFill>
                <a:effectLst/>
              </a:rPr>
              <a:t>also reference the WHO report (see the link below), which mentions the negative impact of obesity on attainment.</a:t>
            </a:r>
          </a:p>
          <a:p>
            <a:pPr marL="228600" lvl="0" indent="-228600" algn="just">
              <a:buFont typeface="+mj-lt"/>
              <a:buAutoNum type="arabicPeriod"/>
            </a:pPr>
            <a:r>
              <a:rPr lang="en-GB" sz="1000" kern="1200" dirty="0">
                <a:solidFill>
                  <a:schemeClr val="tx1"/>
                </a:solidFill>
                <a:effectLst/>
              </a:rPr>
              <a:t>Mention the </a:t>
            </a:r>
            <a:r>
              <a:rPr lang="en-GB" sz="1000" b="1" kern="1200" dirty="0">
                <a:solidFill>
                  <a:schemeClr val="tx1"/>
                </a:solidFill>
                <a:effectLst/>
              </a:rPr>
              <a:t>importance of schools as a model of positive behaviour </a:t>
            </a:r>
            <a:r>
              <a:rPr lang="en-GB" sz="1000" kern="1200" dirty="0">
                <a:solidFill>
                  <a:schemeClr val="tx1"/>
                </a:solidFill>
                <a:effectLst/>
              </a:rPr>
              <a:t>both within the school gates and beyond - i.e. in the wider community.</a:t>
            </a:r>
          </a:p>
          <a:p>
            <a:pPr marL="228600" lvl="0" indent="-228600" algn="just">
              <a:buFont typeface="+mj-lt"/>
              <a:buAutoNum type="arabicPeriod"/>
            </a:pPr>
            <a:r>
              <a:rPr lang="en-GB" sz="1000" kern="1200" dirty="0">
                <a:solidFill>
                  <a:schemeClr val="tx1"/>
                </a:solidFill>
                <a:effectLst/>
              </a:rPr>
              <a:t>Make the point that many teachers/caterers will know that </a:t>
            </a:r>
            <a:r>
              <a:rPr lang="en-GB" sz="1000" b="1" kern="1200" dirty="0">
                <a:solidFill>
                  <a:schemeClr val="tx1"/>
                </a:solidFill>
                <a:effectLst/>
              </a:rPr>
              <a:t>just because you present children with healthy food it doesn’t mean they will eat it</a:t>
            </a:r>
            <a:r>
              <a:rPr lang="en-GB" sz="1000" kern="1200" dirty="0">
                <a:solidFill>
                  <a:schemeClr val="tx1"/>
                </a:solidFill>
                <a:effectLst/>
              </a:rPr>
              <a:t>. This is </a:t>
            </a:r>
            <a:r>
              <a:rPr lang="en-GB" sz="1000" b="1" kern="1200" dirty="0">
                <a:solidFill>
                  <a:schemeClr val="tx1"/>
                </a:solidFill>
                <a:effectLst/>
              </a:rPr>
              <a:t>where the ‘whole school approach</a:t>
            </a:r>
            <a:r>
              <a:rPr lang="en-GB" sz="1000" kern="1200" dirty="0">
                <a:solidFill>
                  <a:schemeClr val="tx1"/>
                </a:solidFill>
                <a:effectLst/>
              </a:rPr>
              <a:t>’, which is discussed in the next section, </a:t>
            </a:r>
            <a:r>
              <a:rPr lang="en-GB" sz="1000" b="1" kern="1200" dirty="0">
                <a:solidFill>
                  <a:schemeClr val="tx1"/>
                </a:solidFill>
                <a:effectLst/>
              </a:rPr>
              <a:t>really comes in</a:t>
            </a:r>
            <a:r>
              <a:rPr lang="en-GB" sz="1000" kern="1200" dirty="0">
                <a:solidFill>
                  <a:schemeClr val="tx1"/>
                </a:solidFill>
                <a:effectLst/>
              </a:rPr>
              <a:t>. It’s </a:t>
            </a:r>
            <a:r>
              <a:rPr lang="en-GB" sz="1000" b="1" kern="1200" dirty="0">
                <a:solidFill>
                  <a:schemeClr val="tx1"/>
                </a:solidFill>
                <a:effectLst/>
              </a:rPr>
              <a:t>about more than the dinner the children are served, but about the food culture across the school and beyond</a:t>
            </a:r>
            <a:r>
              <a:rPr lang="en-GB" sz="1000" kern="1200" dirty="0">
                <a:solidFill>
                  <a:schemeClr val="tx1"/>
                </a:solidFill>
                <a:effectLst/>
              </a:rPr>
              <a:t>, e.g. the culture in the dining room and the investment children have in their health etc… </a:t>
            </a:r>
          </a:p>
          <a:p>
            <a:pPr marL="228600" lvl="0" indent="-228600" algn="just">
              <a:buFont typeface="+mj-lt"/>
              <a:buAutoNum type="arabicPeriod"/>
            </a:pPr>
            <a:r>
              <a:rPr lang="en-GB" sz="1000" kern="1200" dirty="0">
                <a:solidFill>
                  <a:schemeClr val="tx1"/>
                </a:solidFill>
                <a:effectLst/>
              </a:rPr>
              <a:t>For example, studies have shown that </a:t>
            </a:r>
            <a:r>
              <a:rPr lang="en-GB" sz="1000" b="1" kern="1200" dirty="0">
                <a:solidFill>
                  <a:schemeClr val="tx1"/>
                </a:solidFill>
                <a:effectLst/>
              </a:rPr>
              <a:t>children are far more likely to eat fruit and vegetables they have grown themselves</a:t>
            </a:r>
            <a:r>
              <a:rPr lang="en-GB" sz="1000" kern="1200" dirty="0">
                <a:solidFill>
                  <a:schemeClr val="tx1"/>
                </a:solidFill>
                <a:effectLst/>
              </a:rPr>
              <a:t>. Similarly children who learn to cook are more aware of the importance of a healthy diet </a:t>
            </a:r>
            <a:r>
              <a:rPr lang="en-GB" sz="1000" b="1" kern="1200" dirty="0">
                <a:solidFill>
                  <a:schemeClr val="tx1"/>
                </a:solidFill>
                <a:effectLst/>
              </a:rPr>
              <a:t>and a longer lunch time increases fruit and vegetable consumption </a:t>
            </a:r>
            <a:r>
              <a:rPr lang="en-GB" sz="1000" kern="1200" dirty="0">
                <a:solidFill>
                  <a:schemeClr val="tx1"/>
                </a:solidFill>
                <a:effectLst/>
              </a:rPr>
              <a:t>(see the links below)</a:t>
            </a:r>
          </a:p>
          <a:p>
            <a:pPr marL="228600" lvl="0" indent="-228600" algn="just">
              <a:buFont typeface="+mj-lt"/>
              <a:buAutoNum type="arabicPeriod"/>
            </a:pPr>
            <a:r>
              <a:rPr lang="en-GB" sz="1000" kern="1200" dirty="0">
                <a:solidFill>
                  <a:schemeClr val="tx1"/>
                </a:solidFill>
                <a:effectLst/>
              </a:rPr>
              <a:t>Make the point that </a:t>
            </a:r>
            <a:r>
              <a:rPr lang="en-GB" sz="1000" b="1" kern="1200" dirty="0">
                <a:solidFill>
                  <a:schemeClr val="tx1"/>
                </a:solidFill>
                <a:effectLst/>
              </a:rPr>
              <a:t>this is why there have been new ‘School Food Standards’ introduced </a:t>
            </a:r>
            <a:r>
              <a:rPr lang="en-GB" sz="1000" kern="1200" dirty="0">
                <a:solidFill>
                  <a:schemeClr val="tx1"/>
                </a:solidFill>
                <a:effectLst/>
              </a:rPr>
              <a:t>- to </a:t>
            </a:r>
            <a:r>
              <a:rPr lang="en-GB" sz="1000" b="1" kern="1200" dirty="0">
                <a:solidFill>
                  <a:schemeClr val="tx1"/>
                </a:solidFill>
                <a:effectLst/>
              </a:rPr>
              <a:t>clarify what foods pupils should be eating and in what proportion</a:t>
            </a:r>
            <a:r>
              <a:rPr lang="en-GB" sz="1000" kern="1200" dirty="0">
                <a:solidFill>
                  <a:schemeClr val="tx1"/>
                </a:solidFill>
                <a:effectLst/>
              </a:rPr>
              <a:t>, but it’s vital we stick to the guidelines. </a:t>
            </a:r>
          </a:p>
          <a:p>
            <a:pPr marL="228600" lvl="0" indent="-228600" algn="just">
              <a:buFont typeface="+mj-lt"/>
              <a:buAutoNum type="arabicPeriod"/>
            </a:pPr>
            <a:r>
              <a:rPr lang="en-GB" sz="1000" kern="1200" dirty="0">
                <a:solidFill>
                  <a:schemeClr val="tx1"/>
                </a:solidFill>
                <a:effectLst/>
              </a:rPr>
              <a:t>Re-state the point that </a:t>
            </a:r>
            <a:r>
              <a:rPr lang="en-GB" sz="1000" b="1" kern="1200" dirty="0">
                <a:solidFill>
                  <a:schemeClr val="tx1"/>
                </a:solidFill>
                <a:effectLst/>
              </a:rPr>
              <a:t>food preferences and eating habits can be greatly affected by food exposure during early years</a:t>
            </a:r>
            <a:r>
              <a:rPr lang="en-GB" sz="1000" kern="1200" dirty="0">
                <a:solidFill>
                  <a:schemeClr val="tx1"/>
                </a:solidFill>
                <a:effectLst/>
              </a:rPr>
              <a:t>, which re-emphasises </a:t>
            </a:r>
            <a:r>
              <a:rPr lang="en-GB" sz="1000" b="1" kern="1200" dirty="0">
                <a:solidFill>
                  <a:schemeClr val="tx1"/>
                </a:solidFill>
                <a:effectLst/>
              </a:rPr>
              <a:t>why the school food culture is so important</a:t>
            </a:r>
            <a:r>
              <a:rPr lang="en-GB" sz="1000" kern="1200" dirty="0">
                <a:solidFill>
                  <a:schemeClr val="tx1"/>
                </a:solidFill>
                <a:effectLst/>
              </a:rPr>
              <a:t>.  </a:t>
            </a:r>
          </a:p>
          <a:p>
            <a:pPr algn="just"/>
            <a:r>
              <a:rPr lang="en-GB" sz="1000" kern="1200" dirty="0">
                <a:solidFill>
                  <a:schemeClr val="tx1"/>
                </a:solidFill>
                <a:effectLst/>
              </a:rPr>
              <a:t> </a:t>
            </a:r>
          </a:p>
          <a:p>
            <a:r>
              <a:rPr lang="en-GB" sz="1000" b="1" kern="1200" dirty="0">
                <a:solidFill>
                  <a:schemeClr val="tx1"/>
                </a:solidFill>
                <a:effectLst/>
              </a:rPr>
              <a:t>Sources and further information:</a:t>
            </a:r>
            <a:endParaRPr lang="en-GB" sz="1000" kern="1200" dirty="0">
              <a:solidFill>
                <a:schemeClr val="tx1"/>
              </a:solidFill>
              <a:effectLst/>
            </a:endParaRPr>
          </a:p>
          <a:p>
            <a:pPr marL="228600" lvl="0" indent="-228600">
              <a:buFont typeface="+mj-lt"/>
              <a:buAutoNum type="arabicPeriod"/>
            </a:pPr>
            <a:r>
              <a:rPr lang="en-GB" sz="1000" kern="1200" dirty="0">
                <a:solidFill>
                  <a:schemeClr val="tx1"/>
                </a:solidFill>
                <a:effectLst/>
              </a:rPr>
              <a:t>Links between health/wellbeing and attainment: </a:t>
            </a:r>
          </a:p>
          <a:p>
            <a:pPr marL="742950" lvl="1" indent="-285750">
              <a:buFont typeface="+mj-lt"/>
              <a:buAutoNum type="romanUcPeriod"/>
            </a:pPr>
            <a:r>
              <a:rPr lang="en-GB" sz="1000" kern="1200" dirty="0">
                <a:solidFill>
                  <a:schemeClr val="tx1"/>
                </a:solidFill>
                <a:effectLst/>
              </a:rPr>
              <a:t>PHE report - </a:t>
            </a:r>
            <a:r>
              <a:rPr lang="en-US" sz="1000" u="sng" kern="1200" dirty="0">
                <a:solidFill>
                  <a:schemeClr val="tx1"/>
                </a:solidFill>
                <a:effectLst/>
                <a:hlinkClick r:id="rId3"/>
              </a:rPr>
              <a:t>http://bit.ly/1plIxST</a:t>
            </a:r>
            <a:r>
              <a:rPr lang="en-US" sz="1000" kern="1200" dirty="0">
                <a:solidFill>
                  <a:schemeClr val="tx1"/>
                </a:solidFill>
                <a:effectLst/>
              </a:rPr>
              <a:t> </a:t>
            </a:r>
            <a:endParaRPr lang="en-GB" sz="1000" kern="1200" dirty="0">
              <a:solidFill>
                <a:schemeClr val="tx1"/>
              </a:solidFill>
              <a:effectLst/>
            </a:endParaRPr>
          </a:p>
          <a:p>
            <a:pPr marL="742950" lvl="1" indent="-285750">
              <a:buFont typeface="+mj-lt"/>
              <a:buAutoNum type="romanUcPeriod"/>
            </a:pPr>
            <a:r>
              <a:rPr lang="en-GB" sz="1000" kern="1200" dirty="0">
                <a:solidFill>
                  <a:schemeClr val="tx1"/>
                </a:solidFill>
                <a:effectLst/>
              </a:rPr>
              <a:t>WHO report – </a:t>
            </a:r>
            <a:r>
              <a:rPr lang="en-US" sz="1000" u="sng" kern="1200" dirty="0">
                <a:solidFill>
                  <a:schemeClr val="tx1"/>
                </a:solidFill>
                <a:effectLst/>
                <a:hlinkClick r:id="rId4"/>
              </a:rPr>
              <a:t>http://bit.ly/1Qvzv0T</a:t>
            </a:r>
            <a:r>
              <a:rPr lang="en-US" sz="1000" kern="1200" dirty="0">
                <a:solidFill>
                  <a:schemeClr val="tx1"/>
                </a:solidFill>
                <a:effectLst/>
              </a:rPr>
              <a:t> </a:t>
            </a:r>
            <a:endParaRPr lang="en-GB" sz="1000" kern="1200" dirty="0">
              <a:solidFill>
                <a:schemeClr val="tx1"/>
              </a:solidFill>
              <a:effectLst/>
            </a:endParaRPr>
          </a:p>
          <a:p>
            <a:pPr marL="285750" lvl="0" indent="-285750">
              <a:buFont typeface="+mj-lt"/>
              <a:buAutoNum type="arabicPeriod"/>
            </a:pPr>
            <a:r>
              <a:rPr lang="en-GB" sz="1000" kern="1200" dirty="0">
                <a:solidFill>
                  <a:schemeClr val="tx1"/>
                </a:solidFill>
                <a:effectLst/>
              </a:rPr>
              <a:t>Links between pupil fruit and vegetable growing and consumption</a:t>
            </a:r>
          </a:p>
          <a:p>
            <a:pPr marL="742950" lvl="1" indent="-285750">
              <a:buFont typeface="+mj-lt"/>
              <a:buAutoNum type="romanUcPeriod"/>
            </a:pPr>
            <a:r>
              <a:rPr lang="en-GB" sz="1000" kern="1200" dirty="0" err="1">
                <a:solidFill>
                  <a:schemeClr val="tx1"/>
                </a:solidFill>
                <a:effectLst/>
              </a:rPr>
              <a:t>Acta</a:t>
            </a:r>
            <a:r>
              <a:rPr lang="en-GB" sz="1000" kern="1200" dirty="0">
                <a:solidFill>
                  <a:schemeClr val="tx1"/>
                </a:solidFill>
                <a:effectLst/>
              </a:rPr>
              <a:t> </a:t>
            </a:r>
            <a:r>
              <a:rPr lang="en-GB" sz="1000" kern="1200" dirty="0" err="1">
                <a:solidFill>
                  <a:schemeClr val="tx1"/>
                </a:solidFill>
                <a:effectLst/>
              </a:rPr>
              <a:t>Paediatrica</a:t>
            </a:r>
            <a:r>
              <a:rPr lang="en-GB" sz="1000" kern="1200" dirty="0">
                <a:solidFill>
                  <a:schemeClr val="tx1"/>
                </a:solidFill>
                <a:effectLst/>
              </a:rPr>
              <a:t>: </a:t>
            </a:r>
            <a:r>
              <a:rPr lang="en-US" sz="1000" u="sng" kern="1200" dirty="0">
                <a:solidFill>
                  <a:schemeClr val="tx1"/>
                </a:solidFill>
                <a:effectLst/>
                <a:hlinkClick r:id="rId5"/>
              </a:rPr>
              <a:t>http://bit.ly/1Hlkoy1</a:t>
            </a:r>
            <a:r>
              <a:rPr lang="en-US" sz="1000" kern="1200" dirty="0">
                <a:solidFill>
                  <a:schemeClr val="tx1"/>
                </a:solidFill>
                <a:effectLst/>
              </a:rPr>
              <a:t> </a:t>
            </a:r>
            <a:endParaRPr lang="en-GB" sz="1000" kern="1200" dirty="0">
              <a:solidFill>
                <a:schemeClr val="tx1"/>
              </a:solidFill>
              <a:effectLst/>
            </a:endParaRPr>
          </a:p>
          <a:p>
            <a:pPr marL="742950" lvl="1" indent="-285750">
              <a:buFont typeface="+mj-lt"/>
              <a:buAutoNum type="romanUcPeriod"/>
            </a:pPr>
            <a:r>
              <a:rPr lang="en-US" sz="1000" kern="1200" dirty="0">
                <a:solidFill>
                  <a:schemeClr val="tx1"/>
                </a:solidFill>
                <a:effectLst/>
              </a:rPr>
              <a:t>Daily Mail: </a:t>
            </a:r>
            <a:r>
              <a:rPr lang="en-US" sz="1000" u="sng" kern="1200" dirty="0">
                <a:solidFill>
                  <a:schemeClr val="tx1"/>
                </a:solidFill>
                <a:effectLst/>
                <a:hlinkClick r:id="rId6"/>
              </a:rPr>
              <a:t>http://dailym.ai/1A7aRx7</a:t>
            </a:r>
            <a:r>
              <a:rPr lang="en-US" sz="1000" kern="1200" dirty="0">
                <a:solidFill>
                  <a:schemeClr val="tx1"/>
                </a:solidFill>
                <a:effectLst/>
              </a:rPr>
              <a:t> </a:t>
            </a:r>
            <a:endParaRPr lang="en-GB" sz="1000" kern="1200" dirty="0">
              <a:solidFill>
                <a:schemeClr val="tx1"/>
              </a:solidFill>
              <a:effectLst/>
            </a:endParaRPr>
          </a:p>
          <a:p>
            <a:pPr marL="285750" lvl="0" indent="-285750">
              <a:buFont typeface="+mj-lt"/>
              <a:buAutoNum type="arabicPeriod"/>
            </a:pPr>
            <a:r>
              <a:rPr lang="en-GB" sz="1000" kern="1200" dirty="0">
                <a:solidFill>
                  <a:schemeClr val="tx1"/>
                </a:solidFill>
                <a:effectLst/>
              </a:rPr>
              <a:t>Link to demonstrate that food preferences and eating habits form during early years:</a:t>
            </a:r>
          </a:p>
          <a:p>
            <a:pPr marL="742950" lvl="1" indent="-285750">
              <a:buFont typeface="+mj-lt"/>
              <a:buAutoNum type="romanUcPeriod"/>
            </a:pPr>
            <a:r>
              <a:rPr lang="en-US" sz="1000" kern="1200" dirty="0">
                <a:solidFill>
                  <a:schemeClr val="tx1"/>
                </a:solidFill>
                <a:effectLst/>
              </a:rPr>
              <a:t>Can J Diet </a:t>
            </a:r>
            <a:r>
              <a:rPr lang="en-US" sz="1000" kern="1200" dirty="0" err="1">
                <a:solidFill>
                  <a:schemeClr val="tx1"/>
                </a:solidFill>
                <a:effectLst/>
              </a:rPr>
              <a:t>Pract</a:t>
            </a:r>
            <a:r>
              <a:rPr lang="en-US" sz="1000" kern="1200" dirty="0">
                <a:solidFill>
                  <a:schemeClr val="tx1"/>
                </a:solidFill>
                <a:effectLst/>
              </a:rPr>
              <a:t> Res: </a:t>
            </a:r>
            <a:r>
              <a:rPr lang="en-US" sz="1000" u="sng" kern="1200" dirty="0">
                <a:solidFill>
                  <a:schemeClr val="tx1"/>
                </a:solidFill>
                <a:effectLst/>
                <a:hlinkClick r:id="rId7"/>
              </a:rPr>
              <a:t>http://1.usa.gov/1U6I5Fo</a:t>
            </a:r>
            <a:r>
              <a:rPr lang="en-US" sz="1000" kern="1200" dirty="0">
                <a:solidFill>
                  <a:schemeClr val="tx1"/>
                </a:solidFill>
                <a:effectLst/>
              </a:rPr>
              <a:t> </a:t>
            </a:r>
            <a:endParaRPr lang="en-GB" sz="1000" kern="1200" dirty="0">
              <a:solidFill>
                <a:schemeClr val="tx1"/>
              </a:solidFill>
              <a:effectLst/>
            </a:endParaRPr>
          </a:p>
          <a:p>
            <a:pPr marL="285750" lvl="0" indent="-285750">
              <a:buFont typeface="+mj-lt"/>
              <a:buAutoNum type="arabicPeriod"/>
            </a:pPr>
            <a:r>
              <a:rPr lang="en-GB" sz="1000" kern="1200" dirty="0">
                <a:solidFill>
                  <a:schemeClr val="tx1"/>
                </a:solidFill>
                <a:effectLst/>
              </a:rPr>
              <a:t>Link to demonstrate that longer lunchtimes increase fruit and vegetable consumption</a:t>
            </a:r>
          </a:p>
          <a:p>
            <a:pPr marL="742950" lvl="1" indent="-285750">
              <a:buFont typeface="+mj-lt"/>
              <a:buAutoNum type="romanUcPeriod"/>
            </a:pPr>
            <a:r>
              <a:rPr lang="en-US" sz="1000" kern="1200" dirty="0">
                <a:solidFill>
                  <a:schemeClr val="tx1"/>
                </a:solidFill>
                <a:effectLst/>
              </a:rPr>
              <a:t>J </a:t>
            </a:r>
            <a:r>
              <a:rPr lang="en-US" sz="1000" kern="1200" dirty="0" err="1">
                <a:solidFill>
                  <a:schemeClr val="tx1"/>
                </a:solidFill>
                <a:effectLst/>
              </a:rPr>
              <a:t>Acad</a:t>
            </a:r>
            <a:r>
              <a:rPr lang="en-US" sz="1000" kern="1200" dirty="0">
                <a:solidFill>
                  <a:schemeClr val="tx1"/>
                </a:solidFill>
                <a:effectLst/>
              </a:rPr>
              <a:t> </a:t>
            </a:r>
            <a:r>
              <a:rPr lang="en-US" sz="1000" kern="1200" dirty="0" err="1">
                <a:solidFill>
                  <a:schemeClr val="tx1"/>
                </a:solidFill>
                <a:effectLst/>
              </a:rPr>
              <a:t>Nutr</a:t>
            </a:r>
            <a:r>
              <a:rPr lang="en-US" sz="1000" kern="1200" dirty="0">
                <a:solidFill>
                  <a:schemeClr val="tx1"/>
                </a:solidFill>
                <a:effectLst/>
              </a:rPr>
              <a:t> Diet: </a:t>
            </a:r>
            <a:r>
              <a:rPr lang="en-US" sz="1000" u="sng" kern="1200" dirty="0">
                <a:solidFill>
                  <a:schemeClr val="tx1"/>
                </a:solidFill>
                <a:effectLst/>
                <a:hlinkClick r:id="rId8"/>
              </a:rPr>
              <a:t>http://1.usa.gov/1Xi7D0A</a:t>
            </a:r>
            <a:r>
              <a:rPr lang="en-US" sz="1000" kern="1200" dirty="0">
                <a:solidFill>
                  <a:schemeClr val="tx1"/>
                </a:solidFill>
                <a:effectLst/>
              </a:rPr>
              <a:t> </a:t>
            </a:r>
            <a:endParaRPr lang="en-GB" sz="1000" kern="1200" dirty="0">
              <a:solidFill>
                <a:schemeClr val="tx1"/>
              </a:solidFill>
              <a:effectLst/>
            </a:endParaRPr>
          </a:p>
          <a:p>
            <a:pPr marL="152387">
              <a:buSzPct val="100000"/>
            </a:pPr>
            <a:endParaRPr lang="en-GB" sz="1000" dirty="0">
              <a:latin typeface="Calibri"/>
            </a:endParaRPr>
          </a:p>
        </p:txBody>
      </p:sp>
      <p:sp>
        <p:nvSpPr>
          <p:cNvPr id="4" name="Slide Number Placeholder 3"/>
          <p:cNvSpPr>
            <a:spLocks noGrp="1"/>
          </p:cNvSpPr>
          <p:nvPr>
            <p:ph type="sldNum" sz="quarter" idx="10"/>
          </p:nvPr>
        </p:nvSpPr>
        <p:spPr/>
        <p:txBody>
          <a:bodyPr/>
          <a:lstStyle/>
          <a:p>
            <a:fld id="{CB077D60-D57E-43C2-908A-5D3D3EFD6360}" type="slidenum">
              <a:rPr lang="en-GB" smtClean="0"/>
              <a:t>7</a:t>
            </a:fld>
            <a:endParaRPr lang="en-GB"/>
          </a:p>
        </p:txBody>
      </p:sp>
    </p:spTree>
    <p:extLst>
      <p:ext uri="{BB962C8B-B14F-4D97-AF65-F5344CB8AC3E}">
        <p14:creationId xmlns:p14="http://schemas.microsoft.com/office/powerpoint/2010/main" val="1950599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50859B2-0C38-4FBE-8E7C-7167E28F4340}" type="datetime1">
              <a:rPr lang="en-GB" smtClean="0"/>
              <a:t>21/05/2018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E1375A-89DB-4E50-87A4-2FAE7113CD7B}" type="slidenum">
              <a:rPr lang="en-GB" smtClean="0"/>
              <a:t>‹#›</a:t>
            </a:fld>
            <a:endParaRPr lang="en-GB"/>
          </a:p>
        </p:txBody>
      </p:sp>
    </p:spTree>
    <p:extLst>
      <p:ext uri="{BB962C8B-B14F-4D97-AF65-F5344CB8AC3E}">
        <p14:creationId xmlns:p14="http://schemas.microsoft.com/office/powerpoint/2010/main" val="2862648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01F7651-64F4-4296-99E2-E94CBDA22AD8}" type="datetime1">
              <a:rPr lang="en-GB" smtClean="0"/>
              <a:t>21/05/2018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E1375A-89DB-4E50-87A4-2FAE7113CD7B}" type="slidenum">
              <a:rPr lang="en-GB" smtClean="0"/>
              <a:t>‹#›</a:t>
            </a:fld>
            <a:endParaRPr lang="en-GB"/>
          </a:p>
        </p:txBody>
      </p:sp>
    </p:spTree>
    <p:extLst>
      <p:ext uri="{BB962C8B-B14F-4D97-AF65-F5344CB8AC3E}">
        <p14:creationId xmlns:p14="http://schemas.microsoft.com/office/powerpoint/2010/main" val="1299065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E568FBC-F83F-46FA-9968-197F10920D30}" type="datetime1">
              <a:rPr lang="en-GB" smtClean="0"/>
              <a:t>21/05/2018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E1375A-89DB-4E50-87A4-2FAE7113CD7B}" type="slidenum">
              <a:rPr lang="en-GB" smtClean="0"/>
              <a:t>‹#›</a:t>
            </a:fld>
            <a:endParaRPr lang="en-GB"/>
          </a:p>
        </p:txBody>
      </p:sp>
    </p:spTree>
    <p:extLst>
      <p:ext uri="{BB962C8B-B14F-4D97-AF65-F5344CB8AC3E}">
        <p14:creationId xmlns:p14="http://schemas.microsoft.com/office/powerpoint/2010/main" val="1789479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53A6CC6-BF8C-416B-BC6B-A1B19CC8A269}" type="datetime1">
              <a:rPr lang="en-GB" smtClean="0"/>
              <a:t>21/05/2018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E1375A-89DB-4E50-87A4-2FAE7113CD7B}" type="slidenum">
              <a:rPr lang="en-GB" smtClean="0"/>
              <a:t>‹#›</a:t>
            </a:fld>
            <a:endParaRPr lang="en-GB"/>
          </a:p>
        </p:txBody>
      </p:sp>
    </p:spTree>
    <p:extLst>
      <p:ext uri="{BB962C8B-B14F-4D97-AF65-F5344CB8AC3E}">
        <p14:creationId xmlns:p14="http://schemas.microsoft.com/office/powerpoint/2010/main" val="1359010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FDFFAB-470B-497D-86CE-E7A2B270C59B}" type="datetime1">
              <a:rPr lang="en-GB" smtClean="0"/>
              <a:t>21/05/2018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E1375A-89DB-4E50-87A4-2FAE7113CD7B}" type="slidenum">
              <a:rPr lang="en-GB" smtClean="0"/>
              <a:t>‹#›</a:t>
            </a:fld>
            <a:endParaRPr lang="en-GB"/>
          </a:p>
        </p:txBody>
      </p:sp>
    </p:spTree>
    <p:extLst>
      <p:ext uri="{BB962C8B-B14F-4D97-AF65-F5344CB8AC3E}">
        <p14:creationId xmlns:p14="http://schemas.microsoft.com/office/powerpoint/2010/main" val="728245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82E1BB2-5521-496F-AF21-94F73DACF14E}" type="datetime1">
              <a:rPr lang="en-GB" smtClean="0"/>
              <a:t>21/05/2018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E1375A-89DB-4E50-87A4-2FAE7113CD7B}" type="slidenum">
              <a:rPr lang="en-GB" smtClean="0"/>
              <a:t>‹#›</a:t>
            </a:fld>
            <a:endParaRPr lang="en-GB"/>
          </a:p>
        </p:txBody>
      </p:sp>
    </p:spTree>
    <p:extLst>
      <p:ext uri="{BB962C8B-B14F-4D97-AF65-F5344CB8AC3E}">
        <p14:creationId xmlns:p14="http://schemas.microsoft.com/office/powerpoint/2010/main" val="3009437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9E6BC34-5CE1-4259-823F-A675469056A6}" type="datetime1">
              <a:rPr lang="en-GB" smtClean="0"/>
              <a:t>21/05/2018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DE1375A-89DB-4E50-87A4-2FAE7113CD7B}" type="slidenum">
              <a:rPr lang="en-GB" smtClean="0"/>
              <a:t>‹#›</a:t>
            </a:fld>
            <a:endParaRPr lang="en-GB"/>
          </a:p>
        </p:txBody>
      </p:sp>
    </p:spTree>
    <p:extLst>
      <p:ext uri="{BB962C8B-B14F-4D97-AF65-F5344CB8AC3E}">
        <p14:creationId xmlns:p14="http://schemas.microsoft.com/office/powerpoint/2010/main" val="3631028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F582103-3157-498C-A149-F5675FDF95E9}" type="datetime1">
              <a:rPr lang="en-GB" smtClean="0"/>
              <a:t>21/05/2018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DE1375A-89DB-4E50-87A4-2FAE7113CD7B}" type="slidenum">
              <a:rPr lang="en-GB" smtClean="0"/>
              <a:t>‹#›</a:t>
            </a:fld>
            <a:endParaRPr lang="en-GB"/>
          </a:p>
        </p:txBody>
      </p:sp>
    </p:spTree>
    <p:extLst>
      <p:ext uri="{BB962C8B-B14F-4D97-AF65-F5344CB8AC3E}">
        <p14:creationId xmlns:p14="http://schemas.microsoft.com/office/powerpoint/2010/main" val="233720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0996EA-D8BD-426C-8E9E-F14A60EF8D18}" type="datetime1">
              <a:rPr lang="en-GB" smtClean="0"/>
              <a:t>21/05/2018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DE1375A-89DB-4E50-87A4-2FAE7113CD7B}" type="slidenum">
              <a:rPr lang="en-GB" smtClean="0"/>
              <a:t>‹#›</a:t>
            </a:fld>
            <a:endParaRPr lang="en-GB"/>
          </a:p>
        </p:txBody>
      </p:sp>
    </p:spTree>
    <p:extLst>
      <p:ext uri="{BB962C8B-B14F-4D97-AF65-F5344CB8AC3E}">
        <p14:creationId xmlns:p14="http://schemas.microsoft.com/office/powerpoint/2010/main" val="867623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5A9318-7E38-4AF3-B1B7-46A1344F3353}" type="datetime1">
              <a:rPr lang="en-GB" smtClean="0"/>
              <a:t>21/05/2018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E1375A-89DB-4E50-87A4-2FAE7113CD7B}" type="slidenum">
              <a:rPr lang="en-GB" smtClean="0"/>
              <a:t>‹#›</a:t>
            </a:fld>
            <a:endParaRPr lang="en-GB"/>
          </a:p>
        </p:txBody>
      </p:sp>
    </p:spTree>
    <p:extLst>
      <p:ext uri="{BB962C8B-B14F-4D97-AF65-F5344CB8AC3E}">
        <p14:creationId xmlns:p14="http://schemas.microsoft.com/office/powerpoint/2010/main" val="1997404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DA513D-F031-412C-B9FD-7378F22CE047}" type="datetime1">
              <a:rPr lang="en-GB" smtClean="0"/>
              <a:t>21/05/2018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E1375A-89DB-4E50-87A4-2FAE7113CD7B}" type="slidenum">
              <a:rPr lang="en-GB" smtClean="0"/>
              <a:t>‹#›</a:t>
            </a:fld>
            <a:endParaRPr lang="en-GB"/>
          </a:p>
        </p:txBody>
      </p:sp>
    </p:spTree>
    <p:extLst>
      <p:ext uri="{BB962C8B-B14F-4D97-AF65-F5344CB8AC3E}">
        <p14:creationId xmlns:p14="http://schemas.microsoft.com/office/powerpoint/2010/main" val="4252417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821FD1-9634-4B56-81D4-2416E09AC6C9}" type="datetime1">
              <a:rPr lang="en-GB" smtClean="0"/>
              <a:t>21/05/2018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E1375A-89DB-4E50-87A4-2FAE7113CD7B}" type="slidenum">
              <a:rPr lang="en-GB" smtClean="0"/>
              <a:t>‹#›</a:t>
            </a:fld>
            <a:endParaRPr lang="en-GB"/>
          </a:p>
        </p:txBody>
      </p:sp>
    </p:spTree>
    <p:extLst>
      <p:ext uri="{BB962C8B-B14F-4D97-AF65-F5344CB8AC3E}">
        <p14:creationId xmlns:p14="http://schemas.microsoft.com/office/powerpoint/2010/main" val="30891488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7.emf"/><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e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 Id="rId4" Type="http://schemas.openxmlformats.org/officeDocument/2006/relationships/image" Target="../media/image32.jpeg"/></Relationships>
</file>

<file path=ppt/slides/_rels/slide1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eg"/><Relationship Id="rId1" Type="http://schemas.openxmlformats.org/officeDocument/2006/relationships/slideLayout" Target="../slideLayouts/slideLayout4.xml"/><Relationship Id="rId4" Type="http://schemas.openxmlformats.org/officeDocument/2006/relationships/image" Target="../media/image35.jpeg"/></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hyperlink" Target="http://www.schoolfoodplan.com/standards/" TargetMode="External"/><Relationship Id="rId3" Type="http://schemas.openxmlformats.org/officeDocument/2006/relationships/image" Target="../media/image6.jpeg"/><Relationship Id="rId7" Type="http://schemas.openxmlformats.org/officeDocument/2006/relationships/hyperlink" Target="http://www.schoolfoodplan.com/cooking-in-the-curriculu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www.schoolfoodplan.com/ofsted/" TargetMode="External"/><Relationship Id="rId5" Type="http://schemas.openxmlformats.org/officeDocument/2006/relationships/hyperlink" Target="https://www.gov.uk/government/uploads/system/uploads/attachment_data/file/408015/Archived-Universal_infant_free_school_meals_departmental_advice_30092014.pdf" TargetMode="External"/><Relationship Id="rId4" Type="http://schemas.openxmlformats.org/officeDocument/2006/relationships/hyperlink" Target="http://www.schoolfoodplan.com/"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hyperlink" Target="https://www.noo.org.uk/gsf.php5?f=313571&amp;fv=21149"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hyperlink" Target="http://www.noo.org.uk/slide_sets" TargetMode="External"/><Relationship Id="rId5" Type="http://schemas.openxmlformats.org/officeDocument/2006/relationships/image" Target="../media/image9.pn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10" Type="http://schemas.openxmlformats.org/officeDocument/2006/relationships/image" Target="../media/image25.png"/><Relationship Id="rId4" Type="http://schemas.openxmlformats.org/officeDocument/2006/relationships/image" Target="../media/image19.jpeg"/><Relationship Id="rId9" Type="http://schemas.openxmlformats.org/officeDocument/2006/relationships/image" Target="../media/image2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4391472" cy="3664274"/>
          </a:xfrm>
          <a:prstGeom prst="rect">
            <a:avLst/>
          </a:prstGeom>
        </p:spPr>
      </p:pic>
      <p:sp>
        <p:nvSpPr>
          <p:cNvPr id="2050" name="Title 1"/>
          <p:cNvSpPr>
            <a:spLocks noGrp="1"/>
          </p:cNvSpPr>
          <p:nvPr>
            <p:ph type="ctrTitle"/>
          </p:nvPr>
        </p:nvSpPr>
        <p:spPr>
          <a:xfrm>
            <a:off x="755576" y="2780928"/>
            <a:ext cx="7772400" cy="1902073"/>
          </a:xfrm>
        </p:spPr>
        <p:txBody>
          <a:bodyPr>
            <a:normAutofit fontScale="90000"/>
          </a:bodyPr>
          <a:lstStyle/>
          <a:p>
            <a:br>
              <a:rPr lang="en-US" altLang="en-US" b="1" dirty="0">
                <a:latin typeface="Cambria" pitchFamily="18" charset="0"/>
              </a:rPr>
            </a:br>
            <a:r>
              <a:rPr lang="en-US" altLang="en-US" sz="5000" b="1" dirty="0">
                <a:blipFill>
                  <a:blip r:embed="rId3"/>
                  <a:stretch>
                    <a:fillRect/>
                  </a:stretch>
                </a:blipFill>
                <a:latin typeface="Museo Slab 900" pitchFamily="50" charset="0"/>
              </a:rPr>
              <a:t>FOOD FOR LIFE</a:t>
            </a:r>
            <a:br>
              <a:rPr lang="en-US" altLang="en-US" b="1" dirty="0">
                <a:latin typeface="Museo Slab 900" pitchFamily="50" charset="0"/>
              </a:rPr>
            </a:br>
            <a:r>
              <a:rPr lang="en-US" altLang="en-US" sz="3000" b="1" dirty="0">
                <a:solidFill>
                  <a:schemeClr val="tx1">
                    <a:lumMod val="65000"/>
                    <a:lumOff val="35000"/>
                  </a:schemeClr>
                </a:solidFill>
                <a:latin typeface="LunchBox" panose="02000000000000000000" pitchFamily="2" charset="0"/>
              </a:rPr>
              <a:t>MAKING BRITAIN HEALTHIER THROUGH FOOD</a:t>
            </a:r>
            <a:br>
              <a:rPr lang="en-US" altLang="en-US" b="1" dirty="0">
                <a:latin typeface="Cambria" pitchFamily="18" charset="0"/>
              </a:rPr>
            </a:br>
            <a:br>
              <a:rPr lang="en-US" altLang="en-US" b="1" dirty="0">
                <a:solidFill>
                  <a:schemeClr val="tx1">
                    <a:lumMod val="50000"/>
                    <a:lumOff val="50000"/>
                  </a:schemeClr>
                </a:solidFill>
                <a:latin typeface="Cambria" pitchFamily="18" charset="0"/>
              </a:rPr>
            </a:br>
            <a:endParaRPr lang="en-US" altLang="en-US" b="1" dirty="0">
              <a:solidFill>
                <a:schemeClr val="tx1">
                  <a:lumMod val="50000"/>
                  <a:lumOff val="50000"/>
                </a:schemeClr>
              </a:solidFill>
              <a:latin typeface="Cambria" pitchFamily="18" charset="0"/>
            </a:endParaRPr>
          </a:p>
        </p:txBody>
      </p:sp>
      <p:sp>
        <p:nvSpPr>
          <p:cNvPr id="2051" name="Subtitle 2"/>
          <p:cNvSpPr>
            <a:spLocks noGrp="1"/>
          </p:cNvSpPr>
          <p:nvPr>
            <p:ph type="subTitle" idx="1"/>
          </p:nvPr>
        </p:nvSpPr>
        <p:spPr>
          <a:xfrm>
            <a:off x="179512" y="5373216"/>
            <a:ext cx="8784975" cy="844680"/>
          </a:xfrm>
        </p:spPr>
        <p:txBody>
          <a:bodyPr>
            <a:normAutofit/>
          </a:bodyPr>
          <a:lstStyle/>
          <a:p>
            <a:pPr algn="r" eaLnBrk="1" hangingPunct="1"/>
            <a:r>
              <a:rPr lang="en-US" altLang="en-US" sz="2000" dirty="0">
                <a:solidFill>
                  <a:schemeClr val="tx1">
                    <a:lumMod val="50000"/>
                    <a:lumOff val="50000"/>
                  </a:schemeClr>
                </a:solidFill>
              </a:rPr>
              <a:t>Lisa Didier. Local </a:t>
            </a:r>
            <a:r>
              <a:rPr lang="en-US" altLang="en-US" sz="2000" dirty="0" err="1">
                <a:solidFill>
                  <a:schemeClr val="tx1">
                    <a:lumMod val="50000"/>
                    <a:lumOff val="50000"/>
                  </a:schemeClr>
                </a:solidFill>
              </a:rPr>
              <a:t>Programme</a:t>
            </a:r>
            <a:r>
              <a:rPr lang="en-US" altLang="en-US" sz="2000" dirty="0">
                <a:solidFill>
                  <a:schemeClr val="tx1">
                    <a:lumMod val="50000"/>
                    <a:lumOff val="50000"/>
                  </a:schemeClr>
                </a:solidFill>
              </a:rPr>
              <a:t> Manager Leicester City</a:t>
            </a:r>
          </a:p>
        </p:txBody>
      </p:sp>
      <p:pic>
        <p:nvPicPr>
          <p:cNvPr id="6" name="Picture 5" descr="C:\Users\kpage\Documents\Kerry Page\Better Care\A, Comms, Briefing docs, Presentation\Logos\SAFFL_Logo_RGB.jpg">
            <a:extLst>
              <a:ext uri="{FF2B5EF4-FFF2-40B4-BE49-F238E27FC236}">
                <a16:creationId xmlns:a16="http://schemas.microsoft.com/office/drawing/2014/main" id="{FFA9C863-3E2B-47A5-99E8-B3883C23D76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6257" y="225916"/>
            <a:ext cx="2136274" cy="1330876"/>
          </a:xfrm>
          <a:prstGeom prst="rect">
            <a:avLst/>
          </a:prstGeom>
          <a:noFill/>
          <a:ln>
            <a:noFill/>
          </a:ln>
        </p:spPr>
      </p:pic>
      <p:pic>
        <p:nvPicPr>
          <p:cNvPr id="7" name="Picture 3">
            <a:extLst>
              <a:ext uri="{FF2B5EF4-FFF2-40B4-BE49-F238E27FC236}">
                <a16:creationId xmlns:a16="http://schemas.microsoft.com/office/drawing/2014/main" id="{AD7B530D-412E-4042-81DD-F6166486A8A2}"/>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7812360" y="6165304"/>
            <a:ext cx="667328" cy="667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a:extLst>
              <a:ext uri="{FF2B5EF4-FFF2-40B4-BE49-F238E27FC236}">
                <a16:creationId xmlns:a16="http://schemas.microsoft.com/office/drawing/2014/main" id="{18F3837A-81BE-4DD0-8D29-2E9273742928}"/>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8613822" y="6165304"/>
            <a:ext cx="405387" cy="570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7670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260648"/>
            <a:ext cx="7772400" cy="1470025"/>
          </a:xfrm>
        </p:spPr>
        <p:txBody>
          <a:bodyPr/>
          <a:lstStyle/>
          <a:p>
            <a:pPr algn="l"/>
            <a:r>
              <a:rPr lang="en-GB" dirty="0"/>
              <a:t>Lunch times are important</a:t>
            </a:r>
          </a:p>
        </p:txBody>
      </p:sp>
      <p:sp>
        <p:nvSpPr>
          <p:cNvPr id="3" name="Subtitle 2"/>
          <p:cNvSpPr>
            <a:spLocks noGrp="1"/>
          </p:cNvSpPr>
          <p:nvPr>
            <p:ph type="subTitle" idx="1"/>
          </p:nvPr>
        </p:nvSpPr>
        <p:spPr>
          <a:xfrm>
            <a:off x="611560" y="1916832"/>
            <a:ext cx="7868128" cy="4248472"/>
          </a:xfrm>
        </p:spPr>
        <p:txBody>
          <a:bodyPr/>
          <a:lstStyle/>
          <a:p>
            <a:endParaRPr lang="en-GB" sz="2800" dirty="0">
              <a:solidFill>
                <a:schemeClr val="tx1">
                  <a:lumMod val="65000"/>
                  <a:lumOff val="35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186288"/>
            <a:ext cx="2267744" cy="1464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endParaRPr lang="en-GB" dirty="0"/>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613822" y="6165304"/>
            <a:ext cx="405387" cy="570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812360" y="6165304"/>
            <a:ext cx="667328" cy="667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28" y="1484784"/>
            <a:ext cx="4471392" cy="2980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91942" y="3284984"/>
            <a:ext cx="4318321" cy="2880320"/>
          </a:xfrm>
          <a:prstGeom prst="rect">
            <a:avLst/>
          </a:prstGeom>
        </p:spPr>
      </p:pic>
    </p:spTree>
    <p:extLst>
      <p:ext uri="{BB962C8B-B14F-4D97-AF65-F5344CB8AC3E}">
        <p14:creationId xmlns:p14="http://schemas.microsoft.com/office/powerpoint/2010/main" val="1283669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Big Cook Little Cook</a:t>
            </a:r>
          </a:p>
        </p:txBody>
      </p:sp>
      <p:sp>
        <p:nvSpPr>
          <p:cNvPr id="10" name="TextBox 9"/>
          <p:cNvSpPr txBox="1"/>
          <p:nvPr/>
        </p:nvSpPr>
        <p:spPr>
          <a:xfrm>
            <a:off x="6166338" y="1275190"/>
            <a:ext cx="2308664" cy="1200329"/>
          </a:xfrm>
          <a:prstGeom prst="rect">
            <a:avLst/>
          </a:prstGeom>
          <a:noFill/>
        </p:spPr>
        <p:txBody>
          <a:bodyPr wrap="square" rtlCol="0">
            <a:spAutoFit/>
          </a:bodyPr>
          <a:lstStyle/>
          <a:p>
            <a:r>
              <a:rPr lang="en-GB" sz="2400" dirty="0"/>
              <a:t>Parents and children cooking together.</a:t>
            </a:r>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rot="5400000">
            <a:off x="-492156" y="2647929"/>
            <a:ext cx="4352925" cy="2438444"/>
          </a:xfrm>
        </p:spPr>
      </p:pic>
      <p:pic>
        <p:nvPicPr>
          <p:cNvPr id="9" name="Content Placeholder 8"/>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rot="5400000">
            <a:off x="2374162" y="2647928"/>
            <a:ext cx="4352925" cy="2438444"/>
          </a:xfr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606419" y="3300224"/>
            <a:ext cx="3334693" cy="2152090"/>
          </a:xfrm>
          <a:prstGeom prst="rect">
            <a:avLst/>
          </a:prstGeom>
        </p:spPr>
      </p:pic>
    </p:spTree>
    <p:extLst>
      <p:ext uri="{BB962C8B-B14F-4D97-AF65-F5344CB8AC3E}">
        <p14:creationId xmlns:p14="http://schemas.microsoft.com/office/powerpoint/2010/main" val="3033332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The children grow it……then the team cooks it</a:t>
            </a:r>
          </a:p>
        </p:txBody>
      </p:sp>
      <p:sp>
        <p:nvSpPr>
          <p:cNvPr id="10" name="TextBox 9"/>
          <p:cNvSpPr txBox="1"/>
          <p:nvPr/>
        </p:nvSpPr>
        <p:spPr>
          <a:xfrm>
            <a:off x="6573407" y="1497497"/>
            <a:ext cx="2277282" cy="830997"/>
          </a:xfrm>
          <a:prstGeom prst="rect">
            <a:avLst/>
          </a:prstGeom>
          <a:noFill/>
        </p:spPr>
        <p:txBody>
          <a:bodyPr wrap="square" rtlCol="0">
            <a:spAutoFit/>
          </a:bodyPr>
          <a:lstStyle/>
          <a:p>
            <a:r>
              <a:rPr lang="en-GB" sz="2400" dirty="0"/>
              <a:t>Home-grown pumpkin soup.</a:t>
            </a:r>
          </a:p>
        </p:txBody>
      </p:sp>
      <p:pic>
        <p:nvPicPr>
          <p:cNvPr id="4" name="Content Placeholder 3"/>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7544" y="1719677"/>
            <a:ext cx="2437555" cy="4351338"/>
          </a:xfrm>
        </p:spPr>
      </p:pic>
      <p:pic>
        <p:nvPicPr>
          <p:cNvPr id="8" name="Content Placeholder 7"/>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238867" y="1752711"/>
            <a:ext cx="3086100" cy="4351338"/>
          </a:xfr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73408" y="2326517"/>
            <a:ext cx="2116118" cy="3777533"/>
          </a:xfrm>
          <a:prstGeom prst="rect">
            <a:avLst/>
          </a:prstGeom>
        </p:spPr>
      </p:pic>
    </p:spTree>
    <p:extLst>
      <p:ext uri="{BB962C8B-B14F-4D97-AF65-F5344CB8AC3E}">
        <p14:creationId xmlns:p14="http://schemas.microsoft.com/office/powerpoint/2010/main" val="810850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Passing on skills</a:t>
            </a:r>
          </a:p>
        </p:txBody>
      </p:sp>
      <p:sp>
        <p:nvSpPr>
          <p:cNvPr id="10" name="TextBox 9"/>
          <p:cNvSpPr txBox="1"/>
          <p:nvPr/>
        </p:nvSpPr>
        <p:spPr>
          <a:xfrm>
            <a:off x="6197720" y="1275190"/>
            <a:ext cx="2277282" cy="461665"/>
          </a:xfrm>
          <a:prstGeom prst="rect">
            <a:avLst/>
          </a:prstGeom>
          <a:noFill/>
        </p:spPr>
        <p:txBody>
          <a:bodyPr wrap="square" rtlCol="0">
            <a:spAutoFit/>
          </a:bodyPr>
          <a:lstStyle/>
          <a:p>
            <a:endParaRPr lang="en-GB" sz="2400"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0072" y="1736855"/>
            <a:ext cx="2304256" cy="2988290"/>
          </a:xfrm>
          <a:prstGeom prst="rect">
            <a:avLst/>
          </a:prstGeom>
        </p:spPr>
      </p:pic>
      <p:pic>
        <p:nvPicPr>
          <p:cNvPr id="12" name="Picture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t="20512" b="20512"/>
          <a:stretch>
            <a:fillRect/>
          </a:stretch>
        </p:blipFill>
        <p:spPr>
          <a:xfrm>
            <a:off x="731520" y="1951329"/>
            <a:ext cx="3840480" cy="4044574"/>
          </a:xfrm>
        </p:spPr>
      </p:pic>
      <p:sp>
        <p:nvSpPr>
          <p:cNvPr id="15" name="TextBox 14"/>
          <p:cNvSpPr txBox="1"/>
          <p:nvPr/>
        </p:nvSpPr>
        <p:spPr>
          <a:xfrm>
            <a:off x="5039139" y="4863549"/>
            <a:ext cx="3476211" cy="1569660"/>
          </a:xfrm>
          <a:prstGeom prst="rect">
            <a:avLst/>
          </a:prstGeom>
          <a:noFill/>
        </p:spPr>
        <p:txBody>
          <a:bodyPr wrap="square" rtlCol="0">
            <a:spAutoFit/>
          </a:bodyPr>
          <a:lstStyle/>
          <a:p>
            <a:r>
              <a:rPr lang="en-GB" sz="2400" dirty="0"/>
              <a:t>Food For Life is an opportunity to share skills and knowledge with children.</a:t>
            </a:r>
          </a:p>
        </p:txBody>
      </p:sp>
      <p:sp>
        <p:nvSpPr>
          <p:cNvPr id="3" name="Rectangle 2"/>
          <p:cNvSpPr/>
          <p:nvPr/>
        </p:nvSpPr>
        <p:spPr>
          <a:xfrm>
            <a:off x="3739945" y="3244334"/>
            <a:ext cx="1664110" cy="369332"/>
          </a:xfrm>
          <a:prstGeom prst="rect">
            <a:avLst/>
          </a:prstGeom>
        </p:spPr>
        <p:txBody>
          <a:bodyPr wrap="none">
            <a:spAutoFit/>
          </a:bodyPr>
          <a:lstStyle/>
          <a:p>
            <a:r>
              <a:rPr lang="en-GB" dirty="0"/>
              <a:t>Passing on skills</a:t>
            </a:r>
          </a:p>
        </p:txBody>
      </p:sp>
    </p:spTree>
    <p:extLst>
      <p:ext uri="{BB962C8B-B14F-4D97-AF65-F5344CB8AC3E}">
        <p14:creationId xmlns:p14="http://schemas.microsoft.com/office/powerpoint/2010/main" val="2157313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260648"/>
            <a:ext cx="7772400" cy="1470025"/>
          </a:xfrm>
        </p:spPr>
        <p:txBody>
          <a:bodyPr/>
          <a:lstStyle/>
          <a:p>
            <a:pPr algn="l"/>
            <a:r>
              <a:rPr lang="en-GB" dirty="0"/>
              <a:t>Food for Life:</a:t>
            </a:r>
          </a:p>
        </p:txBody>
      </p:sp>
      <p:sp>
        <p:nvSpPr>
          <p:cNvPr id="3" name="Subtitle 2"/>
          <p:cNvSpPr>
            <a:spLocks noGrp="1"/>
          </p:cNvSpPr>
          <p:nvPr>
            <p:ph type="subTitle" idx="1"/>
          </p:nvPr>
        </p:nvSpPr>
        <p:spPr>
          <a:xfrm>
            <a:off x="611560" y="1916832"/>
            <a:ext cx="7868128" cy="4248472"/>
          </a:xfrm>
        </p:spPr>
        <p:txBody>
          <a:bodyPr/>
          <a:lstStyle/>
          <a:p>
            <a:endParaRPr lang="en-GB" sz="2800" dirty="0">
              <a:solidFill>
                <a:schemeClr val="tx1">
                  <a:lumMod val="65000"/>
                  <a:lumOff val="35000"/>
                </a:schemeClr>
              </a:solidFill>
            </a:endParaRPr>
          </a:p>
          <a:p>
            <a:r>
              <a:rPr lang="en-GB" sz="2400" dirty="0">
                <a:solidFill>
                  <a:schemeClr val="tx1">
                    <a:lumMod val="65000"/>
                    <a:lumOff val="35000"/>
                  </a:schemeClr>
                </a:solidFill>
              </a:rPr>
              <a:t>is a </a:t>
            </a:r>
            <a:r>
              <a:rPr lang="en-GB" sz="3600" b="1" dirty="0">
                <a:solidFill>
                  <a:schemeClr val="tx1">
                    <a:lumMod val="65000"/>
                    <a:lumOff val="35000"/>
                  </a:schemeClr>
                </a:solidFill>
              </a:rPr>
              <a:t>multiple outcome intervention </a:t>
            </a:r>
            <a:r>
              <a:rPr lang="en-GB" sz="2800" dirty="0">
                <a:solidFill>
                  <a:schemeClr val="tx1">
                    <a:lumMod val="65000"/>
                    <a:lumOff val="35000"/>
                  </a:schemeClr>
                </a:solidFill>
              </a:rPr>
              <a:t>that </a:t>
            </a:r>
            <a:r>
              <a:rPr lang="en-GB" sz="3600" b="1" dirty="0">
                <a:solidFill>
                  <a:schemeClr val="tx1">
                    <a:lumMod val="65000"/>
                    <a:lumOff val="35000"/>
                  </a:schemeClr>
                </a:solidFill>
              </a:rPr>
              <a:t>uses food to</a:t>
            </a:r>
            <a:r>
              <a:rPr lang="en-GB" sz="3600" dirty="0">
                <a:solidFill>
                  <a:schemeClr val="tx1">
                    <a:lumMod val="65000"/>
                    <a:lumOff val="35000"/>
                  </a:schemeClr>
                </a:solidFill>
              </a:rPr>
              <a:t> </a:t>
            </a:r>
            <a:r>
              <a:rPr lang="en-GB" sz="3600" b="1" dirty="0">
                <a:solidFill>
                  <a:schemeClr val="tx1">
                    <a:lumMod val="65000"/>
                    <a:lumOff val="35000"/>
                  </a:schemeClr>
                </a:solidFill>
              </a:rPr>
              <a:t>engage</a:t>
            </a:r>
            <a:r>
              <a:rPr lang="en-GB" sz="3600" dirty="0">
                <a:solidFill>
                  <a:schemeClr val="tx1">
                    <a:lumMod val="65000"/>
                    <a:lumOff val="35000"/>
                  </a:schemeClr>
                </a:solidFill>
              </a:rPr>
              <a:t> </a:t>
            </a:r>
            <a:r>
              <a:rPr lang="en-GB" sz="2800" dirty="0">
                <a:solidFill>
                  <a:schemeClr val="tx1">
                    <a:lumMod val="65000"/>
                    <a:lumOff val="35000"/>
                  </a:schemeClr>
                </a:solidFill>
              </a:rPr>
              <a:t>young people and their families, and </a:t>
            </a:r>
            <a:r>
              <a:rPr lang="en-GB" sz="3600" b="1" dirty="0">
                <a:solidFill>
                  <a:schemeClr val="tx1">
                    <a:lumMod val="65000"/>
                    <a:lumOff val="35000"/>
                  </a:schemeClr>
                </a:solidFill>
              </a:rPr>
              <a:t>nudge</a:t>
            </a:r>
            <a:r>
              <a:rPr lang="en-GB" sz="2800" dirty="0">
                <a:solidFill>
                  <a:schemeClr val="tx1">
                    <a:lumMod val="65000"/>
                    <a:lumOff val="35000"/>
                  </a:schemeClr>
                </a:solidFill>
              </a:rPr>
              <a:t> them towards the </a:t>
            </a:r>
            <a:r>
              <a:rPr lang="en-GB" sz="3600" b="1" dirty="0">
                <a:solidFill>
                  <a:schemeClr val="tx1">
                    <a:lumMod val="65000"/>
                    <a:lumOff val="35000"/>
                  </a:schemeClr>
                </a:solidFill>
              </a:rPr>
              <a:t>behaviours that matter</a:t>
            </a:r>
            <a:r>
              <a:rPr lang="en-GB" sz="3600" dirty="0">
                <a:solidFill>
                  <a:schemeClr val="tx1">
                    <a:lumMod val="65000"/>
                    <a:lumOff val="35000"/>
                  </a:schemeClr>
                </a:solidFill>
              </a:rPr>
              <a:t> </a:t>
            </a:r>
            <a:r>
              <a:rPr lang="en-GB" sz="2800" dirty="0">
                <a:solidFill>
                  <a:schemeClr val="tx1">
                    <a:lumMod val="65000"/>
                    <a:lumOff val="35000"/>
                  </a:schemeClr>
                </a:solidFill>
              </a:rPr>
              <a:t>for public health, sustainability and education.</a:t>
            </a:r>
          </a:p>
          <a:p>
            <a:endParaRPr lang="en-GB" dirty="0"/>
          </a:p>
        </p:txBody>
      </p:sp>
      <p:sp>
        <p:nvSpPr>
          <p:cNvPr id="4" name="Footer Placeholder 3"/>
          <p:cNvSpPr>
            <a:spLocks noGrp="1"/>
          </p:cNvSpPr>
          <p:nvPr>
            <p:ph type="ftr" sz="quarter" idx="11"/>
          </p:nvPr>
        </p:nvSpPr>
        <p:spPr/>
        <p:txBody>
          <a:bodyPr/>
          <a:lstStyle/>
          <a:p>
            <a:endParaRPr lang="en-GB" dirty="0"/>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613822" y="6165304"/>
            <a:ext cx="405387" cy="570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812360" y="6165304"/>
            <a:ext cx="667328" cy="667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C:\Users\kpage\Documents\Kerry Page\Better Care\A, Comms, Briefing docs, Presentation\Logos\SAFFL_Logo_RGB.jpg">
            <a:extLst>
              <a:ext uri="{FF2B5EF4-FFF2-40B4-BE49-F238E27FC236}">
                <a16:creationId xmlns:a16="http://schemas.microsoft.com/office/drawing/2014/main" id="{FDCA1931-DAC7-4CC5-AD65-4895E95025C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6081" y="225916"/>
            <a:ext cx="2076450" cy="1499870"/>
          </a:xfrm>
          <a:prstGeom prst="rect">
            <a:avLst/>
          </a:prstGeom>
          <a:noFill/>
          <a:ln>
            <a:noFill/>
          </a:ln>
        </p:spPr>
      </p:pic>
    </p:spTree>
    <p:extLst>
      <p:ext uri="{BB962C8B-B14F-4D97-AF65-F5344CB8AC3E}">
        <p14:creationId xmlns:p14="http://schemas.microsoft.com/office/powerpoint/2010/main" val="683171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5038" y="404664"/>
            <a:ext cx="8229600" cy="722791"/>
          </a:xfrm>
        </p:spPr>
        <p:txBody>
          <a:bodyPr>
            <a:normAutofit fontScale="90000"/>
          </a:bodyPr>
          <a:lstStyle/>
          <a:p>
            <a:r>
              <a:rPr lang="en-US" dirty="0"/>
              <a:t>Why do we do it.</a:t>
            </a:r>
          </a:p>
        </p:txBody>
      </p:sp>
      <p:sp>
        <p:nvSpPr>
          <p:cNvPr id="43" name="Shape 265"/>
          <p:cNvSpPr/>
          <p:nvPr/>
        </p:nvSpPr>
        <p:spPr>
          <a:xfrm>
            <a:off x="323528" y="1196753"/>
            <a:ext cx="8624124" cy="1656184"/>
          </a:xfrm>
          <a:prstGeom prst="rect">
            <a:avLst/>
          </a:prstGeom>
          <a:noFill/>
          <a:ln>
            <a:noFill/>
          </a:ln>
        </p:spPr>
        <p:txBody>
          <a:bodyPr lIns="91425" tIns="45700" rIns="91425" bIns="45700" anchor="t" anchorCtr="0">
            <a:noAutofit/>
          </a:bodyPr>
          <a:lstStyle/>
          <a:p>
            <a:r>
              <a:rPr lang="en-GB" sz="2000" dirty="0"/>
              <a:t>Children’s </a:t>
            </a:r>
            <a:r>
              <a:rPr lang="en-GB" sz="2000" b="1" dirty="0"/>
              <a:t>health and wellbeing </a:t>
            </a:r>
            <a:r>
              <a:rPr lang="en-GB" sz="2000" dirty="0"/>
              <a:t>is </a:t>
            </a:r>
            <a:r>
              <a:rPr lang="en-GB" sz="2000" b="1" dirty="0"/>
              <a:t>rising up the political agenda, </a:t>
            </a:r>
            <a:r>
              <a:rPr lang="en-GB" sz="2000" dirty="0"/>
              <a:t>with the </a:t>
            </a:r>
          </a:p>
          <a:p>
            <a:r>
              <a:rPr lang="en-GB" sz="2000" dirty="0"/>
              <a:t>launch of the government’s Childhood Obesity Strategy in 2016</a:t>
            </a:r>
          </a:p>
          <a:p>
            <a:endParaRPr lang="en-GB" sz="2000" dirty="0"/>
          </a:p>
          <a:p>
            <a:pPr algn="just"/>
            <a:r>
              <a:rPr lang="en-GB" sz="2000" dirty="0"/>
              <a:t>There is </a:t>
            </a:r>
            <a:r>
              <a:rPr lang="en-GB" sz="2000" b="1" dirty="0"/>
              <a:t>growing recognition </a:t>
            </a:r>
            <a:r>
              <a:rPr lang="en-GB" sz="2000" dirty="0"/>
              <a:t>for the role of a </a:t>
            </a:r>
            <a:r>
              <a:rPr lang="en-GB" sz="2000" b="1" dirty="0"/>
              <a:t>good school food culture </a:t>
            </a:r>
            <a:r>
              <a:rPr lang="en-GB" sz="2000" dirty="0"/>
              <a:t>in supporting</a:t>
            </a:r>
            <a:r>
              <a:rPr lang="en-GB" sz="2000" b="1" dirty="0"/>
              <a:t> pupil health, wellbeing and attainment</a:t>
            </a:r>
          </a:p>
          <a:p>
            <a:pPr algn="just"/>
            <a:endParaRPr lang="en-US" b="1" dirty="0">
              <a:latin typeface="Arial" panose="020B0604020202020204" pitchFamily="34" charset="0"/>
              <a:ea typeface="Calibri"/>
              <a:cs typeface="Arial" panose="020B0604020202020204" pitchFamily="34" charset="0"/>
              <a:sym typeface="Calibri"/>
            </a:endParaRPr>
          </a:p>
          <a:p>
            <a:pPr algn="just"/>
            <a:r>
              <a:rPr lang="en-GB" b="1" dirty="0">
                <a:latin typeface="Arial" panose="020B0604020202020204" pitchFamily="34" charset="0"/>
                <a:ea typeface="Calibri"/>
                <a:cs typeface="Arial" panose="020B0604020202020204" pitchFamily="34" charset="0"/>
                <a:sym typeface="Calibri"/>
              </a:rPr>
              <a:t> </a:t>
            </a:r>
          </a:p>
          <a:p>
            <a:pPr algn="just"/>
            <a:endParaRPr lang="en-GB" b="1" dirty="0">
              <a:latin typeface="Arial" panose="020B0604020202020204" pitchFamily="34" charset="0"/>
              <a:ea typeface="Calibri"/>
              <a:cs typeface="Arial" panose="020B0604020202020204" pitchFamily="34" charset="0"/>
              <a:sym typeface="Calibri"/>
            </a:endParaRPr>
          </a:p>
          <a:p>
            <a:pPr algn="just"/>
            <a:r>
              <a:rPr lang="en-GB" b="1" dirty="0">
                <a:latin typeface="Arial" panose="020B0604020202020204" pitchFamily="34" charset="0"/>
                <a:ea typeface="Calibri"/>
                <a:cs typeface="Arial" panose="020B0604020202020204" pitchFamily="34" charset="0"/>
                <a:sym typeface="Calibri"/>
              </a:rPr>
              <a:t>	</a:t>
            </a:r>
          </a:p>
          <a:p>
            <a:pPr marL="228600" marR="0" lvl="0" indent="0" algn="just" rtl="0">
              <a:spcBef>
                <a:spcPts val="0"/>
              </a:spcBef>
              <a:buSzPct val="25000"/>
              <a:buNone/>
            </a:pPr>
            <a:endParaRPr lang="en" b="1" dirty="0">
              <a:ea typeface="Calibri"/>
              <a:cs typeface="Calibri"/>
              <a:sym typeface="Calibri"/>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637222" y="3148305"/>
            <a:ext cx="2310430" cy="2918763"/>
          </a:xfrm>
          <a:prstGeom prst="rect">
            <a:avLst/>
          </a:prstGeom>
        </p:spPr>
      </p:pic>
      <p:sp>
        <p:nvSpPr>
          <p:cNvPr id="2" name="TextBox 1"/>
          <p:cNvSpPr txBox="1"/>
          <p:nvPr/>
        </p:nvSpPr>
        <p:spPr>
          <a:xfrm>
            <a:off x="323528" y="2996952"/>
            <a:ext cx="6624735" cy="2831544"/>
          </a:xfrm>
          <a:prstGeom prst="rect">
            <a:avLst/>
          </a:prstGeom>
          <a:noFill/>
        </p:spPr>
        <p:txBody>
          <a:bodyPr wrap="square" rtlCol="0">
            <a:spAutoFit/>
          </a:bodyPr>
          <a:lstStyle/>
          <a:p>
            <a:pPr algn="just"/>
            <a:r>
              <a:rPr lang="en-GB" sz="2000" b="1" dirty="0">
                <a:latin typeface="+mj-lt"/>
              </a:rPr>
              <a:t>Lots has changed in school food </a:t>
            </a:r>
            <a:r>
              <a:rPr lang="en-GB" sz="2000" dirty="0">
                <a:latin typeface="+mj-lt"/>
              </a:rPr>
              <a:t>over the last few years following the publication of the </a:t>
            </a:r>
            <a:r>
              <a:rPr lang="en-GB" sz="2000" dirty="0">
                <a:latin typeface="+mj-lt"/>
                <a:ea typeface="Calibri"/>
                <a:cs typeface="Arial" panose="020B0604020202020204" pitchFamily="34" charset="0"/>
                <a:sym typeface="Calibri"/>
                <a:hlinkClick r:id="rId4"/>
              </a:rPr>
              <a:t>School Food Plan</a:t>
            </a:r>
            <a:r>
              <a:rPr lang="en-GB" sz="2000" dirty="0">
                <a:latin typeface="+mj-lt"/>
                <a:ea typeface="Calibri"/>
                <a:cs typeface="Arial" panose="020B0604020202020204" pitchFamily="34" charset="0"/>
                <a:sym typeface="Calibri"/>
              </a:rPr>
              <a:t> (summer 2013), including:</a:t>
            </a:r>
          </a:p>
          <a:p>
            <a:pPr algn="just"/>
            <a:endParaRPr lang="en-GB" sz="2000" dirty="0">
              <a:latin typeface="+mj-lt"/>
              <a:ea typeface="Calibri"/>
              <a:cs typeface="Arial" panose="020B0604020202020204" pitchFamily="34" charset="0"/>
              <a:sym typeface="Calibri"/>
            </a:endParaRPr>
          </a:p>
          <a:p>
            <a:pPr algn="just"/>
            <a:r>
              <a:rPr lang="en-GB" sz="2000" dirty="0">
                <a:latin typeface="Arial" panose="020B0604020202020204" pitchFamily="34" charset="0"/>
                <a:ea typeface="Calibri"/>
                <a:cs typeface="Arial" panose="020B0604020202020204" pitchFamily="34" charset="0"/>
                <a:sym typeface="Calibri"/>
              </a:rPr>
              <a:t>	</a:t>
            </a:r>
            <a:r>
              <a:rPr lang="en-GB" sz="2000" dirty="0">
                <a:latin typeface="Arial" panose="020B0604020202020204" pitchFamily="34" charset="0"/>
                <a:ea typeface="Calibri"/>
                <a:cs typeface="Arial" panose="020B0604020202020204" pitchFamily="34" charset="0"/>
                <a:sym typeface="Calibri"/>
                <a:hlinkClick r:id="rId5"/>
              </a:rPr>
              <a:t>Universal Infant Free School Meals</a:t>
            </a:r>
            <a:r>
              <a:rPr lang="en-GB" sz="2000" b="1" dirty="0">
                <a:latin typeface="Arial" panose="020B0604020202020204" pitchFamily="34" charset="0"/>
                <a:ea typeface="Calibri"/>
                <a:cs typeface="Arial" panose="020B0604020202020204" pitchFamily="34" charset="0"/>
                <a:sym typeface="Calibri"/>
              </a:rPr>
              <a:t> </a:t>
            </a:r>
            <a:r>
              <a:rPr lang="en-GB" sz="2000" dirty="0">
                <a:latin typeface="Arial" panose="020B0604020202020204" pitchFamily="34" charset="0"/>
                <a:ea typeface="Calibri"/>
                <a:cs typeface="Arial" panose="020B0604020202020204" pitchFamily="34" charset="0"/>
                <a:sym typeface="Calibri"/>
              </a:rPr>
              <a:t>(Sept 14)</a:t>
            </a:r>
          </a:p>
          <a:p>
            <a:pPr algn="just"/>
            <a:r>
              <a:rPr lang="en-GB" sz="2000" dirty="0">
                <a:latin typeface="Arial" panose="020B0604020202020204" pitchFamily="34" charset="0"/>
                <a:ea typeface="Calibri"/>
                <a:cs typeface="Arial" panose="020B0604020202020204" pitchFamily="34" charset="0"/>
                <a:sym typeface="Calibri"/>
              </a:rPr>
              <a:t>	</a:t>
            </a:r>
            <a:r>
              <a:rPr lang="en-GB" sz="2000" dirty="0">
                <a:latin typeface="Arial" panose="020B0604020202020204" pitchFamily="34" charset="0"/>
                <a:ea typeface="Calibri"/>
                <a:cs typeface="Arial" panose="020B0604020202020204" pitchFamily="34" charset="0"/>
                <a:sym typeface="Calibri"/>
                <a:hlinkClick r:id="rId6"/>
              </a:rPr>
              <a:t>A new Ofsted Inspection Framework</a:t>
            </a:r>
            <a:r>
              <a:rPr lang="en-GB" sz="2000" dirty="0">
                <a:latin typeface="Arial" panose="020B0604020202020204" pitchFamily="34" charset="0"/>
                <a:ea typeface="Calibri"/>
                <a:cs typeface="Arial" panose="020B0604020202020204" pitchFamily="34" charset="0"/>
                <a:sym typeface="Calibri"/>
              </a:rPr>
              <a:t> (Sept 2015)</a:t>
            </a:r>
          </a:p>
          <a:p>
            <a:pPr algn="just"/>
            <a:r>
              <a:rPr lang="en-GB" sz="2000" dirty="0">
                <a:latin typeface="Arial" panose="020B0604020202020204" pitchFamily="34" charset="0"/>
                <a:ea typeface="Calibri"/>
                <a:cs typeface="Arial" panose="020B0604020202020204" pitchFamily="34" charset="0"/>
                <a:sym typeface="Calibri"/>
              </a:rPr>
              <a:t>	</a:t>
            </a:r>
            <a:r>
              <a:rPr lang="en-GB" sz="2000" dirty="0">
                <a:latin typeface="Arial" panose="020B0604020202020204" pitchFamily="34" charset="0"/>
                <a:ea typeface="Calibri"/>
                <a:cs typeface="Arial" panose="020B0604020202020204" pitchFamily="34" charset="0"/>
                <a:sym typeface="Calibri"/>
                <a:hlinkClick r:id="rId7"/>
              </a:rPr>
              <a:t>Cooking on the curriculum</a:t>
            </a:r>
            <a:r>
              <a:rPr lang="en-GB" sz="2000" dirty="0">
                <a:latin typeface="Arial" panose="020B0604020202020204" pitchFamily="34" charset="0"/>
                <a:ea typeface="Calibri"/>
                <a:cs typeface="Arial" panose="020B0604020202020204" pitchFamily="34" charset="0"/>
                <a:sym typeface="Calibri"/>
              </a:rPr>
              <a:t> for KS1-3 (Sept 2015)</a:t>
            </a:r>
          </a:p>
          <a:p>
            <a:pPr lvl="0" algn="just"/>
            <a:r>
              <a:rPr lang="en-GB" sz="2000" dirty="0">
                <a:latin typeface="Arial" panose="020B0604020202020204" pitchFamily="34" charset="0"/>
                <a:ea typeface="Calibri"/>
                <a:cs typeface="Arial" panose="020B0604020202020204" pitchFamily="34" charset="0"/>
                <a:sym typeface="Calibri"/>
              </a:rPr>
              <a:t>	</a:t>
            </a:r>
            <a:r>
              <a:rPr lang="en-GB" sz="2000" dirty="0">
                <a:latin typeface="Arial" panose="020B0604020202020204" pitchFamily="34" charset="0"/>
                <a:ea typeface="Calibri"/>
                <a:cs typeface="Arial" panose="020B0604020202020204" pitchFamily="34" charset="0"/>
                <a:sym typeface="Calibri"/>
                <a:hlinkClick r:id="rId8"/>
              </a:rPr>
              <a:t>Mandatory School Food Standards</a:t>
            </a:r>
            <a:r>
              <a:rPr lang="en-GB" sz="2000" dirty="0">
                <a:latin typeface="Arial" panose="020B0604020202020204" pitchFamily="34" charset="0"/>
                <a:ea typeface="Calibri"/>
                <a:cs typeface="Arial" panose="020B0604020202020204" pitchFamily="34" charset="0"/>
                <a:sym typeface="Calibri"/>
              </a:rPr>
              <a:t> (Jan 2015)</a:t>
            </a:r>
          </a:p>
          <a:p>
            <a:endParaRPr lang="en-GB" dirty="0"/>
          </a:p>
        </p:txBody>
      </p:sp>
    </p:spTree>
    <p:extLst>
      <p:ext uri="{BB962C8B-B14F-4D97-AF65-F5344CB8AC3E}">
        <p14:creationId xmlns:p14="http://schemas.microsoft.com/office/powerpoint/2010/main" val="3449381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76814" y="1168400"/>
            <a:ext cx="8833886" cy="5004141"/>
            <a:chOff x="576814" y="1913610"/>
            <a:chExt cx="8833886" cy="4258931"/>
          </a:xfrm>
        </p:grpSpPr>
        <p:sp>
          <p:nvSpPr>
            <p:cNvPr id="49" name="Shape 118"/>
            <p:cNvSpPr/>
            <p:nvPr/>
          </p:nvSpPr>
          <p:spPr>
            <a:xfrm>
              <a:off x="576814" y="1913610"/>
              <a:ext cx="8833886" cy="386841"/>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C00000"/>
                </a:buClr>
                <a:buSzPct val="25000"/>
                <a:buFont typeface="Calibri"/>
                <a:buNone/>
              </a:pPr>
              <a:r>
                <a:rPr lang="en" sz="2000" b="1" i="0" u="none" strike="noStrike" cap="none" dirty="0">
                  <a:solidFill>
                    <a:srgbClr val="000000"/>
                  </a:solidFill>
                  <a:latin typeface="Calibri"/>
                  <a:ea typeface="Calibri"/>
                  <a:cs typeface="Calibri"/>
                  <a:sym typeface="Calibri"/>
                </a:rPr>
                <a:t>One in five children in Reception is overweight or obese</a:t>
              </a:r>
              <a:r>
                <a:rPr lang="en" sz="2000" b="0" i="0" u="none" strike="noStrike" cap="none" dirty="0">
                  <a:solidFill>
                    <a:srgbClr val="000000"/>
                  </a:solidFill>
                  <a:latin typeface="Calibri"/>
                  <a:ea typeface="Calibri"/>
                  <a:cs typeface="Calibri"/>
                  <a:sym typeface="Calibri"/>
                </a:rPr>
                <a:t> </a:t>
              </a:r>
              <a:endParaRPr lang="en-GB" sz="2000"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C00000"/>
                </a:buClr>
                <a:buSzPct val="25000"/>
                <a:buFont typeface="Calibri"/>
                <a:buNone/>
              </a:pPr>
              <a:r>
                <a:rPr lang="en" sz="2000" b="0" i="0" u="none" strike="noStrike" cap="none" dirty="0">
                  <a:solidFill>
                    <a:srgbClr val="000000"/>
                  </a:solidFill>
                  <a:latin typeface="Calibri"/>
                  <a:ea typeface="Calibri"/>
                  <a:cs typeface="Calibri"/>
                  <a:sym typeface="Calibri"/>
                </a:rPr>
                <a:t>(boys 23.4%, girls 21.6%)</a:t>
              </a:r>
            </a:p>
          </p:txBody>
        </p:sp>
        <p:sp>
          <p:nvSpPr>
            <p:cNvPr id="50" name="Shape 119"/>
            <p:cNvSpPr/>
            <p:nvPr/>
          </p:nvSpPr>
          <p:spPr>
            <a:xfrm>
              <a:off x="576814" y="4067284"/>
              <a:ext cx="8532415" cy="386814"/>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C00000"/>
                </a:buClr>
                <a:buSzPct val="25000"/>
                <a:buFont typeface="Calibri"/>
                <a:buNone/>
              </a:pPr>
              <a:r>
                <a:rPr lang="en" sz="2000" b="1" i="0" u="none" strike="noStrike" cap="none" dirty="0">
                  <a:solidFill>
                    <a:srgbClr val="000000"/>
                  </a:solidFill>
                  <a:latin typeface="Calibri"/>
                  <a:ea typeface="Calibri"/>
                  <a:cs typeface="Calibri"/>
                  <a:sym typeface="Calibri"/>
                </a:rPr>
                <a:t>One in three children in Year 6 is overweight or obese</a:t>
              </a:r>
              <a:r>
                <a:rPr lang="en" sz="2000" b="0" i="0" u="none" strike="noStrike" cap="none" dirty="0">
                  <a:solidFill>
                    <a:srgbClr val="000000"/>
                  </a:solidFill>
                  <a:latin typeface="Calibri"/>
                  <a:ea typeface="Calibri"/>
                  <a:cs typeface="Calibri"/>
                  <a:sym typeface="Calibri"/>
                </a:rPr>
                <a:t> </a:t>
              </a:r>
              <a:endParaRPr lang="en-GB" sz="20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C00000"/>
                </a:buClr>
                <a:buSzPct val="25000"/>
                <a:buFont typeface="Calibri"/>
                <a:buNone/>
              </a:pPr>
              <a:r>
                <a:rPr lang="en" sz="2000" b="0" i="0" u="none" strike="noStrike" cap="none" dirty="0">
                  <a:solidFill>
                    <a:srgbClr val="000000"/>
                  </a:solidFill>
                  <a:latin typeface="Calibri"/>
                  <a:ea typeface="Calibri"/>
                  <a:cs typeface="Calibri"/>
                  <a:sym typeface="Calibri"/>
                </a:rPr>
                <a:t>(boys 35.2%, girls 31.7%)</a:t>
              </a:r>
            </a:p>
          </p:txBody>
        </p:sp>
        <p:grpSp>
          <p:nvGrpSpPr>
            <p:cNvPr id="51" name="Shape 120"/>
            <p:cNvGrpSpPr/>
            <p:nvPr/>
          </p:nvGrpSpPr>
          <p:grpSpPr>
            <a:xfrm>
              <a:off x="627977" y="4790877"/>
              <a:ext cx="7323743" cy="1381664"/>
              <a:chOff x="539552" y="1198519"/>
              <a:chExt cx="8208833" cy="1813101"/>
            </a:xfrm>
          </p:grpSpPr>
          <p:grpSp>
            <p:nvGrpSpPr>
              <p:cNvPr id="75" name="Shape 121"/>
              <p:cNvGrpSpPr/>
              <p:nvPr/>
            </p:nvGrpSpPr>
            <p:grpSpPr>
              <a:xfrm>
                <a:off x="4932039" y="1293786"/>
                <a:ext cx="3816346" cy="1656300"/>
                <a:chOff x="4932039" y="1293786"/>
                <a:chExt cx="3816346" cy="1656300"/>
              </a:xfrm>
            </p:grpSpPr>
            <p:pic>
              <p:nvPicPr>
                <p:cNvPr id="86" name="Shape 122"/>
                <p:cNvPicPr preferRelativeResize="0"/>
                <p:nvPr/>
              </p:nvPicPr>
              <p:blipFill rotWithShape="1">
                <a:blip r:embed="rId3" cstate="print">
                  <a:alphaModFix/>
                  <a:extLst>
                    <a:ext uri="{28A0092B-C50C-407E-A947-70E740481C1C}">
                      <a14:useLocalDpi xmlns:a14="http://schemas.microsoft.com/office/drawing/2010/main" val="0"/>
                    </a:ext>
                  </a:extLst>
                </a:blip>
                <a:srcRect/>
                <a:stretch/>
              </p:blipFill>
              <p:spPr>
                <a:xfrm>
                  <a:off x="7615285" y="1293786"/>
                  <a:ext cx="1133100" cy="1656300"/>
                </a:xfrm>
                <a:prstGeom prst="rect">
                  <a:avLst/>
                </a:prstGeom>
                <a:noFill/>
                <a:ln>
                  <a:noFill/>
                </a:ln>
              </p:spPr>
            </p:pic>
            <p:pic>
              <p:nvPicPr>
                <p:cNvPr id="87" name="Shape 123"/>
                <p:cNvPicPr preferRelativeResize="0"/>
                <p:nvPr/>
              </p:nvPicPr>
              <p:blipFill rotWithShape="1">
                <a:blip r:embed="rId3" cstate="print">
                  <a:alphaModFix/>
                  <a:extLst>
                    <a:ext uri="{28A0092B-C50C-407E-A947-70E740481C1C}">
                      <a14:useLocalDpi xmlns:a14="http://schemas.microsoft.com/office/drawing/2010/main" val="0"/>
                    </a:ext>
                  </a:extLst>
                </a:blip>
                <a:srcRect/>
                <a:stretch/>
              </p:blipFill>
              <p:spPr>
                <a:xfrm>
                  <a:off x="6304139" y="1293786"/>
                  <a:ext cx="1133100" cy="1656300"/>
                </a:xfrm>
                <a:prstGeom prst="rect">
                  <a:avLst/>
                </a:prstGeom>
                <a:noFill/>
                <a:ln>
                  <a:noFill/>
                </a:ln>
              </p:spPr>
            </p:pic>
            <p:pic>
              <p:nvPicPr>
                <p:cNvPr id="88" name="Shape 124"/>
                <p:cNvPicPr preferRelativeResize="0"/>
                <p:nvPr/>
              </p:nvPicPr>
              <p:blipFill rotWithShape="1">
                <a:blip r:embed="rId4" cstate="print">
                  <a:alphaModFix/>
                  <a:extLst>
                    <a:ext uri="{28A0092B-C50C-407E-A947-70E740481C1C}">
                      <a14:useLocalDpi xmlns:a14="http://schemas.microsoft.com/office/drawing/2010/main" val="0"/>
                    </a:ext>
                  </a:extLst>
                </a:blip>
                <a:srcRect/>
                <a:stretch/>
              </p:blipFill>
              <p:spPr>
                <a:xfrm>
                  <a:off x="4932039" y="1293786"/>
                  <a:ext cx="1104899" cy="1656300"/>
                </a:xfrm>
                <a:prstGeom prst="rect">
                  <a:avLst/>
                </a:prstGeom>
                <a:noFill/>
                <a:ln>
                  <a:noFill/>
                </a:ln>
              </p:spPr>
            </p:pic>
          </p:grpSp>
          <p:grpSp>
            <p:nvGrpSpPr>
              <p:cNvPr id="76" name="Shape 125"/>
              <p:cNvGrpSpPr/>
              <p:nvPr/>
            </p:nvGrpSpPr>
            <p:grpSpPr>
              <a:xfrm>
                <a:off x="539552" y="1198519"/>
                <a:ext cx="3600311" cy="1813101"/>
                <a:chOff x="539552" y="1198519"/>
                <a:chExt cx="3600311" cy="1813101"/>
              </a:xfrm>
            </p:grpSpPr>
            <p:grpSp>
              <p:nvGrpSpPr>
                <p:cNvPr id="77" name="Shape 126"/>
                <p:cNvGrpSpPr/>
                <p:nvPr/>
              </p:nvGrpSpPr>
              <p:grpSpPr>
                <a:xfrm>
                  <a:off x="1780944" y="1260188"/>
                  <a:ext cx="1033462" cy="1751432"/>
                  <a:chOff x="2555775" y="4320402"/>
                  <a:chExt cx="1614600" cy="2736300"/>
                </a:xfrm>
              </p:grpSpPr>
              <p:pic>
                <p:nvPicPr>
                  <p:cNvPr id="84" name="Shape 127"/>
                  <p:cNvPicPr preferRelativeResize="0"/>
                  <p:nvPr/>
                </p:nvPicPr>
                <p:blipFill rotWithShape="1">
                  <a:blip r:embed="rId5" cstate="print">
                    <a:alphaModFix/>
                    <a:extLst>
                      <a:ext uri="{28A0092B-C50C-407E-A947-70E740481C1C}">
                        <a14:useLocalDpi xmlns:a14="http://schemas.microsoft.com/office/drawing/2010/main" val="0"/>
                      </a:ext>
                    </a:extLst>
                  </a:blip>
                  <a:srcRect/>
                  <a:stretch/>
                </p:blipFill>
                <p:spPr>
                  <a:xfrm>
                    <a:off x="2555775" y="4320402"/>
                    <a:ext cx="1614600" cy="2736300"/>
                  </a:xfrm>
                  <a:prstGeom prst="rect">
                    <a:avLst/>
                  </a:prstGeom>
                  <a:noFill/>
                  <a:ln>
                    <a:noFill/>
                  </a:ln>
                </p:spPr>
              </p:pic>
              <p:sp>
                <p:nvSpPr>
                  <p:cNvPr id="85" name="Shape 128"/>
                  <p:cNvSpPr/>
                  <p:nvPr/>
                </p:nvSpPr>
                <p:spPr>
                  <a:xfrm>
                    <a:off x="2985018" y="5404170"/>
                    <a:ext cx="741899" cy="654599"/>
                  </a:xfrm>
                  <a:prstGeom prst="triangle">
                    <a:avLst>
                      <a:gd name="adj" fmla="val 50000"/>
                    </a:avLst>
                  </a:prstGeom>
                  <a:solidFill>
                    <a:schemeClr val="lt1"/>
                  </a:solidFill>
                  <a:ln w="2857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grpSp>
            <p:grpSp>
              <p:nvGrpSpPr>
                <p:cNvPr id="78" name="Shape 129"/>
                <p:cNvGrpSpPr/>
                <p:nvPr/>
              </p:nvGrpSpPr>
              <p:grpSpPr>
                <a:xfrm>
                  <a:off x="3106400" y="1198519"/>
                  <a:ext cx="1033462" cy="1751432"/>
                  <a:chOff x="2555775" y="4224053"/>
                  <a:chExt cx="1614600" cy="2736300"/>
                </a:xfrm>
              </p:grpSpPr>
              <p:pic>
                <p:nvPicPr>
                  <p:cNvPr id="82" name="Shape 130"/>
                  <p:cNvPicPr preferRelativeResize="0"/>
                  <p:nvPr/>
                </p:nvPicPr>
                <p:blipFill rotWithShape="1">
                  <a:blip r:embed="rId5" cstate="print">
                    <a:alphaModFix/>
                    <a:extLst>
                      <a:ext uri="{28A0092B-C50C-407E-A947-70E740481C1C}">
                        <a14:useLocalDpi xmlns:a14="http://schemas.microsoft.com/office/drawing/2010/main" val="0"/>
                      </a:ext>
                    </a:extLst>
                  </a:blip>
                  <a:srcRect/>
                  <a:stretch/>
                </p:blipFill>
                <p:spPr>
                  <a:xfrm>
                    <a:off x="2555775" y="4224053"/>
                    <a:ext cx="1614600" cy="2736300"/>
                  </a:xfrm>
                  <a:prstGeom prst="rect">
                    <a:avLst/>
                  </a:prstGeom>
                  <a:noFill/>
                  <a:ln>
                    <a:noFill/>
                  </a:ln>
                </p:spPr>
              </p:pic>
              <p:sp>
                <p:nvSpPr>
                  <p:cNvPr id="83" name="Shape 131"/>
                  <p:cNvSpPr/>
                  <p:nvPr/>
                </p:nvSpPr>
                <p:spPr>
                  <a:xfrm>
                    <a:off x="2992106" y="5313515"/>
                    <a:ext cx="741899" cy="654599"/>
                  </a:xfrm>
                  <a:prstGeom prst="triangle">
                    <a:avLst>
                      <a:gd name="adj" fmla="val 50000"/>
                    </a:avLst>
                  </a:prstGeom>
                  <a:solidFill>
                    <a:schemeClr val="lt1"/>
                  </a:solidFill>
                  <a:ln w="2857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grpSp>
            <p:grpSp>
              <p:nvGrpSpPr>
                <p:cNvPr id="79" name="Shape 132"/>
                <p:cNvGrpSpPr/>
                <p:nvPr/>
              </p:nvGrpSpPr>
              <p:grpSpPr>
                <a:xfrm>
                  <a:off x="539552" y="1221750"/>
                  <a:ext cx="1080093" cy="1736354"/>
                  <a:chOff x="7164288" y="2694211"/>
                  <a:chExt cx="2820300" cy="4533899"/>
                </a:xfrm>
              </p:grpSpPr>
              <p:pic>
                <p:nvPicPr>
                  <p:cNvPr id="80" name="Shape 133"/>
                  <p:cNvPicPr preferRelativeResize="0"/>
                  <p:nvPr/>
                </p:nvPicPr>
                <p:blipFill rotWithShape="1">
                  <a:blip r:embed="rId6" cstate="print">
                    <a:alphaModFix/>
                    <a:extLst>
                      <a:ext uri="{28A0092B-C50C-407E-A947-70E740481C1C}">
                        <a14:useLocalDpi xmlns:a14="http://schemas.microsoft.com/office/drawing/2010/main" val="0"/>
                      </a:ext>
                    </a:extLst>
                  </a:blip>
                  <a:srcRect/>
                  <a:stretch/>
                </p:blipFill>
                <p:spPr>
                  <a:xfrm>
                    <a:off x="7164288" y="2694211"/>
                    <a:ext cx="2820300" cy="4533899"/>
                  </a:xfrm>
                  <a:prstGeom prst="rect">
                    <a:avLst/>
                  </a:prstGeom>
                  <a:noFill/>
                  <a:ln>
                    <a:noFill/>
                  </a:ln>
                </p:spPr>
              </p:pic>
              <p:sp>
                <p:nvSpPr>
                  <p:cNvPr id="81" name="Shape 134"/>
                  <p:cNvSpPr/>
                  <p:nvPr/>
                </p:nvSpPr>
                <p:spPr>
                  <a:xfrm>
                    <a:off x="7830000" y="4603723"/>
                    <a:ext cx="1259700" cy="1080000"/>
                  </a:xfrm>
                  <a:prstGeom prst="triangle">
                    <a:avLst>
                      <a:gd name="adj" fmla="val 50000"/>
                    </a:avLst>
                  </a:prstGeom>
                  <a:solidFill>
                    <a:srgbClr val="00AE9E"/>
                  </a:solidFill>
                  <a:ln w="2857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grpSp>
          </p:grpSp>
        </p:grpSp>
        <p:grpSp>
          <p:nvGrpSpPr>
            <p:cNvPr id="52" name="Shape 135"/>
            <p:cNvGrpSpPr/>
            <p:nvPr/>
          </p:nvGrpSpPr>
          <p:grpSpPr>
            <a:xfrm>
              <a:off x="627977" y="2595201"/>
              <a:ext cx="7902008" cy="1025205"/>
              <a:chOff x="179512" y="3140967"/>
              <a:chExt cx="8856983" cy="1345334"/>
            </a:xfrm>
          </p:grpSpPr>
          <p:grpSp>
            <p:nvGrpSpPr>
              <p:cNvPr id="53" name="Shape 136"/>
              <p:cNvGrpSpPr/>
              <p:nvPr/>
            </p:nvGrpSpPr>
            <p:grpSpPr>
              <a:xfrm>
                <a:off x="4619537" y="3212975"/>
                <a:ext cx="4416958" cy="1224135"/>
                <a:chOff x="4619537" y="3212975"/>
                <a:chExt cx="4416958" cy="1224135"/>
              </a:xfrm>
            </p:grpSpPr>
            <p:pic>
              <p:nvPicPr>
                <p:cNvPr id="70" name="Shape 137"/>
                <p:cNvPicPr preferRelativeResize="0"/>
                <p:nvPr/>
              </p:nvPicPr>
              <p:blipFill rotWithShape="1">
                <a:blip r:embed="rId7" cstate="print">
                  <a:alphaModFix/>
                  <a:extLst>
                    <a:ext uri="{28A0092B-C50C-407E-A947-70E740481C1C}">
                      <a14:useLocalDpi xmlns:a14="http://schemas.microsoft.com/office/drawing/2010/main" val="0"/>
                    </a:ext>
                  </a:extLst>
                </a:blip>
                <a:srcRect/>
                <a:stretch/>
              </p:blipFill>
              <p:spPr>
                <a:xfrm>
                  <a:off x="6470737" y="3212975"/>
                  <a:ext cx="837566" cy="1224135"/>
                </a:xfrm>
                <a:prstGeom prst="rect">
                  <a:avLst/>
                </a:prstGeom>
                <a:noFill/>
                <a:ln>
                  <a:noFill/>
                </a:ln>
              </p:spPr>
            </p:pic>
            <p:pic>
              <p:nvPicPr>
                <p:cNvPr id="71" name="Shape 138"/>
                <p:cNvPicPr preferRelativeResize="0"/>
                <p:nvPr/>
              </p:nvPicPr>
              <p:blipFill rotWithShape="1">
                <a:blip r:embed="rId7" cstate="print">
                  <a:alphaModFix/>
                  <a:extLst>
                    <a:ext uri="{28A0092B-C50C-407E-A947-70E740481C1C}">
                      <a14:useLocalDpi xmlns:a14="http://schemas.microsoft.com/office/drawing/2010/main" val="0"/>
                    </a:ext>
                  </a:extLst>
                </a:blip>
                <a:srcRect/>
                <a:stretch/>
              </p:blipFill>
              <p:spPr>
                <a:xfrm>
                  <a:off x="5534632" y="3212975"/>
                  <a:ext cx="837566" cy="1224135"/>
                </a:xfrm>
                <a:prstGeom prst="rect">
                  <a:avLst/>
                </a:prstGeom>
                <a:noFill/>
                <a:ln>
                  <a:noFill/>
                </a:ln>
              </p:spPr>
            </p:pic>
            <p:pic>
              <p:nvPicPr>
                <p:cNvPr id="72" name="Shape 139"/>
                <p:cNvPicPr preferRelativeResize="0"/>
                <p:nvPr/>
              </p:nvPicPr>
              <p:blipFill rotWithShape="1">
                <a:blip r:embed="rId7" cstate="print">
                  <a:alphaModFix/>
                  <a:extLst>
                    <a:ext uri="{28A0092B-C50C-407E-A947-70E740481C1C}">
                      <a14:useLocalDpi xmlns:a14="http://schemas.microsoft.com/office/drawing/2010/main" val="0"/>
                    </a:ext>
                  </a:extLst>
                </a:blip>
                <a:srcRect/>
                <a:stretch/>
              </p:blipFill>
              <p:spPr>
                <a:xfrm>
                  <a:off x="7334832" y="3212975"/>
                  <a:ext cx="837566" cy="1224135"/>
                </a:xfrm>
                <a:prstGeom prst="rect">
                  <a:avLst/>
                </a:prstGeom>
                <a:noFill/>
                <a:ln>
                  <a:noFill/>
                </a:ln>
              </p:spPr>
            </p:pic>
            <p:pic>
              <p:nvPicPr>
                <p:cNvPr id="73" name="Shape 140"/>
                <p:cNvPicPr preferRelativeResize="0"/>
                <p:nvPr/>
              </p:nvPicPr>
              <p:blipFill rotWithShape="1">
                <a:blip r:embed="rId7" cstate="print">
                  <a:alphaModFix/>
                  <a:extLst>
                    <a:ext uri="{28A0092B-C50C-407E-A947-70E740481C1C}">
                      <a14:useLocalDpi xmlns:a14="http://schemas.microsoft.com/office/drawing/2010/main" val="0"/>
                    </a:ext>
                  </a:extLst>
                </a:blip>
                <a:srcRect/>
                <a:stretch/>
              </p:blipFill>
              <p:spPr>
                <a:xfrm>
                  <a:off x="8198928" y="3212975"/>
                  <a:ext cx="837566" cy="1224135"/>
                </a:xfrm>
                <a:prstGeom prst="rect">
                  <a:avLst/>
                </a:prstGeom>
                <a:noFill/>
                <a:ln>
                  <a:noFill/>
                </a:ln>
              </p:spPr>
            </p:pic>
            <p:pic>
              <p:nvPicPr>
                <p:cNvPr id="74" name="Shape 141"/>
                <p:cNvPicPr preferRelativeResize="0"/>
                <p:nvPr/>
              </p:nvPicPr>
              <p:blipFill rotWithShape="1">
                <a:blip r:embed="rId8" cstate="print">
                  <a:alphaModFix/>
                  <a:extLst>
                    <a:ext uri="{28A0092B-C50C-407E-A947-70E740481C1C}">
                      <a14:useLocalDpi xmlns:a14="http://schemas.microsoft.com/office/drawing/2010/main" val="0"/>
                    </a:ext>
                  </a:extLst>
                </a:blip>
                <a:srcRect/>
                <a:stretch/>
              </p:blipFill>
              <p:spPr>
                <a:xfrm>
                  <a:off x="4619537" y="3212975"/>
                  <a:ext cx="816559" cy="1224135"/>
                </a:xfrm>
                <a:prstGeom prst="rect">
                  <a:avLst/>
                </a:prstGeom>
                <a:noFill/>
                <a:ln>
                  <a:noFill/>
                </a:ln>
              </p:spPr>
            </p:pic>
          </p:grpSp>
          <p:grpSp>
            <p:nvGrpSpPr>
              <p:cNvPr id="54" name="Shape 142"/>
              <p:cNvGrpSpPr/>
              <p:nvPr/>
            </p:nvGrpSpPr>
            <p:grpSpPr>
              <a:xfrm>
                <a:off x="179512" y="3140967"/>
                <a:ext cx="4248471" cy="1345334"/>
                <a:chOff x="179512" y="3140967"/>
                <a:chExt cx="4248471" cy="1345334"/>
              </a:xfrm>
            </p:grpSpPr>
            <p:grpSp>
              <p:nvGrpSpPr>
                <p:cNvPr id="55" name="Shape 143"/>
                <p:cNvGrpSpPr/>
                <p:nvPr/>
              </p:nvGrpSpPr>
              <p:grpSpPr>
                <a:xfrm>
                  <a:off x="1043607" y="3142572"/>
                  <a:ext cx="763928" cy="1294538"/>
                  <a:chOff x="2555775" y="3284983"/>
                  <a:chExt cx="1614739" cy="2736303"/>
                </a:xfrm>
              </p:grpSpPr>
              <p:pic>
                <p:nvPicPr>
                  <p:cNvPr id="68" name="Shape 144"/>
                  <p:cNvPicPr preferRelativeResize="0"/>
                  <p:nvPr/>
                </p:nvPicPr>
                <p:blipFill rotWithShape="1">
                  <a:blip r:embed="rId9" cstate="print">
                    <a:alphaModFix/>
                    <a:extLst>
                      <a:ext uri="{28A0092B-C50C-407E-A947-70E740481C1C}">
                        <a14:useLocalDpi xmlns:a14="http://schemas.microsoft.com/office/drawing/2010/main" val="0"/>
                      </a:ext>
                    </a:extLst>
                  </a:blip>
                  <a:srcRect/>
                  <a:stretch/>
                </p:blipFill>
                <p:spPr>
                  <a:xfrm>
                    <a:off x="2555775" y="3284983"/>
                    <a:ext cx="1614739" cy="2736303"/>
                  </a:xfrm>
                  <a:prstGeom prst="rect">
                    <a:avLst/>
                  </a:prstGeom>
                  <a:noFill/>
                  <a:ln>
                    <a:noFill/>
                  </a:ln>
                </p:spPr>
              </p:pic>
              <p:sp>
                <p:nvSpPr>
                  <p:cNvPr id="69" name="Shape 145"/>
                  <p:cNvSpPr/>
                  <p:nvPr/>
                </p:nvSpPr>
                <p:spPr>
                  <a:xfrm>
                    <a:off x="2985016" y="4391531"/>
                    <a:ext cx="741909" cy="654625"/>
                  </a:xfrm>
                  <a:prstGeom prst="triangle">
                    <a:avLst>
                      <a:gd name="adj" fmla="val 50000"/>
                    </a:avLst>
                  </a:prstGeom>
                  <a:solidFill>
                    <a:schemeClr val="lt1"/>
                  </a:solidFill>
                  <a:ln w="2857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grpSp>
            <p:grpSp>
              <p:nvGrpSpPr>
                <p:cNvPr id="56" name="Shape 146"/>
                <p:cNvGrpSpPr/>
                <p:nvPr/>
              </p:nvGrpSpPr>
              <p:grpSpPr>
                <a:xfrm>
                  <a:off x="1935862" y="3140968"/>
                  <a:ext cx="763928" cy="1294538"/>
                  <a:chOff x="2555775" y="3284983"/>
                  <a:chExt cx="1614739" cy="2736303"/>
                </a:xfrm>
              </p:grpSpPr>
              <p:pic>
                <p:nvPicPr>
                  <p:cNvPr id="66" name="Shape 147"/>
                  <p:cNvPicPr preferRelativeResize="0"/>
                  <p:nvPr/>
                </p:nvPicPr>
                <p:blipFill rotWithShape="1">
                  <a:blip r:embed="rId9" cstate="print">
                    <a:alphaModFix/>
                    <a:extLst>
                      <a:ext uri="{28A0092B-C50C-407E-A947-70E740481C1C}">
                        <a14:useLocalDpi xmlns:a14="http://schemas.microsoft.com/office/drawing/2010/main" val="0"/>
                      </a:ext>
                    </a:extLst>
                  </a:blip>
                  <a:srcRect/>
                  <a:stretch/>
                </p:blipFill>
                <p:spPr>
                  <a:xfrm>
                    <a:off x="2555775" y="3284983"/>
                    <a:ext cx="1614739" cy="2736303"/>
                  </a:xfrm>
                  <a:prstGeom prst="rect">
                    <a:avLst/>
                  </a:prstGeom>
                  <a:noFill/>
                  <a:ln>
                    <a:noFill/>
                  </a:ln>
                </p:spPr>
              </p:pic>
              <p:sp>
                <p:nvSpPr>
                  <p:cNvPr id="67" name="Shape 148"/>
                  <p:cNvSpPr/>
                  <p:nvPr/>
                </p:nvSpPr>
                <p:spPr>
                  <a:xfrm>
                    <a:off x="2985016" y="4391531"/>
                    <a:ext cx="741909" cy="654625"/>
                  </a:xfrm>
                  <a:prstGeom prst="triangle">
                    <a:avLst>
                      <a:gd name="adj" fmla="val 50000"/>
                    </a:avLst>
                  </a:prstGeom>
                  <a:solidFill>
                    <a:schemeClr val="lt1"/>
                  </a:solidFill>
                  <a:ln w="2857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grpSp>
            <p:grpSp>
              <p:nvGrpSpPr>
                <p:cNvPr id="57" name="Shape 149"/>
                <p:cNvGrpSpPr/>
                <p:nvPr/>
              </p:nvGrpSpPr>
              <p:grpSpPr>
                <a:xfrm>
                  <a:off x="2799958" y="3142572"/>
                  <a:ext cx="763928" cy="1294538"/>
                  <a:chOff x="2555775" y="3284983"/>
                  <a:chExt cx="1614739" cy="2736303"/>
                </a:xfrm>
              </p:grpSpPr>
              <p:pic>
                <p:nvPicPr>
                  <p:cNvPr id="64" name="Shape 150"/>
                  <p:cNvPicPr preferRelativeResize="0"/>
                  <p:nvPr/>
                </p:nvPicPr>
                <p:blipFill rotWithShape="1">
                  <a:blip r:embed="rId9" cstate="print">
                    <a:alphaModFix/>
                    <a:extLst>
                      <a:ext uri="{28A0092B-C50C-407E-A947-70E740481C1C}">
                        <a14:useLocalDpi xmlns:a14="http://schemas.microsoft.com/office/drawing/2010/main" val="0"/>
                      </a:ext>
                    </a:extLst>
                  </a:blip>
                  <a:srcRect/>
                  <a:stretch/>
                </p:blipFill>
                <p:spPr>
                  <a:xfrm>
                    <a:off x="2555775" y="3284983"/>
                    <a:ext cx="1614739" cy="2736303"/>
                  </a:xfrm>
                  <a:prstGeom prst="rect">
                    <a:avLst/>
                  </a:prstGeom>
                  <a:noFill/>
                  <a:ln>
                    <a:noFill/>
                  </a:ln>
                </p:spPr>
              </p:pic>
              <p:sp>
                <p:nvSpPr>
                  <p:cNvPr id="65" name="Shape 151"/>
                  <p:cNvSpPr/>
                  <p:nvPr/>
                </p:nvSpPr>
                <p:spPr>
                  <a:xfrm>
                    <a:off x="2985016" y="4391531"/>
                    <a:ext cx="741909" cy="654625"/>
                  </a:xfrm>
                  <a:prstGeom prst="triangle">
                    <a:avLst>
                      <a:gd name="adj" fmla="val 50000"/>
                    </a:avLst>
                  </a:prstGeom>
                  <a:solidFill>
                    <a:schemeClr val="lt1"/>
                  </a:solidFill>
                  <a:ln w="2857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grpSp>
            <p:grpSp>
              <p:nvGrpSpPr>
                <p:cNvPr id="58" name="Shape 152"/>
                <p:cNvGrpSpPr/>
                <p:nvPr/>
              </p:nvGrpSpPr>
              <p:grpSpPr>
                <a:xfrm>
                  <a:off x="3664055" y="3142572"/>
                  <a:ext cx="763928" cy="1294538"/>
                  <a:chOff x="2555775" y="3284983"/>
                  <a:chExt cx="1614739" cy="2736303"/>
                </a:xfrm>
              </p:grpSpPr>
              <p:pic>
                <p:nvPicPr>
                  <p:cNvPr id="62" name="Shape 153"/>
                  <p:cNvPicPr preferRelativeResize="0"/>
                  <p:nvPr/>
                </p:nvPicPr>
                <p:blipFill rotWithShape="1">
                  <a:blip r:embed="rId9" cstate="print">
                    <a:alphaModFix/>
                    <a:extLst>
                      <a:ext uri="{28A0092B-C50C-407E-A947-70E740481C1C}">
                        <a14:useLocalDpi xmlns:a14="http://schemas.microsoft.com/office/drawing/2010/main" val="0"/>
                      </a:ext>
                    </a:extLst>
                  </a:blip>
                  <a:srcRect/>
                  <a:stretch/>
                </p:blipFill>
                <p:spPr>
                  <a:xfrm>
                    <a:off x="2555775" y="3284983"/>
                    <a:ext cx="1614739" cy="2736303"/>
                  </a:xfrm>
                  <a:prstGeom prst="rect">
                    <a:avLst/>
                  </a:prstGeom>
                  <a:noFill/>
                  <a:ln>
                    <a:noFill/>
                  </a:ln>
                </p:spPr>
              </p:pic>
              <p:sp>
                <p:nvSpPr>
                  <p:cNvPr id="63" name="Shape 154"/>
                  <p:cNvSpPr/>
                  <p:nvPr/>
                </p:nvSpPr>
                <p:spPr>
                  <a:xfrm>
                    <a:off x="2985016" y="4391531"/>
                    <a:ext cx="741909" cy="654625"/>
                  </a:xfrm>
                  <a:prstGeom prst="triangle">
                    <a:avLst>
                      <a:gd name="adj" fmla="val 50000"/>
                    </a:avLst>
                  </a:prstGeom>
                  <a:solidFill>
                    <a:schemeClr val="lt1"/>
                  </a:solidFill>
                  <a:ln w="2857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grpSp>
            <p:grpSp>
              <p:nvGrpSpPr>
                <p:cNvPr id="59" name="Shape 155"/>
                <p:cNvGrpSpPr/>
                <p:nvPr/>
              </p:nvGrpSpPr>
              <p:grpSpPr>
                <a:xfrm>
                  <a:off x="179512" y="3140967"/>
                  <a:ext cx="836881" cy="1345334"/>
                  <a:chOff x="7164288" y="1124744"/>
                  <a:chExt cx="2820367" cy="4533899"/>
                </a:xfrm>
              </p:grpSpPr>
              <p:pic>
                <p:nvPicPr>
                  <p:cNvPr id="60" name="Shape 156"/>
                  <p:cNvPicPr preferRelativeResize="0"/>
                  <p:nvPr/>
                </p:nvPicPr>
                <p:blipFill rotWithShape="1">
                  <a:blip r:embed="rId10" cstate="print">
                    <a:alphaModFix/>
                    <a:extLst>
                      <a:ext uri="{28A0092B-C50C-407E-A947-70E740481C1C}">
                        <a14:useLocalDpi xmlns:a14="http://schemas.microsoft.com/office/drawing/2010/main" val="0"/>
                      </a:ext>
                    </a:extLst>
                  </a:blip>
                  <a:srcRect/>
                  <a:stretch/>
                </p:blipFill>
                <p:spPr>
                  <a:xfrm>
                    <a:off x="7164288" y="1124744"/>
                    <a:ext cx="2820367" cy="4533899"/>
                  </a:xfrm>
                  <a:prstGeom prst="rect">
                    <a:avLst/>
                  </a:prstGeom>
                  <a:noFill/>
                  <a:ln>
                    <a:noFill/>
                  </a:ln>
                </p:spPr>
              </p:pic>
              <p:sp>
                <p:nvSpPr>
                  <p:cNvPr id="61" name="Shape 157"/>
                  <p:cNvSpPr/>
                  <p:nvPr/>
                </p:nvSpPr>
                <p:spPr>
                  <a:xfrm>
                    <a:off x="7830002" y="2946056"/>
                    <a:ext cx="1259630" cy="1080119"/>
                  </a:xfrm>
                  <a:prstGeom prst="triangle">
                    <a:avLst>
                      <a:gd name="adj" fmla="val 50000"/>
                    </a:avLst>
                  </a:prstGeom>
                  <a:solidFill>
                    <a:srgbClr val="00AE9E"/>
                  </a:solidFill>
                  <a:ln w="2857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grpSp>
          </p:grpSp>
        </p:grpSp>
      </p:grpSp>
      <p:sp>
        <p:nvSpPr>
          <p:cNvPr id="45" name="Shape 180"/>
          <p:cNvSpPr txBox="1"/>
          <p:nvPr/>
        </p:nvSpPr>
        <p:spPr>
          <a:xfrm>
            <a:off x="493414" y="6577917"/>
            <a:ext cx="7353899" cy="276899"/>
          </a:xfrm>
          <a:prstGeom prst="rect">
            <a:avLst/>
          </a:prstGeom>
          <a:noFill/>
          <a:ln>
            <a:noFill/>
          </a:ln>
        </p:spPr>
        <p:txBody>
          <a:bodyPr lIns="91425" tIns="45700" rIns="91425" bIns="45700" anchor="t" anchorCtr="0">
            <a:noAutofit/>
          </a:bodyPr>
          <a:lstStyle/>
          <a:p>
            <a:pPr lvl="0">
              <a:buSzPct val="25000"/>
            </a:pPr>
            <a:r>
              <a:rPr lang="en" sz="1000" b="1" dirty="0">
                <a:ea typeface="Calibri"/>
                <a:cs typeface="Arial" panose="020B0604020202020204" pitchFamily="34" charset="0"/>
                <a:sym typeface="Calibri"/>
              </a:rPr>
              <a:t>Adapted from: </a:t>
            </a:r>
            <a:r>
              <a:rPr lang="en" sz="1000" dirty="0">
                <a:solidFill>
                  <a:schemeClr val="hlink"/>
                </a:solidFill>
                <a:ea typeface="Calibri"/>
                <a:cs typeface="Calibri"/>
                <a:sym typeface="Calibri"/>
                <a:hlinkClick r:id="rId11"/>
              </a:rPr>
              <a:t>http://www.noo.org.uk/slide_sets</a:t>
            </a:r>
            <a:r>
              <a:rPr lang="en" sz="1000" dirty="0">
                <a:solidFill>
                  <a:srgbClr val="C00000"/>
                </a:solidFill>
                <a:ea typeface="Calibri"/>
                <a:cs typeface="Calibri"/>
                <a:sym typeface="Calibri"/>
              </a:rPr>
              <a:t> </a:t>
            </a:r>
            <a:endParaRPr lang="en" sz="1000" dirty="0">
              <a:solidFill>
                <a:schemeClr val="hlink"/>
              </a:solidFill>
              <a:ea typeface="Calibri"/>
              <a:cs typeface="Arial" panose="020B0604020202020204" pitchFamily="34" charset="0"/>
              <a:sym typeface="Calibri"/>
              <a:hlinkClick r:id="rId12"/>
            </a:endParaRPr>
          </a:p>
        </p:txBody>
      </p:sp>
    </p:spTree>
    <p:extLst>
      <p:ext uri="{BB962C8B-B14F-4D97-AF65-F5344CB8AC3E}">
        <p14:creationId xmlns:p14="http://schemas.microsoft.com/office/powerpoint/2010/main" val="3771603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757438" y="1258409"/>
            <a:ext cx="8229600" cy="1039091"/>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2400" i="1" kern="1200">
                <a:solidFill>
                  <a:schemeClr val="tx2"/>
                </a:solidFill>
                <a:latin typeface="+mj-lt"/>
                <a:ea typeface="+mj-ea"/>
                <a:cs typeface="+mj-cs"/>
              </a:defRPr>
            </a:lvl1pPr>
          </a:lstStyle>
          <a:p>
            <a:endParaRPr lang="en-US" dirty="0"/>
          </a:p>
        </p:txBody>
      </p:sp>
      <p:grpSp>
        <p:nvGrpSpPr>
          <p:cNvPr id="2" name="Group 1"/>
          <p:cNvGrpSpPr/>
          <p:nvPr/>
        </p:nvGrpSpPr>
        <p:grpSpPr>
          <a:xfrm>
            <a:off x="381860" y="1119882"/>
            <a:ext cx="8561176" cy="4161036"/>
            <a:chOff x="425862" y="1941812"/>
            <a:chExt cx="8561176" cy="4161036"/>
          </a:xfrm>
        </p:grpSpPr>
        <p:grpSp>
          <p:nvGrpSpPr>
            <p:cNvPr id="4" name="Group 3"/>
            <p:cNvGrpSpPr/>
            <p:nvPr/>
          </p:nvGrpSpPr>
          <p:grpSpPr>
            <a:xfrm>
              <a:off x="425862" y="1941812"/>
              <a:ext cx="8561176" cy="4161036"/>
              <a:chOff x="-122026" y="1941812"/>
              <a:chExt cx="9266026" cy="4161036"/>
            </a:xfrm>
          </p:grpSpPr>
          <p:pic>
            <p:nvPicPr>
              <p:cNvPr id="7" name="Shape 224"/>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4558612" y="1941812"/>
                <a:ext cx="4585388" cy="4161036"/>
              </a:xfrm>
              <a:prstGeom prst="rect">
                <a:avLst/>
              </a:prstGeom>
              <a:noFill/>
              <a:ln>
                <a:noFill/>
              </a:ln>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122026" y="2001741"/>
                <a:ext cx="4585388" cy="1198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425862" y="3352800"/>
              <a:ext cx="4236586" cy="2750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384884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2" descr="\\SABRS003\Work\Policy\Food For Life\7 Comms\00 PHASE TWO ONGOING\IMAGES\SCHOOLS\Greycourt School - PERMISSION FROM SCHOOL 14.02.12\JPEG Low Res\Grey Court School - London Showcase (129).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36497" y="4919858"/>
            <a:ext cx="1152221" cy="1727745"/>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pic>
      <p:pic>
        <p:nvPicPr>
          <p:cNvPr id="13317" name="Picture 3" descr="\\SABRS003\Work\Policy\Food For Life\7 Comms\00 PHASE TWO ONGOING\IMAGES\SCHOOLS\Begbrook Primary\Begbrook_Primary.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481583" y="4899063"/>
            <a:ext cx="2621894" cy="1748540"/>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pic>
      <p:pic>
        <p:nvPicPr>
          <p:cNvPr id="13318" name="Picture 3" descr="\\SABRS003\Work\Policy\Food For Life\7 Comms\00 PHASE TWO ONGOING\IMAGES\SCHOOLS\Gartree Community - PERMISSION FROM SCHOOL 29.05.12\Gartree Community School May 2012.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609286" y="4919859"/>
            <a:ext cx="2332093" cy="1727745"/>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pic>
      <p:pic>
        <p:nvPicPr>
          <p:cNvPr id="13319" name="Picture 2" descr="\\SABRS003\Work\Policy\Food For Life\7 Comms\00 PHASE TWO ONGOING\IMAGES\GENERAL\FARMING\Boys with chicken.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08365" y="4926983"/>
            <a:ext cx="1147470" cy="1720621"/>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208365" y="378493"/>
            <a:ext cx="8208912" cy="1127429"/>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dirty="0">
                <a:latin typeface="Museo Slab 900" pitchFamily="50" charset="0"/>
                <a:ea typeface="ＭＳ Ｐゴシック" pitchFamily="-65" charset="-128"/>
              </a:rPr>
              <a:t>Food for Life </a:t>
            </a:r>
          </a:p>
          <a:p>
            <a:pPr algn="l"/>
            <a:r>
              <a:rPr lang="en-GB" dirty="0">
                <a:latin typeface="Museo Slab 900" pitchFamily="50" charset="0"/>
                <a:ea typeface="ＭＳ Ｐゴシック" pitchFamily="-65" charset="-128"/>
              </a:rPr>
              <a:t>Schools Award</a:t>
            </a:r>
            <a:endParaRPr lang="en-GB" sz="5400" dirty="0">
              <a:latin typeface="Museo Slab 900" pitchFamily="50" charset="0"/>
              <a:ea typeface="ＭＳ Ｐゴシック" pitchFamily="-65" charset="-128"/>
            </a:endParaRPr>
          </a:p>
        </p:txBody>
      </p:sp>
      <p:sp>
        <p:nvSpPr>
          <p:cNvPr id="7" name="Content Placeholder 2"/>
          <p:cNvSpPr txBox="1">
            <a:spLocks/>
          </p:cNvSpPr>
          <p:nvPr/>
        </p:nvSpPr>
        <p:spPr>
          <a:xfrm>
            <a:off x="457200" y="1761152"/>
            <a:ext cx="8229600" cy="2898866"/>
          </a:xfrm>
          <a:prstGeom prst="rect">
            <a:avLst/>
          </a:prstGeom>
        </p:spPr>
        <p:txBody>
          <a:bodyPr vert="horz" lIns="91440" tIns="45720" rIns="91440" bIns="45720" rtlCol="0">
            <a:normAutofit fontScale="92500"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lnSpc>
                <a:spcPct val="150000"/>
              </a:lnSpc>
              <a:buFont typeface="Arial" panose="020B0604020202020204" pitchFamily="34" charset="0"/>
              <a:buChar char="•"/>
            </a:pPr>
            <a:r>
              <a:rPr lang="en-GB" sz="3000" dirty="0">
                <a:solidFill>
                  <a:schemeClr val="tx1"/>
                </a:solidFill>
                <a:latin typeface="Museo Slab 500" pitchFamily="50" charset="0"/>
              </a:rPr>
              <a:t>Food Quality (Catering Mark meals)</a:t>
            </a:r>
            <a:endParaRPr lang="en-GB" sz="800" dirty="0">
              <a:solidFill>
                <a:schemeClr val="tx1"/>
              </a:solidFill>
              <a:latin typeface="Museo Slab 500" pitchFamily="50" charset="0"/>
            </a:endParaRPr>
          </a:p>
          <a:p>
            <a:pPr marL="457200" indent="-457200" algn="l">
              <a:lnSpc>
                <a:spcPct val="150000"/>
              </a:lnSpc>
              <a:buFont typeface="Arial" panose="020B0604020202020204" pitchFamily="34" charset="0"/>
              <a:buChar char="•"/>
            </a:pPr>
            <a:r>
              <a:rPr lang="en-GB" sz="3000" dirty="0">
                <a:solidFill>
                  <a:schemeClr val="tx1"/>
                </a:solidFill>
                <a:latin typeface="Museo Slab 500" pitchFamily="50" charset="0"/>
              </a:rPr>
              <a:t>Food Leadership and Culture</a:t>
            </a:r>
            <a:endParaRPr lang="en-GB" sz="800" dirty="0">
              <a:solidFill>
                <a:schemeClr val="tx1"/>
              </a:solidFill>
              <a:latin typeface="Museo Slab 500" pitchFamily="50" charset="0"/>
            </a:endParaRPr>
          </a:p>
          <a:p>
            <a:pPr marL="457200" indent="-457200" algn="l">
              <a:lnSpc>
                <a:spcPct val="150000"/>
              </a:lnSpc>
              <a:buFont typeface="Arial" panose="020B0604020202020204" pitchFamily="34" charset="0"/>
              <a:buChar char="•"/>
            </a:pPr>
            <a:r>
              <a:rPr lang="en-GB" sz="3000" dirty="0">
                <a:solidFill>
                  <a:schemeClr val="tx1"/>
                </a:solidFill>
                <a:latin typeface="Museo Slab 500" pitchFamily="50" charset="0"/>
              </a:rPr>
              <a:t>Food Education</a:t>
            </a:r>
          </a:p>
          <a:p>
            <a:pPr marL="457200" indent="-457200" algn="l">
              <a:lnSpc>
                <a:spcPct val="150000"/>
              </a:lnSpc>
              <a:buFont typeface="Arial" panose="020B0604020202020204" pitchFamily="34" charset="0"/>
              <a:buChar char="•"/>
            </a:pPr>
            <a:r>
              <a:rPr lang="en-GB" sz="3000" dirty="0">
                <a:solidFill>
                  <a:schemeClr val="tx1"/>
                </a:solidFill>
                <a:latin typeface="Museo Slab 500" pitchFamily="50" charset="0"/>
              </a:rPr>
              <a:t>Community and Partnerships</a:t>
            </a:r>
          </a:p>
          <a:p>
            <a:pPr marL="457200" indent="-457200" algn="l">
              <a:buFont typeface="Arial" panose="020B0604020202020204" pitchFamily="34" charset="0"/>
              <a:buChar char="•"/>
            </a:pPr>
            <a:endParaRPr lang="en-GB" dirty="0">
              <a:solidFill>
                <a:schemeClr val="tx1"/>
              </a:solidFill>
              <a:latin typeface="Museo Slab 500" pitchFamily="50" charset="0"/>
            </a:endParaRPr>
          </a:p>
          <a:p>
            <a:pPr marL="457200" indent="-457200" algn="l">
              <a:buFont typeface="Arial" panose="020B0604020202020204" pitchFamily="34" charset="0"/>
              <a:buChar char="•"/>
            </a:pPr>
            <a:endParaRPr lang="en-GB" dirty="0"/>
          </a:p>
          <a:p>
            <a:endParaRPr lang="en-GB" dirty="0"/>
          </a:p>
          <a:p>
            <a:endParaRPr lang="en-GB" dirty="0"/>
          </a:p>
          <a:p>
            <a:endParaRPr lang="en-GB" b="1" dirty="0"/>
          </a:p>
          <a:p>
            <a:endParaRPr lang="en-GB" dirty="0"/>
          </a:p>
          <a:p>
            <a:endParaRPr lang="en-GB" dirty="0"/>
          </a:p>
        </p:txBody>
      </p:sp>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05870" y="3463727"/>
            <a:ext cx="1479422" cy="597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25034" y="4231736"/>
            <a:ext cx="1060213" cy="428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945581" y="4231736"/>
            <a:ext cx="1058289" cy="428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62093" y="266145"/>
            <a:ext cx="1624707" cy="1077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2826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a:spLocks noGrp="1"/>
          </p:cNvSpPr>
          <p:nvPr>
            <p:ph type="title"/>
          </p:nvPr>
        </p:nvSpPr>
        <p:spPr>
          <a:xfrm>
            <a:off x="605038" y="404665"/>
            <a:ext cx="8229600" cy="504055"/>
          </a:xfrm>
        </p:spPr>
        <p:txBody>
          <a:bodyPr>
            <a:normAutofit fontScale="90000"/>
          </a:bodyPr>
          <a:lstStyle/>
          <a:p>
            <a:endParaRPr lang="en-US" dirty="0"/>
          </a:p>
        </p:txBody>
      </p:sp>
      <p:sp>
        <p:nvSpPr>
          <p:cNvPr id="5" name="Shape 265"/>
          <p:cNvSpPr/>
          <p:nvPr/>
        </p:nvSpPr>
        <p:spPr>
          <a:xfrm>
            <a:off x="395536" y="620688"/>
            <a:ext cx="8439102" cy="707886"/>
          </a:xfrm>
          <a:prstGeom prst="rect">
            <a:avLst/>
          </a:prstGeom>
          <a:noFill/>
          <a:ln>
            <a:noFill/>
          </a:ln>
        </p:spPr>
        <p:txBody>
          <a:bodyPr lIns="91425" tIns="45700" rIns="91425" bIns="45700" anchor="t" anchorCtr="0">
            <a:noAutofit/>
          </a:bodyPr>
          <a:lstStyle/>
          <a:p>
            <a:pPr marL="228600" algn="just">
              <a:spcBef>
                <a:spcPts val="0"/>
              </a:spcBef>
              <a:buClr>
                <a:srgbClr val="C00000"/>
              </a:buClr>
              <a:buSzPct val="100000"/>
            </a:pPr>
            <a:r>
              <a:rPr lang="en-GB" sz="2800" b="1" dirty="0">
                <a:solidFill>
                  <a:schemeClr val="accent3">
                    <a:lumMod val="75000"/>
                  </a:schemeClr>
                </a:solidFill>
                <a:latin typeface="Arial" panose="020B0604020202020204" pitchFamily="34" charset="0"/>
                <a:ea typeface="Calibri"/>
                <a:cs typeface="Arial" panose="020B0604020202020204" pitchFamily="34" charset="0"/>
                <a:sym typeface="Calibri"/>
              </a:rPr>
              <a:t>Why?</a:t>
            </a:r>
          </a:p>
          <a:p>
            <a:pPr marL="228600" algn="just">
              <a:spcBef>
                <a:spcPts val="0"/>
              </a:spcBef>
              <a:buClr>
                <a:srgbClr val="C00000"/>
              </a:buClr>
              <a:buSzPct val="100000"/>
            </a:pPr>
            <a:endParaRPr lang="en-GB" sz="2000" dirty="0">
              <a:latin typeface="Arial" panose="020B0604020202020204" pitchFamily="34" charset="0"/>
              <a:ea typeface="Calibri"/>
              <a:cs typeface="Arial" panose="020B0604020202020204" pitchFamily="34" charset="0"/>
              <a:sym typeface="Calibri"/>
            </a:endParaRPr>
          </a:p>
          <a:p>
            <a:pPr marL="228600" algn="just">
              <a:spcBef>
                <a:spcPts val="0"/>
              </a:spcBef>
              <a:buClr>
                <a:srgbClr val="C00000"/>
              </a:buClr>
              <a:buSzPct val="100000"/>
            </a:pPr>
            <a:r>
              <a:rPr lang="en-GB" sz="2000" dirty="0">
                <a:solidFill>
                  <a:schemeClr val="bg1">
                    <a:lumMod val="50000"/>
                  </a:schemeClr>
                </a:solidFill>
                <a:latin typeface="Arial" panose="020B0604020202020204" pitchFamily="34" charset="0"/>
                <a:ea typeface="Calibri"/>
                <a:cs typeface="Arial" panose="020B0604020202020204" pitchFamily="34" charset="0"/>
                <a:sym typeface="Calibri"/>
              </a:rPr>
              <a:t>Encouraging children to </a:t>
            </a:r>
            <a:r>
              <a:rPr lang="en-GB" sz="2000" b="1" dirty="0">
                <a:solidFill>
                  <a:schemeClr val="bg1">
                    <a:lumMod val="50000"/>
                  </a:schemeClr>
                </a:solidFill>
                <a:latin typeface="Arial" panose="020B0604020202020204" pitchFamily="34" charset="0"/>
                <a:ea typeface="Calibri"/>
                <a:cs typeface="Arial" panose="020B0604020202020204" pitchFamily="34" charset="0"/>
                <a:sym typeface="Calibri"/>
              </a:rPr>
              <a:t>be more involved </a:t>
            </a:r>
            <a:r>
              <a:rPr lang="en-GB" sz="2000" dirty="0">
                <a:solidFill>
                  <a:schemeClr val="bg1">
                    <a:lumMod val="50000"/>
                  </a:schemeClr>
                </a:solidFill>
                <a:latin typeface="Arial" panose="020B0604020202020204" pitchFamily="34" charset="0"/>
                <a:ea typeface="Calibri"/>
                <a:cs typeface="Arial" panose="020B0604020202020204" pitchFamily="34" charset="0"/>
                <a:sym typeface="Calibri"/>
              </a:rPr>
              <a:t>and have </a:t>
            </a:r>
            <a:r>
              <a:rPr lang="en-GB" sz="2000" b="1" dirty="0">
                <a:solidFill>
                  <a:schemeClr val="bg1">
                    <a:lumMod val="50000"/>
                  </a:schemeClr>
                </a:solidFill>
                <a:latin typeface="Arial" panose="020B0604020202020204" pitchFamily="34" charset="0"/>
                <a:ea typeface="Calibri"/>
                <a:cs typeface="Arial" panose="020B0604020202020204" pitchFamily="34" charset="0"/>
                <a:sym typeface="Calibri"/>
              </a:rPr>
              <a:t>a greater understanding </a:t>
            </a:r>
            <a:r>
              <a:rPr lang="en-GB" sz="2000" dirty="0">
                <a:solidFill>
                  <a:schemeClr val="bg1">
                    <a:lumMod val="50000"/>
                  </a:schemeClr>
                </a:solidFill>
                <a:latin typeface="Arial" panose="020B0604020202020204" pitchFamily="34" charset="0"/>
                <a:ea typeface="Calibri"/>
                <a:cs typeface="Arial" panose="020B0604020202020204" pitchFamily="34" charset="0"/>
                <a:sym typeface="Calibri"/>
              </a:rPr>
              <a:t>about diet and health is </a:t>
            </a:r>
            <a:r>
              <a:rPr lang="en-GB" sz="2000" b="1" dirty="0">
                <a:solidFill>
                  <a:schemeClr val="bg1">
                    <a:lumMod val="50000"/>
                  </a:schemeClr>
                </a:solidFill>
                <a:latin typeface="Arial" panose="020B0604020202020204" pitchFamily="34" charset="0"/>
                <a:ea typeface="Calibri"/>
                <a:cs typeface="Arial" panose="020B0604020202020204" pitchFamily="34" charset="0"/>
                <a:sym typeface="Calibri"/>
              </a:rPr>
              <a:t>key to healthier, longer lives</a:t>
            </a:r>
          </a:p>
          <a:p>
            <a:pPr marL="457200" indent="-228600" algn="just">
              <a:spcBef>
                <a:spcPts val="0"/>
              </a:spcBef>
              <a:buClr>
                <a:srgbClr val="C00000"/>
              </a:buClr>
              <a:buSzPct val="100000"/>
              <a:buFont typeface="Arial"/>
              <a:buChar char="•"/>
            </a:pPr>
            <a:endParaRPr lang="en-GB" sz="2000" b="1" dirty="0">
              <a:latin typeface="Arial" panose="020B0604020202020204" pitchFamily="34" charset="0"/>
              <a:ea typeface="Calibri"/>
              <a:cs typeface="Arial" panose="020B0604020202020204" pitchFamily="34" charset="0"/>
              <a:sym typeface="Calibri"/>
            </a:endParaRPr>
          </a:p>
          <a:p>
            <a:pPr marL="457200" indent="-228600" algn="just">
              <a:spcBef>
                <a:spcPts val="0"/>
              </a:spcBef>
              <a:buClr>
                <a:srgbClr val="C00000"/>
              </a:buClr>
              <a:buSzPct val="100000"/>
              <a:buFont typeface="Arial"/>
              <a:buChar char="•"/>
            </a:pPr>
            <a:endParaRPr lang="en-GB" sz="2000" b="1" dirty="0">
              <a:latin typeface="Arial" panose="020B0604020202020204" pitchFamily="34" charset="0"/>
              <a:ea typeface="Calibri"/>
              <a:cs typeface="Arial" panose="020B0604020202020204" pitchFamily="34" charset="0"/>
              <a:sym typeface="Calibri"/>
            </a:endParaRPr>
          </a:p>
          <a:p>
            <a:pPr marL="228600" algn="just">
              <a:spcBef>
                <a:spcPts val="0"/>
              </a:spcBef>
              <a:buClr>
                <a:srgbClr val="C00000"/>
              </a:buClr>
              <a:buSzPct val="100000"/>
            </a:pPr>
            <a:r>
              <a:rPr lang="en-GB" sz="2000" dirty="0">
                <a:solidFill>
                  <a:schemeClr val="accent2">
                    <a:lumMod val="50000"/>
                  </a:schemeClr>
                </a:solidFill>
                <a:latin typeface="Arial" panose="020B0604020202020204" pitchFamily="34" charset="0"/>
                <a:ea typeface="Calibri"/>
                <a:cs typeface="Arial" panose="020B0604020202020204" pitchFamily="34" charset="0"/>
                <a:sym typeface="Calibri"/>
              </a:rPr>
              <a:t>Pupils with better health and wellbeing are likely to </a:t>
            </a:r>
            <a:r>
              <a:rPr lang="en-GB" sz="2000" b="1" dirty="0">
                <a:solidFill>
                  <a:schemeClr val="accent2">
                    <a:lumMod val="50000"/>
                  </a:schemeClr>
                </a:solidFill>
                <a:latin typeface="Arial" panose="020B0604020202020204" pitchFamily="34" charset="0"/>
                <a:ea typeface="Calibri"/>
                <a:cs typeface="Arial" panose="020B0604020202020204" pitchFamily="34" charset="0"/>
                <a:sym typeface="Calibri"/>
              </a:rPr>
              <a:t>achieve better academically. </a:t>
            </a:r>
            <a:r>
              <a:rPr lang="en-GB" sz="2000" dirty="0">
                <a:solidFill>
                  <a:schemeClr val="accent2">
                    <a:lumMod val="50000"/>
                  </a:schemeClr>
                </a:solidFill>
                <a:latin typeface="Arial" panose="020B0604020202020204" pitchFamily="34" charset="0"/>
                <a:ea typeface="Calibri"/>
                <a:cs typeface="Arial" panose="020B0604020202020204" pitchFamily="34" charset="0"/>
                <a:sym typeface="Calibri"/>
              </a:rPr>
              <a:t>The culture, ethos and environment of a school influences the health and wellbeing of pupils and their </a:t>
            </a:r>
            <a:r>
              <a:rPr lang="en-GB" sz="2000" b="1" dirty="0">
                <a:solidFill>
                  <a:schemeClr val="accent2">
                    <a:lumMod val="50000"/>
                  </a:schemeClr>
                </a:solidFill>
                <a:latin typeface="Arial" panose="020B0604020202020204" pitchFamily="34" charset="0"/>
                <a:ea typeface="Calibri"/>
                <a:cs typeface="Arial" panose="020B0604020202020204" pitchFamily="34" charset="0"/>
                <a:sym typeface="Calibri"/>
              </a:rPr>
              <a:t>readiness to learn</a:t>
            </a:r>
          </a:p>
          <a:p>
            <a:pPr marL="228600" algn="just">
              <a:spcBef>
                <a:spcPts val="0"/>
              </a:spcBef>
              <a:buClr>
                <a:srgbClr val="C00000"/>
              </a:buClr>
              <a:buSzPct val="100000"/>
            </a:pPr>
            <a:endParaRPr lang="en-GB" sz="2000" b="1" dirty="0">
              <a:latin typeface="Arial" panose="020B0604020202020204" pitchFamily="34" charset="0"/>
              <a:ea typeface="Calibri"/>
              <a:cs typeface="Arial" panose="020B0604020202020204" pitchFamily="34" charset="0"/>
              <a:sym typeface="Calibri"/>
            </a:endParaRPr>
          </a:p>
          <a:p>
            <a:pPr marL="228600" algn="just">
              <a:spcBef>
                <a:spcPts val="0"/>
              </a:spcBef>
              <a:buClr>
                <a:srgbClr val="C00000"/>
              </a:buClr>
              <a:buSzPct val="100000"/>
            </a:pPr>
            <a:endParaRPr lang="en-GB" sz="2000" b="1" dirty="0">
              <a:latin typeface="Arial" panose="020B0604020202020204" pitchFamily="34" charset="0"/>
              <a:ea typeface="Calibri"/>
              <a:cs typeface="Arial" panose="020B0604020202020204" pitchFamily="34" charset="0"/>
              <a:sym typeface="Calibri"/>
            </a:endParaRPr>
          </a:p>
          <a:p>
            <a:pPr marL="228600" algn="just">
              <a:spcBef>
                <a:spcPts val="0"/>
              </a:spcBef>
              <a:buClr>
                <a:srgbClr val="C00000"/>
              </a:buClr>
              <a:buSzPct val="100000"/>
            </a:pPr>
            <a:r>
              <a:rPr lang="en-GB" sz="2000" b="1" dirty="0">
                <a:solidFill>
                  <a:schemeClr val="accent6">
                    <a:lumMod val="50000"/>
                  </a:schemeClr>
                </a:solidFill>
                <a:latin typeface="Arial" panose="020B0604020202020204" pitchFamily="34" charset="0"/>
                <a:ea typeface="Calibri"/>
                <a:cs typeface="Arial" panose="020B0604020202020204" pitchFamily="34" charset="0"/>
                <a:sym typeface="Calibri"/>
              </a:rPr>
              <a:t>Schools</a:t>
            </a:r>
            <a:r>
              <a:rPr lang="en-GB" sz="2000" dirty="0">
                <a:solidFill>
                  <a:schemeClr val="accent6">
                    <a:lumMod val="50000"/>
                  </a:schemeClr>
                </a:solidFill>
                <a:latin typeface="Arial" panose="020B0604020202020204" pitchFamily="34" charset="0"/>
                <a:ea typeface="Calibri"/>
                <a:cs typeface="Arial" panose="020B0604020202020204" pitchFamily="34" charset="0"/>
                <a:sym typeface="Calibri"/>
              </a:rPr>
              <a:t> are a </a:t>
            </a:r>
            <a:r>
              <a:rPr lang="en-GB" sz="2000" b="1" dirty="0">
                <a:solidFill>
                  <a:schemeClr val="accent6">
                    <a:lumMod val="50000"/>
                  </a:schemeClr>
                </a:solidFill>
                <a:latin typeface="Arial" panose="020B0604020202020204" pitchFamily="34" charset="0"/>
                <a:ea typeface="Calibri"/>
                <a:cs typeface="Arial" panose="020B0604020202020204" pitchFamily="34" charset="0"/>
                <a:sym typeface="Calibri"/>
              </a:rPr>
              <a:t>great environment to deliver this message </a:t>
            </a:r>
            <a:r>
              <a:rPr lang="en-GB" sz="2000" dirty="0">
                <a:solidFill>
                  <a:schemeClr val="accent6">
                    <a:lumMod val="50000"/>
                  </a:schemeClr>
                </a:solidFill>
                <a:latin typeface="Arial" panose="020B0604020202020204" pitchFamily="34" charset="0"/>
                <a:ea typeface="Calibri"/>
                <a:cs typeface="Arial" panose="020B0604020202020204" pitchFamily="34" charset="0"/>
                <a:sym typeface="Calibri"/>
              </a:rPr>
              <a:t>and </a:t>
            </a:r>
            <a:r>
              <a:rPr lang="en-GB" sz="2000" b="1" dirty="0">
                <a:solidFill>
                  <a:schemeClr val="accent6">
                    <a:lumMod val="50000"/>
                  </a:schemeClr>
                </a:solidFill>
                <a:latin typeface="Arial" panose="020B0604020202020204" pitchFamily="34" charset="0"/>
                <a:ea typeface="Calibri"/>
                <a:cs typeface="Arial" panose="020B0604020202020204" pitchFamily="34" charset="0"/>
                <a:sym typeface="Calibri"/>
              </a:rPr>
              <a:t>model a positive, healthy food environment</a:t>
            </a:r>
          </a:p>
          <a:p>
            <a:pPr marL="228600" algn="just">
              <a:spcBef>
                <a:spcPts val="0"/>
              </a:spcBef>
              <a:buClr>
                <a:srgbClr val="C00000"/>
              </a:buClr>
              <a:buSzPct val="100000"/>
            </a:pPr>
            <a:endParaRPr lang="en-GB" sz="2000" b="1" dirty="0">
              <a:solidFill>
                <a:schemeClr val="accent6">
                  <a:lumMod val="50000"/>
                </a:schemeClr>
              </a:solidFill>
              <a:latin typeface="Arial" panose="020B0604020202020204" pitchFamily="34" charset="0"/>
              <a:ea typeface="Calibri"/>
              <a:cs typeface="Arial" panose="020B0604020202020204" pitchFamily="34" charset="0"/>
              <a:sym typeface="Calibri"/>
            </a:endParaRPr>
          </a:p>
          <a:p>
            <a:pPr marL="228600" algn="just">
              <a:spcBef>
                <a:spcPts val="0"/>
              </a:spcBef>
              <a:buClr>
                <a:srgbClr val="C00000"/>
              </a:buClr>
              <a:buSzPct val="100000"/>
            </a:pPr>
            <a:endParaRPr lang="en-GB" sz="2000" b="1" dirty="0">
              <a:latin typeface="Arial" panose="020B0604020202020204" pitchFamily="34" charset="0"/>
              <a:cs typeface="Arial" panose="020B0604020202020204" pitchFamily="34" charset="0"/>
            </a:endParaRPr>
          </a:p>
          <a:p>
            <a:pPr marL="228600" algn="just">
              <a:spcBef>
                <a:spcPts val="0"/>
              </a:spcBef>
              <a:buClr>
                <a:srgbClr val="C00000"/>
              </a:buClr>
              <a:buSzPct val="100000"/>
            </a:pPr>
            <a:r>
              <a:rPr lang="en-GB" sz="2000" b="1" dirty="0">
                <a:solidFill>
                  <a:schemeClr val="accent4">
                    <a:lumMod val="50000"/>
                  </a:schemeClr>
                </a:solidFill>
                <a:latin typeface="Arial" panose="020B0604020202020204" pitchFamily="34" charset="0"/>
                <a:cs typeface="Arial" panose="020B0604020202020204" pitchFamily="34" charset="0"/>
              </a:rPr>
              <a:t>Schools </a:t>
            </a:r>
            <a:r>
              <a:rPr lang="en-GB" sz="2000" dirty="0">
                <a:solidFill>
                  <a:schemeClr val="accent4">
                    <a:lumMod val="50000"/>
                  </a:schemeClr>
                </a:solidFill>
                <a:latin typeface="Arial" panose="020B0604020202020204" pitchFamily="34" charset="0"/>
                <a:cs typeface="Arial" panose="020B0604020202020204" pitchFamily="34" charset="0"/>
              </a:rPr>
              <a:t>are also a </a:t>
            </a:r>
            <a:r>
              <a:rPr lang="en-GB" sz="2000" b="1" dirty="0">
                <a:solidFill>
                  <a:schemeClr val="accent4">
                    <a:lumMod val="50000"/>
                  </a:schemeClr>
                </a:solidFill>
                <a:latin typeface="Arial" panose="020B0604020202020204" pitchFamily="34" charset="0"/>
                <a:cs typeface="Arial" panose="020B0604020202020204" pitchFamily="34" charset="0"/>
              </a:rPr>
              <a:t>point of wider engagement </a:t>
            </a:r>
            <a:r>
              <a:rPr lang="en-GB" sz="2000" dirty="0">
                <a:solidFill>
                  <a:schemeClr val="accent4">
                    <a:lumMod val="50000"/>
                  </a:schemeClr>
                </a:solidFill>
                <a:latin typeface="Arial" panose="020B0604020202020204" pitchFamily="34" charset="0"/>
                <a:cs typeface="Arial" panose="020B0604020202020204" pitchFamily="34" charset="0"/>
              </a:rPr>
              <a:t>and should </a:t>
            </a:r>
            <a:r>
              <a:rPr lang="en-GB" sz="2000" b="1" dirty="0">
                <a:solidFill>
                  <a:schemeClr val="accent4">
                    <a:lumMod val="50000"/>
                  </a:schemeClr>
                </a:solidFill>
                <a:latin typeface="Arial" panose="020B0604020202020204" pitchFamily="34" charset="0"/>
                <a:cs typeface="Arial" panose="020B0604020202020204" pitchFamily="34" charset="0"/>
              </a:rPr>
              <a:t>promote a good food culture to parents and others across the community</a:t>
            </a:r>
          </a:p>
          <a:p>
            <a:pPr marL="228600" marR="0" lvl="0" indent="0" algn="just" rtl="0">
              <a:spcBef>
                <a:spcPts val="0"/>
              </a:spcBef>
              <a:buSzPct val="25000"/>
              <a:buNone/>
            </a:pPr>
            <a:endParaRPr lang="en" sz="2000" b="1" dirty="0">
              <a:solidFill>
                <a:schemeClr val="accent4">
                  <a:lumMod val="50000"/>
                </a:schemeClr>
              </a:solidFill>
              <a:ea typeface="Calibri"/>
              <a:cs typeface="Calibri"/>
              <a:sym typeface="Calibri"/>
            </a:endParaRPr>
          </a:p>
        </p:txBody>
      </p:sp>
    </p:spTree>
    <p:extLst>
      <p:ext uri="{BB962C8B-B14F-4D97-AF65-F5344CB8AC3E}">
        <p14:creationId xmlns:p14="http://schemas.microsoft.com/office/powerpoint/2010/main" val="305951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anim calcmode="lin" valueType="num">
                                      <p:cBhvr additive="base">
                                        <p:cTn id="1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8" end="8"/>
                                            </p:txEl>
                                          </p:spTgt>
                                        </p:tgtEl>
                                        <p:attrNameLst>
                                          <p:attrName>style.visibility</p:attrName>
                                        </p:attrNameLst>
                                      </p:cBhvr>
                                      <p:to>
                                        <p:strVal val="visible"/>
                                      </p:to>
                                    </p:set>
                                    <p:anim calcmode="lin" valueType="num">
                                      <p:cBhvr additive="base">
                                        <p:cTn id="1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8" end="8"/>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11" end="11"/>
                                            </p:txEl>
                                          </p:spTgt>
                                        </p:tgtEl>
                                        <p:attrNameLst>
                                          <p:attrName>style.visibility</p:attrName>
                                        </p:attrNameLst>
                                      </p:cBhvr>
                                      <p:to>
                                        <p:strVal val="visible"/>
                                      </p:to>
                                    </p:set>
                                    <p:anim calcmode="lin" valueType="num">
                                      <p:cBhvr additive="base">
                                        <p:cTn id="19"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pic>
        <p:nvPicPr>
          <p:cNvPr id="1026" name="Picture 2" descr="C:\Users\ldidier\Pictures\Saved Pictures\WP_20170628_11_24_15_Pro.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0138" y="1600200"/>
            <a:ext cx="8063724"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0758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97346"/>
            <a:ext cx="8136904" cy="6740307"/>
          </a:xfrm>
          <a:prstGeom prst="rect">
            <a:avLst/>
          </a:prstGeom>
        </p:spPr>
        <p:txBody>
          <a:bodyPr wrap="square">
            <a:spAutoFit/>
          </a:bodyPr>
          <a:lstStyle/>
          <a:p>
            <a:pPr lvl="0" algn="just"/>
            <a:r>
              <a:rPr lang="en-GB" sz="2800" dirty="0">
                <a:solidFill>
                  <a:schemeClr val="accent3">
                    <a:lumMod val="50000"/>
                  </a:schemeClr>
                </a:solidFill>
              </a:rPr>
              <a:t>A </a:t>
            </a:r>
            <a:r>
              <a:rPr lang="en-GB" sz="2800" b="1" dirty="0">
                <a:solidFill>
                  <a:schemeClr val="accent3">
                    <a:lumMod val="50000"/>
                  </a:schemeClr>
                </a:solidFill>
              </a:rPr>
              <a:t>good school food culture </a:t>
            </a:r>
            <a:r>
              <a:rPr lang="en-GB" sz="2800" dirty="0">
                <a:solidFill>
                  <a:schemeClr val="accent3">
                    <a:lumMod val="50000"/>
                  </a:schemeClr>
                </a:solidFill>
              </a:rPr>
              <a:t>is one in which</a:t>
            </a:r>
            <a:r>
              <a:rPr lang="en-GB" sz="2800" b="1" dirty="0">
                <a:solidFill>
                  <a:schemeClr val="accent3">
                    <a:lumMod val="50000"/>
                  </a:schemeClr>
                </a:solidFill>
              </a:rPr>
              <a:t>:</a:t>
            </a:r>
          </a:p>
          <a:p>
            <a:pPr lvl="0" algn="just"/>
            <a:endParaRPr lang="en-GB" sz="2400" b="1" dirty="0"/>
          </a:p>
          <a:p>
            <a:pPr lvl="0" algn="just"/>
            <a:r>
              <a:rPr lang="en-GB" sz="2400" dirty="0">
                <a:solidFill>
                  <a:schemeClr val="accent2">
                    <a:lumMod val="75000"/>
                  </a:schemeClr>
                </a:solidFill>
              </a:rPr>
              <a:t>The dining hall is an </a:t>
            </a:r>
            <a:r>
              <a:rPr lang="en-GB" sz="2400" b="1" dirty="0">
                <a:solidFill>
                  <a:schemeClr val="accent2">
                    <a:lumMod val="75000"/>
                  </a:schemeClr>
                </a:solidFill>
              </a:rPr>
              <a:t>integral part of the school</a:t>
            </a:r>
            <a:r>
              <a:rPr lang="en-GB" sz="2400" dirty="0">
                <a:solidFill>
                  <a:schemeClr val="accent2">
                    <a:lumMod val="75000"/>
                  </a:schemeClr>
                </a:solidFill>
              </a:rPr>
              <a:t>, where children and teachers </a:t>
            </a:r>
            <a:r>
              <a:rPr lang="en-GB" sz="2400" b="1" dirty="0">
                <a:solidFill>
                  <a:schemeClr val="accent2">
                    <a:lumMod val="75000"/>
                  </a:schemeClr>
                </a:solidFill>
              </a:rPr>
              <a:t>eat together</a:t>
            </a:r>
            <a:endParaRPr lang="en-GB" sz="2400" dirty="0">
              <a:solidFill>
                <a:schemeClr val="accent2">
                  <a:lumMod val="75000"/>
                </a:schemeClr>
              </a:solidFill>
            </a:endParaRPr>
          </a:p>
          <a:p>
            <a:pPr lvl="0" algn="just"/>
            <a:endParaRPr lang="en-GB" sz="2400" dirty="0"/>
          </a:p>
          <a:p>
            <a:pPr lvl="0" algn="just"/>
            <a:r>
              <a:rPr lang="en-GB" sz="2400" dirty="0">
                <a:solidFill>
                  <a:schemeClr val="accent4">
                    <a:lumMod val="75000"/>
                  </a:schemeClr>
                </a:solidFill>
              </a:rPr>
              <a:t>Food is a </a:t>
            </a:r>
            <a:r>
              <a:rPr lang="en-GB" sz="2400" b="1" dirty="0">
                <a:solidFill>
                  <a:schemeClr val="accent4">
                    <a:lumMod val="75000"/>
                  </a:schemeClr>
                </a:solidFill>
              </a:rPr>
              <a:t>vital element of school life </a:t>
            </a:r>
            <a:r>
              <a:rPr lang="en-GB" sz="2400" dirty="0">
                <a:solidFill>
                  <a:schemeClr val="accent4">
                    <a:lumMod val="75000"/>
                  </a:schemeClr>
                </a:solidFill>
              </a:rPr>
              <a:t>and the </a:t>
            </a:r>
            <a:r>
              <a:rPr lang="en-GB" sz="2400" b="1" dirty="0">
                <a:solidFill>
                  <a:schemeClr val="accent4">
                    <a:lumMod val="75000"/>
                  </a:schemeClr>
                </a:solidFill>
              </a:rPr>
              <a:t>catering team</a:t>
            </a:r>
            <a:r>
              <a:rPr lang="en-GB" sz="2400" dirty="0">
                <a:solidFill>
                  <a:schemeClr val="accent4">
                    <a:lumMod val="75000"/>
                  </a:schemeClr>
                </a:solidFill>
              </a:rPr>
              <a:t> are </a:t>
            </a:r>
            <a:r>
              <a:rPr lang="en-GB" sz="2400" b="1" dirty="0">
                <a:solidFill>
                  <a:schemeClr val="accent4">
                    <a:lumMod val="75000"/>
                  </a:schemeClr>
                </a:solidFill>
              </a:rPr>
              <a:t>important</a:t>
            </a:r>
            <a:r>
              <a:rPr lang="en-GB" sz="2400" dirty="0">
                <a:solidFill>
                  <a:schemeClr val="accent4">
                    <a:lumMod val="75000"/>
                  </a:schemeClr>
                </a:solidFill>
              </a:rPr>
              <a:t> and </a:t>
            </a:r>
            <a:r>
              <a:rPr lang="en-GB" sz="2400" b="1" dirty="0">
                <a:solidFill>
                  <a:schemeClr val="accent4">
                    <a:lumMod val="75000"/>
                  </a:schemeClr>
                </a:solidFill>
              </a:rPr>
              <a:t>valued</a:t>
            </a:r>
            <a:r>
              <a:rPr lang="en-GB" sz="2400" dirty="0">
                <a:solidFill>
                  <a:schemeClr val="accent4">
                    <a:lumMod val="75000"/>
                  </a:schemeClr>
                </a:solidFill>
              </a:rPr>
              <a:t> members of </a:t>
            </a:r>
            <a:r>
              <a:rPr lang="en-GB" sz="2400" b="1" dirty="0">
                <a:solidFill>
                  <a:schemeClr val="accent4">
                    <a:lumMod val="75000"/>
                  </a:schemeClr>
                </a:solidFill>
              </a:rPr>
              <a:t>staff</a:t>
            </a:r>
          </a:p>
          <a:p>
            <a:pPr lvl="0" algn="just"/>
            <a:endParaRPr lang="en-GB" sz="2400" dirty="0"/>
          </a:p>
          <a:p>
            <a:pPr lvl="0" algn="just"/>
            <a:r>
              <a:rPr lang="en-GB" sz="2400" dirty="0">
                <a:solidFill>
                  <a:schemeClr val="accent5">
                    <a:lumMod val="50000"/>
                  </a:schemeClr>
                </a:solidFill>
              </a:rPr>
              <a:t>All children have the </a:t>
            </a:r>
            <a:r>
              <a:rPr lang="en-GB" sz="2400" b="1" dirty="0">
                <a:solidFill>
                  <a:schemeClr val="accent5">
                    <a:lumMod val="50000"/>
                  </a:schemeClr>
                </a:solidFill>
              </a:rPr>
              <a:t>practical cooking skills </a:t>
            </a:r>
            <a:r>
              <a:rPr lang="en-GB" sz="2400" dirty="0">
                <a:solidFill>
                  <a:schemeClr val="accent5">
                    <a:lumMod val="50000"/>
                  </a:schemeClr>
                </a:solidFill>
              </a:rPr>
              <a:t>and </a:t>
            </a:r>
            <a:r>
              <a:rPr lang="en-GB" sz="2400" b="1" dirty="0">
                <a:solidFill>
                  <a:schemeClr val="accent5">
                    <a:lumMod val="50000"/>
                  </a:schemeClr>
                </a:solidFill>
              </a:rPr>
              <a:t>knowledge </a:t>
            </a:r>
            <a:r>
              <a:rPr lang="en-GB" sz="2400" dirty="0">
                <a:solidFill>
                  <a:schemeClr val="accent5">
                    <a:lumMod val="50000"/>
                  </a:schemeClr>
                </a:solidFill>
              </a:rPr>
              <a:t>to keep themselves healthy; making </a:t>
            </a:r>
            <a:r>
              <a:rPr lang="en-GB" sz="2400" b="1" dirty="0">
                <a:solidFill>
                  <a:schemeClr val="accent5">
                    <a:lumMod val="50000"/>
                  </a:schemeClr>
                </a:solidFill>
              </a:rPr>
              <a:t>informed choices about healthy eating.</a:t>
            </a:r>
          </a:p>
          <a:p>
            <a:pPr lvl="0" algn="just"/>
            <a:endParaRPr lang="en-GB" sz="2400" dirty="0"/>
          </a:p>
          <a:p>
            <a:pPr lvl="0" algn="just"/>
            <a:r>
              <a:rPr lang="en-GB" sz="2400" b="1" dirty="0">
                <a:solidFill>
                  <a:schemeClr val="accent6">
                    <a:lumMod val="75000"/>
                  </a:schemeClr>
                </a:solidFill>
              </a:rPr>
              <a:t>Children take home learned habits </a:t>
            </a:r>
            <a:r>
              <a:rPr lang="en-GB" sz="2400" dirty="0">
                <a:solidFill>
                  <a:schemeClr val="accent6">
                    <a:lumMod val="75000"/>
                  </a:schemeClr>
                </a:solidFill>
              </a:rPr>
              <a:t>and the school engages with parents and others, so that a </a:t>
            </a:r>
            <a:r>
              <a:rPr lang="en-GB" sz="2400" b="1" dirty="0">
                <a:solidFill>
                  <a:schemeClr val="accent6">
                    <a:lumMod val="75000"/>
                  </a:schemeClr>
                </a:solidFill>
              </a:rPr>
              <a:t>good food culture spreads throughout the community</a:t>
            </a:r>
          </a:p>
          <a:p>
            <a:pPr lvl="0" algn="just"/>
            <a:endParaRPr lang="en-GB" sz="2400" b="1" dirty="0">
              <a:solidFill>
                <a:schemeClr val="accent6">
                  <a:lumMod val="75000"/>
                </a:schemeClr>
              </a:solidFill>
              <a:ea typeface="Calibri"/>
              <a:cs typeface="Calibri"/>
              <a:sym typeface="Calibri"/>
            </a:endParaRPr>
          </a:p>
          <a:p>
            <a:pPr algn="just"/>
            <a:r>
              <a:rPr lang="en-GB" sz="2400" b="1" dirty="0">
                <a:solidFill>
                  <a:schemeClr val="bg2">
                    <a:lumMod val="25000"/>
                  </a:schemeClr>
                </a:solidFill>
              </a:rPr>
              <a:t>The pupil voice is taken seriously</a:t>
            </a:r>
            <a:r>
              <a:rPr lang="en-GB" sz="2400" dirty="0">
                <a:solidFill>
                  <a:schemeClr val="bg2">
                    <a:lumMod val="25000"/>
                  </a:schemeClr>
                </a:solidFill>
              </a:rPr>
              <a:t>, to encourage a sense of ownership throughout the school</a:t>
            </a:r>
            <a:endParaRPr lang="en-GB" sz="2400" b="1" dirty="0">
              <a:solidFill>
                <a:schemeClr val="bg2">
                  <a:lumMod val="25000"/>
                </a:schemeClr>
              </a:solidFill>
              <a:ea typeface="Calibri"/>
              <a:cs typeface="Calibri"/>
              <a:sym typeface="Calibri"/>
            </a:endParaRPr>
          </a:p>
        </p:txBody>
      </p:sp>
    </p:spTree>
    <p:extLst>
      <p:ext uri="{BB962C8B-B14F-4D97-AF65-F5344CB8AC3E}">
        <p14:creationId xmlns:p14="http://schemas.microsoft.com/office/powerpoint/2010/main" val="2688424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4110</TotalTime>
  <Words>1432</Words>
  <Application>Microsoft Office PowerPoint</Application>
  <PresentationFormat>On-screen Show (4:3)</PresentationFormat>
  <Paragraphs>160</Paragraphs>
  <Slides>13</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ＭＳ Ｐゴシック</vt:lpstr>
      <vt:lpstr>Arial</vt:lpstr>
      <vt:lpstr>Calibri</vt:lpstr>
      <vt:lpstr>Cambria</vt:lpstr>
      <vt:lpstr>LunchBox</vt:lpstr>
      <vt:lpstr>Museo Slab 500</vt:lpstr>
      <vt:lpstr>Museo Slab 900</vt:lpstr>
      <vt:lpstr>Office Theme</vt:lpstr>
      <vt:lpstr> FOOD FOR LIFE MAKING BRITAIN HEALTHIER THROUGH FOOD  </vt:lpstr>
      <vt:lpstr>Food for Life:</vt:lpstr>
      <vt:lpstr>Why do we do it.</vt:lpstr>
      <vt:lpstr>PowerPoint Presentation</vt:lpstr>
      <vt:lpstr>PowerPoint Presentation</vt:lpstr>
      <vt:lpstr>PowerPoint Presentation</vt:lpstr>
      <vt:lpstr>PowerPoint Presentation</vt:lpstr>
      <vt:lpstr>PowerPoint Presentation</vt:lpstr>
      <vt:lpstr>PowerPoint Presentation</vt:lpstr>
      <vt:lpstr>Lunch times are important</vt:lpstr>
      <vt:lpstr>Big Cook Little Cook</vt:lpstr>
      <vt:lpstr>The children grow it……then the team cooks it</vt:lpstr>
      <vt:lpstr>Passing on skills</vt:lpstr>
    </vt:vector>
  </TitlesOfParts>
  <Company>Soil Association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Didier</dc:creator>
  <cp:lastModifiedBy>Lisa Didier</cp:lastModifiedBy>
  <cp:revision>19</cp:revision>
  <dcterms:created xsi:type="dcterms:W3CDTF">2015-09-04T16:46:32Z</dcterms:created>
  <dcterms:modified xsi:type="dcterms:W3CDTF">2018-05-22T11:08:38Z</dcterms:modified>
</cp:coreProperties>
</file>