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267" r:id="rId2"/>
    <p:sldId id="306" r:id="rId3"/>
    <p:sldId id="305" r:id="rId4"/>
    <p:sldId id="291" r:id="rId5"/>
    <p:sldId id="348" r:id="rId6"/>
    <p:sldId id="347" r:id="rId7"/>
    <p:sldId id="349" r:id="rId8"/>
    <p:sldId id="269" r:id="rId9"/>
    <p:sldId id="330" r:id="rId10"/>
    <p:sldId id="333" r:id="rId11"/>
    <p:sldId id="350" r:id="rId12"/>
    <p:sldId id="341" r:id="rId13"/>
    <p:sldId id="342" r:id="rId14"/>
    <p:sldId id="300" r:id="rId15"/>
    <p:sldId id="335" r:id="rId16"/>
    <p:sldId id="371" r:id="rId17"/>
    <p:sldId id="355" r:id="rId18"/>
    <p:sldId id="377" r:id="rId19"/>
    <p:sldId id="378" r:id="rId20"/>
    <p:sldId id="357" r:id="rId21"/>
    <p:sldId id="332" r:id="rId22"/>
    <p:sldId id="327" r:id="rId23"/>
    <p:sldId id="361" r:id="rId24"/>
    <p:sldId id="362" r:id="rId25"/>
    <p:sldId id="375" r:id="rId26"/>
    <p:sldId id="374" r:id="rId27"/>
    <p:sldId id="364" r:id="rId28"/>
    <p:sldId id="297" r:id="rId29"/>
    <p:sldId id="372" r:id="rId30"/>
    <p:sldId id="317" r:id="rId31"/>
    <p:sldId id="276" r:id="rId32"/>
    <p:sldId id="344" r:id="rId33"/>
    <p:sldId id="359" r:id="rId34"/>
    <p:sldId id="373" r:id="rId35"/>
    <p:sldId id="367" r:id="rId36"/>
    <p:sldId id="368" r:id="rId37"/>
    <p:sldId id="370" r:id="rId38"/>
    <p:sldId id="369" r:id="rId39"/>
    <p:sldId id="365" r:id="rId40"/>
    <p:sldId id="360" r:id="rId41"/>
    <p:sldId id="301" r:id="rId42"/>
    <p:sldId id="318" r:id="rId43"/>
    <p:sldId id="304" r:id="rId44"/>
    <p:sldId id="380" r:id="rId45"/>
    <p:sldId id="381" r:id="rId46"/>
    <p:sldId id="382" r:id="rId47"/>
    <p:sldId id="383" r:id="rId48"/>
    <p:sldId id="384" r:id="rId49"/>
    <p:sldId id="385" r:id="rId50"/>
    <p:sldId id="386" r:id="rId51"/>
    <p:sldId id="328" r:id="rId52"/>
    <p:sldId id="376" r:id="rId53"/>
    <p:sldId id="308" r:id="rId54"/>
    <p:sldId id="310" r:id="rId55"/>
    <p:sldId id="307" r:id="rId56"/>
    <p:sldId id="309" r:id="rId57"/>
    <p:sldId id="311" r:id="rId58"/>
    <p:sldId id="354" r:id="rId59"/>
    <p:sldId id="353" r:id="rId60"/>
    <p:sldId id="356" r:id="rId6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FFCC"/>
    <a:srgbClr val="FFFFCC"/>
    <a:srgbClr val="CC99FF"/>
    <a:srgbClr val="CC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3748" autoAdjust="0"/>
  </p:normalViewPr>
  <p:slideViewPr>
    <p:cSldViewPr>
      <p:cViewPr varScale="1">
        <p:scale>
          <a:sx n="60" d="100"/>
          <a:sy n="60" d="100"/>
        </p:scale>
        <p:origin x="-802"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7A6ACE-86AF-44C2-AAA3-DC3E6FD61FC1}" type="doc">
      <dgm:prSet loTypeId="urn:microsoft.com/office/officeart/2005/8/layout/pyramid1" loCatId="pyramid" qsTypeId="urn:microsoft.com/office/officeart/2005/8/quickstyle/simple1" qsCatId="simple" csTypeId="urn:microsoft.com/office/officeart/2005/8/colors/accent1_2" csCatId="accent1" phldr="1"/>
      <dgm:spPr/>
    </dgm:pt>
    <dgm:pt modelId="{56553FF0-AA32-48DF-BF8A-D33A547FE46F}">
      <dgm:prSet phldrT="[Text]" custT="1"/>
      <dgm:spPr>
        <a:solidFill>
          <a:schemeClr val="accent5"/>
        </a:solidFill>
      </dgm:spPr>
      <dgm:t>
        <a:bodyPr/>
        <a:lstStyle/>
        <a:p>
          <a:r>
            <a:rPr lang="en-GB" sz="2000" b="1" dirty="0" smtClean="0"/>
            <a:t>Additional </a:t>
          </a:r>
        </a:p>
        <a:p>
          <a:r>
            <a:rPr lang="en-GB" sz="2000" b="1" dirty="0" smtClean="0"/>
            <a:t>Personalised Support</a:t>
          </a:r>
          <a:endParaRPr lang="en-GB" sz="2000" b="1" dirty="0"/>
        </a:p>
      </dgm:t>
    </dgm:pt>
    <dgm:pt modelId="{FDDADD7F-A7AB-49B9-BF31-DFE54B483159}" type="parTrans" cxnId="{0E70186C-05F6-4D73-85EC-0155C2B67254}">
      <dgm:prSet/>
      <dgm:spPr/>
      <dgm:t>
        <a:bodyPr/>
        <a:lstStyle/>
        <a:p>
          <a:endParaRPr lang="en-GB"/>
        </a:p>
      </dgm:t>
    </dgm:pt>
    <dgm:pt modelId="{00828571-6D28-4E15-95CF-9AA2CA567630}" type="sibTrans" cxnId="{0E70186C-05F6-4D73-85EC-0155C2B67254}">
      <dgm:prSet/>
      <dgm:spPr/>
      <dgm:t>
        <a:bodyPr/>
        <a:lstStyle/>
        <a:p>
          <a:endParaRPr lang="en-GB"/>
        </a:p>
      </dgm:t>
    </dgm:pt>
    <dgm:pt modelId="{B9A45485-1ABB-48DC-8CE9-170146637FCE}">
      <dgm:prSet phldrT="[Text]" custT="1"/>
      <dgm:spPr>
        <a:solidFill>
          <a:schemeClr val="accent5">
            <a:lumMod val="20000"/>
            <a:lumOff val="80000"/>
          </a:schemeClr>
        </a:solidFill>
      </dgm:spPr>
      <dgm:t>
        <a:bodyPr/>
        <a:lstStyle/>
        <a:p>
          <a:r>
            <a:rPr lang="en-GB" sz="2000" b="1" dirty="0" smtClean="0"/>
            <a:t>Universal Provision</a:t>
          </a:r>
          <a:endParaRPr lang="en-GB" sz="2000" b="1" dirty="0"/>
        </a:p>
      </dgm:t>
    </dgm:pt>
    <dgm:pt modelId="{2E25412A-79B1-4D5E-9830-1AC8E61D7129}" type="parTrans" cxnId="{A5D5B4A1-7483-4995-A97C-CB85189B8E95}">
      <dgm:prSet/>
      <dgm:spPr/>
      <dgm:t>
        <a:bodyPr/>
        <a:lstStyle/>
        <a:p>
          <a:endParaRPr lang="en-GB"/>
        </a:p>
      </dgm:t>
    </dgm:pt>
    <dgm:pt modelId="{88276506-D711-4C97-854F-AB5803272861}" type="sibTrans" cxnId="{A5D5B4A1-7483-4995-A97C-CB85189B8E95}">
      <dgm:prSet/>
      <dgm:spPr/>
      <dgm:t>
        <a:bodyPr/>
        <a:lstStyle/>
        <a:p>
          <a:endParaRPr lang="en-GB"/>
        </a:p>
      </dgm:t>
    </dgm:pt>
    <dgm:pt modelId="{AEC6CFD4-2DF6-4DE6-AAAB-887D8779F777}">
      <dgm:prSet custT="1"/>
      <dgm:spPr>
        <a:solidFill>
          <a:schemeClr val="accent5">
            <a:lumMod val="40000"/>
            <a:lumOff val="60000"/>
          </a:schemeClr>
        </a:solidFill>
      </dgm:spPr>
      <dgm:t>
        <a:bodyPr/>
        <a:lstStyle/>
        <a:p>
          <a:r>
            <a:rPr lang="en-GB" sz="2000" b="1" dirty="0" smtClean="0"/>
            <a:t>Additional SEN Support</a:t>
          </a:r>
          <a:endParaRPr lang="en-GB" sz="2000" b="1" dirty="0"/>
        </a:p>
      </dgm:t>
    </dgm:pt>
    <dgm:pt modelId="{BE0D769D-F4AD-46B3-A13A-EF05A7115A4C}" type="parTrans" cxnId="{9DD5899A-AC05-45FF-B332-0A065B914E31}">
      <dgm:prSet/>
      <dgm:spPr/>
      <dgm:t>
        <a:bodyPr/>
        <a:lstStyle/>
        <a:p>
          <a:endParaRPr lang="en-GB"/>
        </a:p>
      </dgm:t>
    </dgm:pt>
    <dgm:pt modelId="{533F22D7-E3A3-4C99-971F-9FACB3859149}" type="sibTrans" cxnId="{9DD5899A-AC05-45FF-B332-0A065B914E31}">
      <dgm:prSet/>
      <dgm:spPr/>
      <dgm:t>
        <a:bodyPr/>
        <a:lstStyle/>
        <a:p>
          <a:endParaRPr lang="en-GB"/>
        </a:p>
      </dgm:t>
    </dgm:pt>
    <dgm:pt modelId="{3BC486DF-5F4F-40B6-91C8-BF5D547C62DA}" type="pres">
      <dgm:prSet presAssocID="{137A6ACE-86AF-44C2-AAA3-DC3E6FD61FC1}" presName="Name0" presStyleCnt="0">
        <dgm:presLayoutVars>
          <dgm:dir/>
          <dgm:animLvl val="lvl"/>
          <dgm:resizeHandles val="exact"/>
        </dgm:presLayoutVars>
      </dgm:prSet>
      <dgm:spPr/>
    </dgm:pt>
    <dgm:pt modelId="{DD7DB7E6-74A8-4FCB-BFBA-77B244ACBDE1}" type="pres">
      <dgm:prSet presAssocID="{56553FF0-AA32-48DF-BF8A-D33A547FE46F}" presName="Name8" presStyleCnt="0"/>
      <dgm:spPr/>
    </dgm:pt>
    <dgm:pt modelId="{9AEB089E-6E4C-4376-9107-B6EBCD113798}" type="pres">
      <dgm:prSet presAssocID="{56553FF0-AA32-48DF-BF8A-D33A547FE46F}" presName="level" presStyleLbl="node1" presStyleIdx="0" presStyleCnt="3">
        <dgm:presLayoutVars>
          <dgm:chMax val="1"/>
          <dgm:bulletEnabled val="1"/>
        </dgm:presLayoutVars>
      </dgm:prSet>
      <dgm:spPr/>
      <dgm:t>
        <a:bodyPr/>
        <a:lstStyle/>
        <a:p>
          <a:endParaRPr lang="en-GB"/>
        </a:p>
      </dgm:t>
    </dgm:pt>
    <dgm:pt modelId="{A781B454-B879-44A9-913A-85175ABAFB09}" type="pres">
      <dgm:prSet presAssocID="{56553FF0-AA32-48DF-BF8A-D33A547FE46F}" presName="levelTx" presStyleLbl="revTx" presStyleIdx="0" presStyleCnt="0">
        <dgm:presLayoutVars>
          <dgm:chMax val="1"/>
          <dgm:bulletEnabled val="1"/>
        </dgm:presLayoutVars>
      </dgm:prSet>
      <dgm:spPr/>
      <dgm:t>
        <a:bodyPr/>
        <a:lstStyle/>
        <a:p>
          <a:endParaRPr lang="en-GB"/>
        </a:p>
      </dgm:t>
    </dgm:pt>
    <dgm:pt modelId="{849467A9-F9F4-47B5-B3BC-D4F23EFAD751}" type="pres">
      <dgm:prSet presAssocID="{AEC6CFD4-2DF6-4DE6-AAAB-887D8779F777}" presName="Name8" presStyleCnt="0"/>
      <dgm:spPr/>
    </dgm:pt>
    <dgm:pt modelId="{4FDFB013-DDA3-4BAC-A8CB-4790CDBB8236}" type="pres">
      <dgm:prSet presAssocID="{AEC6CFD4-2DF6-4DE6-AAAB-887D8779F777}" presName="level" presStyleLbl="node1" presStyleIdx="1" presStyleCnt="3">
        <dgm:presLayoutVars>
          <dgm:chMax val="1"/>
          <dgm:bulletEnabled val="1"/>
        </dgm:presLayoutVars>
      </dgm:prSet>
      <dgm:spPr/>
      <dgm:t>
        <a:bodyPr/>
        <a:lstStyle/>
        <a:p>
          <a:endParaRPr lang="en-GB"/>
        </a:p>
      </dgm:t>
    </dgm:pt>
    <dgm:pt modelId="{F424251C-546D-4B46-BA97-4B49A775B3FA}" type="pres">
      <dgm:prSet presAssocID="{AEC6CFD4-2DF6-4DE6-AAAB-887D8779F777}" presName="levelTx" presStyleLbl="revTx" presStyleIdx="0" presStyleCnt="0">
        <dgm:presLayoutVars>
          <dgm:chMax val="1"/>
          <dgm:bulletEnabled val="1"/>
        </dgm:presLayoutVars>
      </dgm:prSet>
      <dgm:spPr/>
      <dgm:t>
        <a:bodyPr/>
        <a:lstStyle/>
        <a:p>
          <a:endParaRPr lang="en-GB"/>
        </a:p>
      </dgm:t>
    </dgm:pt>
    <dgm:pt modelId="{87F7C9CB-2E69-4C20-A360-5CDC83563874}" type="pres">
      <dgm:prSet presAssocID="{B9A45485-1ABB-48DC-8CE9-170146637FCE}" presName="Name8" presStyleCnt="0"/>
      <dgm:spPr/>
    </dgm:pt>
    <dgm:pt modelId="{FA7F802D-8847-416C-84BE-F3E32352DDAB}" type="pres">
      <dgm:prSet presAssocID="{B9A45485-1ABB-48DC-8CE9-170146637FCE}" presName="level" presStyleLbl="node1" presStyleIdx="2" presStyleCnt="3">
        <dgm:presLayoutVars>
          <dgm:chMax val="1"/>
          <dgm:bulletEnabled val="1"/>
        </dgm:presLayoutVars>
      </dgm:prSet>
      <dgm:spPr/>
      <dgm:t>
        <a:bodyPr/>
        <a:lstStyle/>
        <a:p>
          <a:endParaRPr lang="en-GB"/>
        </a:p>
      </dgm:t>
    </dgm:pt>
    <dgm:pt modelId="{CBA16DC1-A67A-46EC-9935-E3E1CBC9A7D4}" type="pres">
      <dgm:prSet presAssocID="{B9A45485-1ABB-48DC-8CE9-170146637FCE}" presName="levelTx" presStyleLbl="revTx" presStyleIdx="0" presStyleCnt="0">
        <dgm:presLayoutVars>
          <dgm:chMax val="1"/>
          <dgm:bulletEnabled val="1"/>
        </dgm:presLayoutVars>
      </dgm:prSet>
      <dgm:spPr/>
      <dgm:t>
        <a:bodyPr/>
        <a:lstStyle/>
        <a:p>
          <a:endParaRPr lang="en-GB"/>
        </a:p>
      </dgm:t>
    </dgm:pt>
  </dgm:ptLst>
  <dgm:cxnLst>
    <dgm:cxn modelId="{ECA969CA-697D-454D-A0DC-CC514E2A72A4}" type="presOf" srcId="{AEC6CFD4-2DF6-4DE6-AAAB-887D8779F777}" destId="{F424251C-546D-4B46-BA97-4B49A775B3FA}" srcOrd="1" destOrd="0" presId="urn:microsoft.com/office/officeart/2005/8/layout/pyramid1"/>
    <dgm:cxn modelId="{B96E03F5-9AE4-4F85-8605-29262321A33A}" type="presOf" srcId="{B9A45485-1ABB-48DC-8CE9-170146637FCE}" destId="{FA7F802D-8847-416C-84BE-F3E32352DDAB}" srcOrd="0" destOrd="0" presId="urn:microsoft.com/office/officeart/2005/8/layout/pyramid1"/>
    <dgm:cxn modelId="{C55C6DEB-7570-4CC9-8409-31FB3D37753A}" type="presOf" srcId="{56553FF0-AA32-48DF-BF8A-D33A547FE46F}" destId="{A781B454-B879-44A9-913A-85175ABAFB09}" srcOrd="1" destOrd="0" presId="urn:microsoft.com/office/officeart/2005/8/layout/pyramid1"/>
    <dgm:cxn modelId="{B44558CF-3E7B-4C53-A4C1-74B8B49E8A5B}" type="presOf" srcId="{56553FF0-AA32-48DF-BF8A-D33A547FE46F}" destId="{9AEB089E-6E4C-4376-9107-B6EBCD113798}" srcOrd="0" destOrd="0" presId="urn:microsoft.com/office/officeart/2005/8/layout/pyramid1"/>
    <dgm:cxn modelId="{9DD5899A-AC05-45FF-B332-0A065B914E31}" srcId="{137A6ACE-86AF-44C2-AAA3-DC3E6FD61FC1}" destId="{AEC6CFD4-2DF6-4DE6-AAAB-887D8779F777}" srcOrd="1" destOrd="0" parTransId="{BE0D769D-F4AD-46B3-A13A-EF05A7115A4C}" sibTransId="{533F22D7-E3A3-4C99-971F-9FACB3859149}"/>
    <dgm:cxn modelId="{6C6D8C62-AA88-4747-BA7F-BE195DBB95CA}" type="presOf" srcId="{B9A45485-1ABB-48DC-8CE9-170146637FCE}" destId="{CBA16DC1-A67A-46EC-9935-E3E1CBC9A7D4}" srcOrd="1" destOrd="0" presId="urn:microsoft.com/office/officeart/2005/8/layout/pyramid1"/>
    <dgm:cxn modelId="{0E70186C-05F6-4D73-85EC-0155C2B67254}" srcId="{137A6ACE-86AF-44C2-AAA3-DC3E6FD61FC1}" destId="{56553FF0-AA32-48DF-BF8A-D33A547FE46F}" srcOrd="0" destOrd="0" parTransId="{FDDADD7F-A7AB-49B9-BF31-DFE54B483159}" sibTransId="{00828571-6D28-4E15-95CF-9AA2CA567630}"/>
    <dgm:cxn modelId="{A5D5B4A1-7483-4995-A97C-CB85189B8E95}" srcId="{137A6ACE-86AF-44C2-AAA3-DC3E6FD61FC1}" destId="{B9A45485-1ABB-48DC-8CE9-170146637FCE}" srcOrd="2" destOrd="0" parTransId="{2E25412A-79B1-4D5E-9830-1AC8E61D7129}" sibTransId="{88276506-D711-4C97-854F-AB5803272861}"/>
    <dgm:cxn modelId="{DEEB5092-0A38-4502-9E25-C99C760841E8}" type="presOf" srcId="{137A6ACE-86AF-44C2-AAA3-DC3E6FD61FC1}" destId="{3BC486DF-5F4F-40B6-91C8-BF5D547C62DA}" srcOrd="0" destOrd="0" presId="urn:microsoft.com/office/officeart/2005/8/layout/pyramid1"/>
    <dgm:cxn modelId="{EF8CF205-11B5-4921-86E3-77219374E410}" type="presOf" srcId="{AEC6CFD4-2DF6-4DE6-AAAB-887D8779F777}" destId="{4FDFB013-DDA3-4BAC-A8CB-4790CDBB8236}" srcOrd="0" destOrd="0" presId="urn:microsoft.com/office/officeart/2005/8/layout/pyramid1"/>
    <dgm:cxn modelId="{7CE5DA9F-1BCD-40F1-A474-4746CDAF7881}" type="presParOf" srcId="{3BC486DF-5F4F-40B6-91C8-BF5D547C62DA}" destId="{DD7DB7E6-74A8-4FCB-BFBA-77B244ACBDE1}" srcOrd="0" destOrd="0" presId="urn:microsoft.com/office/officeart/2005/8/layout/pyramid1"/>
    <dgm:cxn modelId="{E106C789-D682-4DDF-9CEB-CAA0B1A9596C}" type="presParOf" srcId="{DD7DB7E6-74A8-4FCB-BFBA-77B244ACBDE1}" destId="{9AEB089E-6E4C-4376-9107-B6EBCD113798}" srcOrd="0" destOrd="0" presId="urn:microsoft.com/office/officeart/2005/8/layout/pyramid1"/>
    <dgm:cxn modelId="{A8FBC704-911E-4D3F-A0CF-A812CC7F759D}" type="presParOf" srcId="{DD7DB7E6-74A8-4FCB-BFBA-77B244ACBDE1}" destId="{A781B454-B879-44A9-913A-85175ABAFB09}" srcOrd="1" destOrd="0" presId="urn:microsoft.com/office/officeart/2005/8/layout/pyramid1"/>
    <dgm:cxn modelId="{7FA4AD2E-0F36-4CC8-8C42-AA2FED563758}" type="presParOf" srcId="{3BC486DF-5F4F-40B6-91C8-BF5D547C62DA}" destId="{849467A9-F9F4-47B5-B3BC-D4F23EFAD751}" srcOrd="1" destOrd="0" presId="urn:microsoft.com/office/officeart/2005/8/layout/pyramid1"/>
    <dgm:cxn modelId="{548373BF-9719-4E08-B552-8A92EFDDE678}" type="presParOf" srcId="{849467A9-F9F4-47B5-B3BC-D4F23EFAD751}" destId="{4FDFB013-DDA3-4BAC-A8CB-4790CDBB8236}" srcOrd="0" destOrd="0" presId="urn:microsoft.com/office/officeart/2005/8/layout/pyramid1"/>
    <dgm:cxn modelId="{EFEEEBFB-DD1B-4BAD-BFB8-B026701B3056}" type="presParOf" srcId="{849467A9-F9F4-47B5-B3BC-D4F23EFAD751}" destId="{F424251C-546D-4B46-BA97-4B49A775B3FA}" srcOrd="1" destOrd="0" presId="urn:microsoft.com/office/officeart/2005/8/layout/pyramid1"/>
    <dgm:cxn modelId="{B7F29B9A-426E-403E-ADAC-00F8AA6F09C7}" type="presParOf" srcId="{3BC486DF-5F4F-40B6-91C8-BF5D547C62DA}" destId="{87F7C9CB-2E69-4C20-A360-5CDC83563874}" srcOrd="2" destOrd="0" presId="urn:microsoft.com/office/officeart/2005/8/layout/pyramid1"/>
    <dgm:cxn modelId="{3D1AF00D-1B72-47DB-9079-A88B26D7B269}" type="presParOf" srcId="{87F7C9CB-2E69-4C20-A360-5CDC83563874}" destId="{FA7F802D-8847-416C-84BE-F3E32352DDAB}" srcOrd="0" destOrd="0" presId="urn:microsoft.com/office/officeart/2005/8/layout/pyramid1"/>
    <dgm:cxn modelId="{F00396E1-084A-45EA-AEF6-22CEEADC4AF6}" type="presParOf" srcId="{87F7C9CB-2E69-4C20-A360-5CDC83563874}" destId="{CBA16DC1-A67A-46EC-9935-E3E1CBC9A7D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7A6ACE-86AF-44C2-AAA3-DC3E6FD61FC1}" type="doc">
      <dgm:prSet loTypeId="urn:microsoft.com/office/officeart/2005/8/layout/pyramid1" loCatId="pyramid" qsTypeId="urn:microsoft.com/office/officeart/2005/8/quickstyle/simple1" qsCatId="simple" csTypeId="urn:microsoft.com/office/officeart/2005/8/colors/accent1_2" csCatId="accent1" phldr="1"/>
      <dgm:spPr/>
    </dgm:pt>
    <dgm:pt modelId="{56553FF0-AA32-48DF-BF8A-D33A547FE46F}">
      <dgm:prSet phldrT="[Text]" custT="1"/>
      <dgm:spPr>
        <a:solidFill>
          <a:schemeClr val="accent5"/>
        </a:solidFill>
      </dgm:spPr>
      <dgm:t>
        <a:bodyPr/>
        <a:lstStyle/>
        <a:p>
          <a:endParaRPr lang="en-GB" sz="2000" b="1" dirty="0"/>
        </a:p>
      </dgm:t>
    </dgm:pt>
    <dgm:pt modelId="{FDDADD7F-A7AB-49B9-BF31-DFE54B483159}" type="parTrans" cxnId="{0E70186C-05F6-4D73-85EC-0155C2B67254}">
      <dgm:prSet/>
      <dgm:spPr/>
      <dgm:t>
        <a:bodyPr/>
        <a:lstStyle/>
        <a:p>
          <a:endParaRPr lang="en-GB"/>
        </a:p>
      </dgm:t>
    </dgm:pt>
    <dgm:pt modelId="{00828571-6D28-4E15-95CF-9AA2CA567630}" type="sibTrans" cxnId="{0E70186C-05F6-4D73-85EC-0155C2B67254}">
      <dgm:prSet/>
      <dgm:spPr/>
      <dgm:t>
        <a:bodyPr/>
        <a:lstStyle/>
        <a:p>
          <a:endParaRPr lang="en-GB"/>
        </a:p>
      </dgm:t>
    </dgm:pt>
    <dgm:pt modelId="{B9A45485-1ABB-48DC-8CE9-170146637FCE}">
      <dgm:prSet phldrT="[Text]" custT="1"/>
      <dgm:spPr>
        <a:solidFill>
          <a:schemeClr val="accent5">
            <a:lumMod val="20000"/>
            <a:lumOff val="80000"/>
          </a:schemeClr>
        </a:solidFill>
      </dgm:spPr>
      <dgm:t>
        <a:bodyPr/>
        <a:lstStyle/>
        <a:p>
          <a:pPr algn="ctr"/>
          <a:endParaRPr lang="en-GB" sz="2000" b="1" dirty="0" smtClean="0"/>
        </a:p>
        <a:p>
          <a:pPr algn="ctr"/>
          <a:r>
            <a:rPr lang="en-GB" sz="2000" b="1" dirty="0" smtClean="0"/>
            <a:t>Universal Provision</a:t>
          </a:r>
        </a:p>
        <a:p>
          <a:pPr algn="l"/>
          <a:r>
            <a:rPr lang="en-GB" sz="1600" b="0" dirty="0" smtClean="0"/>
            <a:t>          </a:t>
          </a:r>
          <a:r>
            <a:rPr lang="en-GB" sz="1400" b="0" dirty="0" smtClean="0"/>
            <a:t>High quality teaching</a:t>
          </a:r>
        </a:p>
        <a:p>
          <a:pPr algn="l"/>
          <a:r>
            <a:rPr lang="en-GB" sz="1400" b="0" dirty="0" smtClean="0"/>
            <a:t>          LA Expectations  - Staff awareness of needs</a:t>
          </a:r>
        </a:p>
        <a:p>
          <a:pPr algn="l"/>
          <a:r>
            <a:rPr lang="en-GB" sz="1400" b="0" dirty="0" smtClean="0"/>
            <a:t>	</a:t>
          </a:r>
          <a:r>
            <a:rPr lang="en-GB" sz="1400" b="0" dirty="0" smtClean="0">
              <a:solidFill>
                <a:srgbClr val="FF0000"/>
              </a:solidFill>
            </a:rPr>
            <a:t>                      - Staff aware of key ways to  </a:t>
          </a:r>
        </a:p>
        <a:p>
          <a:pPr algn="l"/>
          <a:r>
            <a:rPr lang="en-GB" sz="1400" b="0" dirty="0" smtClean="0">
              <a:solidFill>
                <a:srgbClr val="FF0000"/>
              </a:solidFill>
            </a:rPr>
            <a:t>                                          overcome barriers</a:t>
          </a:r>
        </a:p>
        <a:p>
          <a:pPr algn="l"/>
          <a:r>
            <a:rPr lang="en-GB" sz="1400" b="0" dirty="0" smtClean="0"/>
            <a:t>                                       - differentiation at all levels</a:t>
          </a:r>
        </a:p>
        <a:p>
          <a:pPr algn="l"/>
          <a:r>
            <a:rPr lang="en-GB" sz="1400" b="0" dirty="0" smtClean="0"/>
            <a:t>                                       - </a:t>
          </a:r>
          <a:r>
            <a:rPr lang="en-GB" sz="1400" b="0" dirty="0" smtClean="0">
              <a:solidFill>
                <a:srgbClr val="FF0000"/>
              </a:solidFill>
            </a:rPr>
            <a:t>adaptation to learning environment</a:t>
          </a:r>
        </a:p>
        <a:p>
          <a:pPr algn="l"/>
          <a:endParaRPr lang="en-GB" sz="1600" b="0" dirty="0"/>
        </a:p>
      </dgm:t>
    </dgm:pt>
    <dgm:pt modelId="{2E25412A-79B1-4D5E-9830-1AC8E61D7129}" type="parTrans" cxnId="{A5D5B4A1-7483-4995-A97C-CB85189B8E95}">
      <dgm:prSet/>
      <dgm:spPr/>
      <dgm:t>
        <a:bodyPr/>
        <a:lstStyle/>
        <a:p>
          <a:endParaRPr lang="en-GB"/>
        </a:p>
      </dgm:t>
    </dgm:pt>
    <dgm:pt modelId="{88276506-D711-4C97-854F-AB5803272861}" type="sibTrans" cxnId="{A5D5B4A1-7483-4995-A97C-CB85189B8E95}">
      <dgm:prSet/>
      <dgm:spPr/>
      <dgm:t>
        <a:bodyPr/>
        <a:lstStyle/>
        <a:p>
          <a:endParaRPr lang="en-GB"/>
        </a:p>
      </dgm:t>
    </dgm:pt>
    <dgm:pt modelId="{AEC6CFD4-2DF6-4DE6-AAAB-887D8779F777}">
      <dgm:prSet custT="1"/>
      <dgm:spPr>
        <a:solidFill>
          <a:schemeClr val="accent5">
            <a:lumMod val="40000"/>
            <a:lumOff val="60000"/>
          </a:schemeClr>
        </a:solidFill>
      </dgm:spPr>
      <dgm:t>
        <a:bodyPr/>
        <a:lstStyle/>
        <a:p>
          <a:pPr algn="ctr"/>
          <a:r>
            <a:rPr lang="en-GB" sz="2000" b="1" dirty="0" smtClean="0">
              <a:solidFill>
                <a:srgbClr val="FF0000"/>
              </a:solidFill>
            </a:rPr>
            <a:t>SEN Support</a:t>
          </a:r>
        </a:p>
        <a:p>
          <a:pPr algn="ctr"/>
          <a:r>
            <a:rPr lang="en-GB" sz="1400" b="0" dirty="0" smtClean="0"/>
            <a:t>Review of QFT strategies</a:t>
          </a:r>
        </a:p>
        <a:p>
          <a:pPr algn="ctr"/>
          <a:r>
            <a:rPr lang="en-GB" sz="1400" b="0" dirty="0" smtClean="0"/>
            <a:t>LA expectation for SEND</a:t>
          </a:r>
        </a:p>
        <a:p>
          <a:pPr algn="ctr"/>
          <a:r>
            <a:rPr lang="en-GB" sz="1400" b="0" dirty="0" smtClean="0">
              <a:solidFill>
                <a:srgbClr val="FF0000"/>
              </a:solidFill>
            </a:rPr>
            <a:t>Targeted Interventions- time </a:t>
          </a:r>
        </a:p>
        <a:p>
          <a:pPr algn="ctr"/>
          <a:r>
            <a:rPr lang="en-GB" sz="1400" b="0" dirty="0" smtClean="0">
              <a:solidFill>
                <a:srgbClr val="FF0000"/>
              </a:solidFill>
            </a:rPr>
            <a:t>limited then reviewed</a:t>
          </a:r>
        </a:p>
        <a:p>
          <a:pPr algn="ctr"/>
          <a:r>
            <a:rPr lang="en-GB" sz="1400" b="0" dirty="0" smtClean="0"/>
            <a:t>Targets linked to interventions</a:t>
          </a:r>
        </a:p>
        <a:p>
          <a:pPr algn="ctr"/>
          <a:r>
            <a:rPr lang="en-GB" sz="1400" b="0" dirty="0" smtClean="0">
              <a:solidFill>
                <a:srgbClr val="FF0000"/>
              </a:solidFill>
            </a:rPr>
            <a:t>Trained and effective TAs</a:t>
          </a:r>
        </a:p>
        <a:p>
          <a:pPr algn="ctr"/>
          <a:r>
            <a:rPr lang="en-GB" sz="1400" b="0" dirty="0" smtClean="0"/>
            <a:t>Review of progress, with pupils and parents  3 times annually</a:t>
          </a:r>
          <a:endParaRPr lang="en-GB" sz="1400" b="0" dirty="0"/>
        </a:p>
      </dgm:t>
    </dgm:pt>
    <dgm:pt modelId="{BE0D769D-F4AD-46B3-A13A-EF05A7115A4C}" type="parTrans" cxnId="{9DD5899A-AC05-45FF-B332-0A065B914E31}">
      <dgm:prSet/>
      <dgm:spPr/>
      <dgm:t>
        <a:bodyPr/>
        <a:lstStyle/>
        <a:p>
          <a:endParaRPr lang="en-GB"/>
        </a:p>
      </dgm:t>
    </dgm:pt>
    <dgm:pt modelId="{533F22D7-E3A3-4C99-971F-9FACB3859149}" type="sibTrans" cxnId="{9DD5899A-AC05-45FF-B332-0A065B914E31}">
      <dgm:prSet/>
      <dgm:spPr/>
      <dgm:t>
        <a:bodyPr/>
        <a:lstStyle/>
        <a:p>
          <a:endParaRPr lang="en-GB"/>
        </a:p>
      </dgm:t>
    </dgm:pt>
    <dgm:pt modelId="{3BC486DF-5F4F-40B6-91C8-BF5D547C62DA}" type="pres">
      <dgm:prSet presAssocID="{137A6ACE-86AF-44C2-AAA3-DC3E6FD61FC1}" presName="Name0" presStyleCnt="0">
        <dgm:presLayoutVars>
          <dgm:dir/>
          <dgm:animLvl val="lvl"/>
          <dgm:resizeHandles val="exact"/>
        </dgm:presLayoutVars>
      </dgm:prSet>
      <dgm:spPr/>
    </dgm:pt>
    <dgm:pt modelId="{DD7DB7E6-74A8-4FCB-BFBA-77B244ACBDE1}" type="pres">
      <dgm:prSet presAssocID="{56553FF0-AA32-48DF-BF8A-D33A547FE46F}" presName="Name8" presStyleCnt="0"/>
      <dgm:spPr/>
    </dgm:pt>
    <dgm:pt modelId="{9AEB089E-6E4C-4376-9107-B6EBCD113798}" type="pres">
      <dgm:prSet presAssocID="{56553FF0-AA32-48DF-BF8A-D33A547FE46F}" presName="level" presStyleLbl="node1" presStyleIdx="0" presStyleCnt="3">
        <dgm:presLayoutVars>
          <dgm:chMax val="1"/>
          <dgm:bulletEnabled val="1"/>
        </dgm:presLayoutVars>
      </dgm:prSet>
      <dgm:spPr/>
      <dgm:t>
        <a:bodyPr/>
        <a:lstStyle/>
        <a:p>
          <a:endParaRPr lang="en-GB"/>
        </a:p>
      </dgm:t>
    </dgm:pt>
    <dgm:pt modelId="{A781B454-B879-44A9-913A-85175ABAFB09}" type="pres">
      <dgm:prSet presAssocID="{56553FF0-AA32-48DF-BF8A-D33A547FE46F}" presName="levelTx" presStyleLbl="revTx" presStyleIdx="0" presStyleCnt="0">
        <dgm:presLayoutVars>
          <dgm:chMax val="1"/>
          <dgm:bulletEnabled val="1"/>
        </dgm:presLayoutVars>
      </dgm:prSet>
      <dgm:spPr/>
      <dgm:t>
        <a:bodyPr/>
        <a:lstStyle/>
        <a:p>
          <a:endParaRPr lang="en-GB"/>
        </a:p>
      </dgm:t>
    </dgm:pt>
    <dgm:pt modelId="{849467A9-F9F4-47B5-B3BC-D4F23EFAD751}" type="pres">
      <dgm:prSet presAssocID="{AEC6CFD4-2DF6-4DE6-AAAB-887D8779F777}" presName="Name8" presStyleCnt="0"/>
      <dgm:spPr/>
    </dgm:pt>
    <dgm:pt modelId="{4FDFB013-DDA3-4BAC-A8CB-4790CDBB8236}" type="pres">
      <dgm:prSet presAssocID="{AEC6CFD4-2DF6-4DE6-AAAB-887D8779F777}" presName="level" presStyleLbl="node1" presStyleIdx="1" presStyleCnt="3" custScaleY="222989">
        <dgm:presLayoutVars>
          <dgm:chMax val="1"/>
          <dgm:bulletEnabled val="1"/>
        </dgm:presLayoutVars>
      </dgm:prSet>
      <dgm:spPr/>
      <dgm:t>
        <a:bodyPr/>
        <a:lstStyle/>
        <a:p>
          <a:endParaRPr lang="en-GB"/>
        </a:p>
      </dgm:t>
    </dgm:pt>
    <dgm:pt modelId="{F424251C-546D-4B46-BA97-4B49A775B3FA}" type="pres">
      <dgm:prSet presAssocID="{AEC6CFD4-2DF6-4DE6-AAAB-887D8779F777}" presName="levelTx" presStyleLbl="revTx" presStyleIdx="0" presStyleCnt="0">
        <dgm:presLayoutVars>
          <dgm:chMax val="1"/>
          <dgm:bulletEnabled val="1"/>
        </dgm:presLayoutVars>
      </dgm:prSet>
      <dgm:spPr/>
      <dgm:t>
        <a:bodyPr/>
        <a:lstStyle/>
        <a:p>
          <a:endParaRPr lang="en-GB"/>
        </a:p>
      </dgm:t>
    </dgm:pt>
    <dgm:pt modelId="{87F7C9CB-2E69-4C20-A360-5CDC83563874}" type="pres">
      <dgm:prSet presAssocID="{B9A45485-1ABB-48DC-8CE9-170146637FCE}" presName="Name8" presStyleCnt="0"/>
      <dgm:spPr/>
    </dgm:pt>
    <dgm:pt modelId="{FA7F802D-8847-416C-84BE-F3E32352DDAB}" type="pres">
      <dgm:prSet presAssocID="{B9A45485-1ABB-48DC-8CE9-170146637FCE}" presName="level" presStyleLbl="node1" presStyleIdx="2" presStyleCnt="3" custScaleY="188282">
        <dgm:presLayoutVars>
          <dgm:chMax val="1"/>
          <dgm:bulletEnabled val="1"/>
        </dgm:presLayoutVars>
      </dgm:prSet>
      <dgm:spPr/>
      <dgm:t>
        <a:bodyPr/>
        <a:lstStyle/>
        <a:p>
          <a:endParaRPr lang="en-GB"/>
        </a:p>
      </dgm:t>
    </dgm:pt>
    <dgm:pt modelId="{CBA16DC1-A67A-46EC-9935-E3E1CBC9A7D4}" type="pres">
      <dgm:prSet presAssocID="{B9A45485-1ABB-48DC-8CE9-170146637FCE}" presName="levelTx" presStyleLbl="revTx" presStyleIdx="0" presStyleCnt="0">
        <dgm:presLayoutVars>
          <dgm:chMax val="1"/>
          <dgm:bulletEnabled val="1"/>
        </dgm:presLayoutVars>
      </dgm:prSet>
      <dgm:spPr/>
      <dgm:t>
        <a:bodyPr/>
        <a:lstStyle/>
        <a:p>
          <a:endParaRPr lang="en-GB"/>
        </a:p>
      </dgm:t>
    </dgm:pt>
  </dgm:ptLst>
  <dgm:cxnLst>
    <dgm:cxn modelId="{4B3D12B9-8A43-4F89-A992-646C9340D26B}" type="presOf" srcId="{56553FF0-AA32-48DF-BF8A-D33A547FE46F}" destId="{9AEB089E-6E4C-4376-9107-B6EBCD113798}" srcOrd="0" destOrd="0" presId="urn:microsoft.com/office/officeart/2005/8/layout/pyramid1"/>
    <dgm:cxn modelId="{0E70186C-05F6-4D73-85EC-0155C2B67254}" srcId="{137A6ACE-86AF-44C2-AAA3-DC3E6FD61FC1}" destId="{56553FF0-AA32-48DF-BF8A-D33A547FE46F}" srcOrd="0" destOrd="0" parTransId="{FDDADD7F-A7AB-49B9-BF31-DFE54B483159}" sibTransId="{00828571-6D28-4E15-95CF-9AA2CA567630}"/>
    <dgm:cxn modelId="{44330740-B344-4CDA-B8A8-1843CA554F06}" type="presOf" srcId="{137A6ACE-86AF-44C2-AAA3-DC3E6FD61FC1}" destId="{3BC486DF-5F4F-40B6-91C8-BF5D547C62DA}" srcOrd="0" destOrd="0" presId="urn:microsoft.com/office/officeart/2005/8/layout/pyramid1"/>
    <dgm:cxn modelId="{82AB5E87-9AAB-43EB-A83B-E4F7518EE7CF}" type="presOf" srcId="{AEC6CFD4-2DF6-4DE6-AAAB-887D8779F777}" destId="{F424251C-546D-4B46-BA97-4B49A775B3FA}" srcOrd="1" destOrd="0" presId="urn:microsoft.com/office/officeart/2005/8/layout/pyramid1"/>
    <dgm:cxn modelId="{A5D5B4A1-7483-4995-A97C-CB85189B8E95}" srcId="{137A6ACE-86AF-44C2-AAA3-DC3E6FD61FC1}" destId="{B9A45485-1ABB-48DC-8CE9-170146637FCE}" srcOrd="2" destOrd="0" parTransId="{2E25412A-79B1-4D5E-9830-1AC8E61D7129}" sibTransId="{88276506-D711-4C97-854F-AB5803272861}"/>
    <dgm:cxn modelId="{04B30C65-2F01-4931-90B2-9558B9AFBFCF}" type="presOf" srcId="{B9A45485-1ABB-48DC-8CE9-170146637FCE}" destId="{FA7F802D-8847-416C-84BE-F3E32352DDAB}" srcOrd="0" destOrd="0" presId="urn:microsoft.com/office/officeart/2005/8/layout/pyramid1"/>
    <dgm:cxn modelId="{1C0BD1C9-887D-4041-8385-6C6C69BD4628}" type="presOf" srcId="{56553FF0-AA32-48DF-BF8A-D33A547FE46F}" destId="{A781B454-B879-44A9-913A-85175ABAFB09}" srcOrd="1" destOrd="0" presId="urn:microsoft.com/office/officeart/2005/8/layout/pyramid1"/>
    <dgm:cxn modelId="{9DD5899A-AC05-45FF-B332-0A065B914E31}" srcId="{137A6ACE-86AF-44C2-AAA3-DC3E6FD61FC1}" destId="{AEC6CFD4-2DF6-4DE6-AAAB-887D8779F777}" srcOrd="1" destOrd="0" parTransId="{BE0D769D-F4AD-46B3-A13A-EF05A7115A4C}" sibTransId="{533F22D7-E3A3-4C99-971F-9FACB3859149}"/>
    <dgm:cxn modelId="{9286B7DD-E5A4-46DD-95DB-7CB04DE86A09}" type="presOf" srcId="{AEC6CFD4-2DF6-4DE6-AAAB-887D8779F777}" destId="{4FDFB013-DDA3-4BAC-A8CB-4790CDBB8236}" srcOrd="0" destOrd="0" presId="urn:microsoft.com/office/officeart/2005/8/layout/pyramid1"/>
    <dgm:cxn modelId="{E3640383-59B0-4A82-8847-4F6A9941A329}" type="presOf" srcId="{B9A45485-1ABB-48DC-8CE9-170146637FCE}" destId="{CBA16DC1-A67A-46EC-9935-E3E1CBC9A7D4}" srcOrd="1" destOrd="0" presId="urn:microsoft.com/office/officeart/2005/8/layout/pyramid1"/>
    <dgm:cxn modelId="{D2AECE98-374B-49B4-A0C8-176BC7F08A0C}" type="presParOf" srcId="{3BC486DF-5F4F-40B6-91C8-BF5D547C62DA}" destId="{DD7DB7E6-74A8-4FCB-BFBA-77B244ACBDE1}" srcOrd="0" destOrd="0" presId="urn:microsoft.com/office/officeart/2005/8/layout/pyramid1"/>
    <dgm:cxn modelId="{06D1DE5E-91AF-4804-8615-D86518445F3A}" type="presParOf" srcId="{DD7DB7E6-74A8-4FCB-BFBA-77B244ACBDE1}" destId="{9AEB089E-6E4C-4376-9107-B6EBCD113798}" srcOrd="0" destOrd="0" presId="urn:microsoft.com/office/officeart/2005/8/layout/pyramid1"/>
    <dgm:cxn modelId="{3BAA454C-1E66-4057-B295-6B9CF0B326BA}" type="presParOf" srcId="{DD7DB7E6-74A8-4FCB-BFBA-77B244ACBDE1}" destId="{A781B454-B879-44A9-913A-85175ABAFB09}" srcOrd="1" destOrd="0" presId="urn:microsoft.com/office/officeart/2005/8/layout/pyramid1"/>
    <dgm:cxn modelId="{B871ACCB-C90D-4C66-95E0-A9413DA5DE71}" type="presParOf" srcId="{3BC486DF-5F4F-40B6-91C8-BF5D547C62DA}" destId="{849467A9-F9F4-47B5-B3BC-D4F23EFAD751}" srcOrd="1" destOrd="0" presId="urn:microsoft.com/office/officeart/2005/8/layout/pyramid1"/>
    <dgm:cxn modelId="{11E40E29-0FA3-4EBA-B978-A55D5BC640BA}" type="presParOf" srcId="{849467A9-F9F4-47B5-B3BC-D4F23EFAD751}" destId="{4FDFB013-DDA3-4BAC-A8CB-4790CDBB8236}" srcOrd="0" destOrd="0" presId="urn:microsoft.com/office/officeart/2005/8/layout/pyramid1"/>
    <dgm:cxn modelId="{7D6A771A-D089-4603-8FE9-FCB96A983AE7}" type="presParOf" srcId="{849467A9-F9F4-47B5-B3BC-D4F23EFAD751}" destId="{F424251C-546D-4B46-BA97-4B49A775B3FA}" srcOrd="1" destOrd="0" presId="urn:microsoft.com/office/officeart/2005/8/layout/pyramid1"/>
    <dgm:cxn modelId="{86234025-EBD6-4D0D-BABF-B88EB48684DE}" type="presParOf" srcId="{3BC486DF-5F4F-40B6-91C8-BF5D547C62DA}" destId="{87F7C9CB-2E69-4C20-A360-5CDC83563874}" srcOrd="2" destOrd="0" presId="urn:microsoft.com/office/officeart/2005/8/layout/pyramid1"/>
    <dgm:cxn modelId="{68F10245-1ED8-49B2-8D29-A6C681A2A964}" type="presParOf" srcId="{87F7C9CB-2E69-4C20-A360-5CDC83563874}" destId="{FA7F802D-8847-416C-84BE-F3E32352DDAB}" srcOrd="0" destOrd="0" presId="urn:microsoft.com/office/officeart/2005/8/layout/pyramid1"/>
    <dgm:cxn modelId="{DCAE42F7-1312-4A1B-9D8F-FB128166739C}" type="presParOf" srcId="{87F7C9CB-2E69-4C20-A360-5CDC83563874}" destId="{CBA16DC1-A67A-46EC-9935-E3E1CBC9A7D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C07A6F-9EBD-49F8-9B2E-E39E8BE36726}" type="doc">
      <dgm:prSet loTypeId="urn:microsoft.com/office/officeart/2008/layout/RadialCluster" loCatId="relationship" qsTypeId="urn:microsoft.com/office/officeart/2005/8/quickstyle/simple1" qsCatId="simple" csTypeId="urn:microsoft.com/office/officeart/2005/8/colors/colorful2" csCatId="colorful" phldr="1"/>
      <dgm:spPr/>
      <dgm:t>
        <a:bodyPr/>
        <a:lstStyle/>
        <a:p>
          <a:endParaRPr lang="en-GB"/>
        </a:p>
      </dgm:t>
    </dgm:pt>
    <dgm:pt modelId="{F1FB48B3-EB75-41ED-B57B-71741B2338B3}">
      <dgm:prSet phldrT="[Text]"/>
      <dgm:spPr/>
      <dgm:t>
        <a:bodyPr/>
        <a:lstStyle/>
        <a:p>
          <a:r>
            <a:rPr lang="en-GB" b="1"/>
            <a:t>How</a:t>
          </a:r>
        </a:p>
        <a:p>
          <a:r>
            <a:rPr lang="en-GB" b="1"/>
            <a:t>___________</a:t>
          </a:r>
        </a:p>
        <a:p>
          <a:r>
            <a:rPr lang="en-GB" b="1"/>
            <a:t>school supports the progress of pupils with additional needs</a:t>
          </a:r>
        </a:p>
      </dgm:t>
    </dgm:pt>
    <dgm:pt modelId="{F013DD88-2D9E-4291-AE24-BAAC454B5A75}" type="parTrans" cxnId="{0176BC6E-8D81-4E79-9C13-4A8229228D12}">
      <dgm:prSet/>
      <dgm:spPr/>
      <dgm:t>
        <a:bodyPr/>
        <a:lstStyle/>
        <a:p>
          <a:endParaRPr lang="en-GB"/>
        </a:p>
      </dgm:t>
    </dgm:pt>
    <dgm:pt modelId="{5668ED18-B2F7-477C-912F-ACEBCD1296A0}" type="sibTrans" cxnId="{0176BC6E-8D81-4E79-9C13-4A8229228D12}">
      <dgm:prSet/>
      <dgm:spPr/>
      <dgm:t>
        <a:bodyPr/>
        <a:lstStyle/>
        <a:p>
          <a:endParaRPr lang="en-GB"/>
        </a:p>
      </dgm:t>
    </dgm:pt>
    <dgm:pt modelId="{1666149F-E9B3-42A2-B568-B5FDC356CE18}">
      <dgm:prSet phldrT="[Text]" custT="1"/>
      <dgm:spPr>
        <a:solidFill>
          <a:srgbClr val="FFFFCC"/>
        </a:solidFill>
      </dgm:spPr>
      <dgm:t>
        <a:bodyPr/>
        <a:lstStyle/>
        <a:p>
          <a:r>
            <a:rPr lang="en-GB" sz="1200" b="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Our SENCo is ________</a:t>
          </a:r>
        </a:p>
      </dgm:t>
    </dgm:pt>
    <dgm:pt modelId="{046E812D-FD74-4FA1-BA54-C893430C6958}" type="parTrans" cxnId="{1058DC66-1D72-4F48-91E5-C74B343B194D}">
      <dgm:prSet/>
      <dgm:spPr/>
      <dgm:t>
        <a:bodyPr/>
        <a:lstStyle/>
        <a:p>
          <a:endParaRPr lang="en-GB"/>
        </a:p>
      </dgm:t>
    </dgm:pt>
    <dgm:pt modelId="{02237BCE-D949-468C-B59D-E5A1C88FA321}" type="sibTrans" cxnId="{1058DC66-1D72-4F48-91E5-C74B343B194D}">
      <dgm:prSet/>
      <dgm:spPr/>
      <dgm:t>
        <a:bodyPr/>
        <a:lstStyle/>
        <a:p>
          <a:endParaRPr lang="en-GB"/>
        </a:p>
      </dgm:t>
    </dgm:pt>
    <dgm:pt modelId="{E7F617FF-0455-40F3-B11E-351FE96BDBFB}">
      <dgm:prSet phldrT="[Text]" custT="1"/>
      <dgm:spPr>
        <a:solidFill>
          <a:srgbClr val="FFFF66"/>
        </a:solidFill>
      </dgm:spPr>
      <dgm:t>
        <a:bodyPr/>
        <a:lstStyle/>
        <a:p>
          <a:r>
            <a:rPr lang="en-GB" sz="1100" b="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How will we know if your child has an additional need?</a:t>
          </a:r>
        </a:p>
        <a:p>
          <a:r>
            <a:rPr lang="en-GB" sz="1100" b="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How will we contact you about this?</a:t>
          </a:r>
        </a:p>
      </dgm:t>
    </dgm:pt>
    <dgm:pt modelId="{FB1E74B8-BE1E-4220-8F66-1E7801A0C14F}" type="parTrans" cxnId="{80A92CC8-03B1-4509-9293-C4B529DBED2B}">
      <dgm:prSet/>
      <dgm:spPr/>
      <dgm:t>
        <a:bodyPr/>
        <a:lstStyle/>
        <a:p>
          <a:endParaRPr lang="en-GB"/>
        </a:p>
      </dgm:t>
    </dgm:pt>
    <dgm:pt modelId="{0422CEDD-5A99-4294-8191-3405A7A445BD}" type="sibTrans" cxnId="{80A92CC8-03B1-4509-9293-C4B529DBED2B}">
      <dgm:prSet/>
      <dgm:spPr/>
      <dgm:t>
        <a:bodyPr/>
        <a:lstStyle/>
        <a:p>
          <a:endParaRPr lang="en-GB"/>
        </a:p>
      </dgm:t>
    </dgm:pt>
    <dgm:pt modelId="{5C76605B-358D-42E3-9083-8DBAC60B52D4}">
      <dgm:prSet phldrT="[Text]" custT="1"/>
      <dgm:spPr>
        <a:solidFill>
          <a:schemeClr val="tx2">
            <a:lumMod val="20000"/>
            <a:lumOff val="80000"/>
          </a:schemeClr>
        </a:solidFill>
      </dgm:spPr>
      <dgm:t>
        <a:bodyPr/>
        <a:lstStyle/>
        <a:p>
          <a:r>
            <a:rPr lang="en-GB" sz="1100" b="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How will we ensure that your child has a successful transition from one school to another?</a:t>
          </a:r>
        </a:p>
      </dgm:t>
    </dgm:pt>
    <dgm:pt modelId="{8C2A14CC-2C3F-4D7D-87DE-EC64696D405C}" type="parTrans" cxnId="{CA264910-E84F-4475-8C7E-E083A16375D7}">
      <dgm:prSet/>
      <dgm:spPr/>
      <dgm:t>
        <a:bodyPr/>
        <a:lstStyle/>
        <a:p>
          <a:endParaRPr lang="en-GB"/>
        </a:p>
      </dgm:t>
    </dgm:pt>
    <dgm:pt modelId="{FE153612-DDAC-4F4A-B696-A6A9FC825342}" type="sibTrans" cxnId="{CA264910-E84F-4475-8C7E-E083A16375D7}">
      <dgm:prSet/>
      <dgm:spPr/>
      <dgm:t>
        <a:bodyPr/>
        <a:lstStyle/>
        <a:p>
          <a:endParaRPr lang="en-GB"/>
        </a:p>
      </dgm:t>
    </dgm:pt>
    <dgm:pt modelId="{AD5969FC-BCD4-4DEC-A242-7A3C51492834}">
      <dgm:prSet custT="1"/>
      <dgm:spPr/>
      <dgm:t>
        <a:bodyPr/>
        <a:lstStyle/>
        <a:p>
          <a:r>
            <a:rPr lang="en-GB" sz="1100" b="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Here is the Link to our SEN Policy</a:t>
          </a:r>
        </a:p>
      </dgm:t>
    </dgm:pt>
    <dgm:pt modelId="{D696B340-6E74-4530-99CC-E7281123A0A0}" type="parTrans" cxnId="{FE38F83C-93D6-42F9-99A7-29928F1E824F}">
      <dgm:prSet/>
      <dgm:spPr/>
      <dgm:t>
        <a:bodyPr/>
        <a:lstStyle/>
        <a:p>
          <a:endParaRPr lang="en-GB"/>
        </a:p>
      </dgm:t>
    </dgm:pt>
    <dgm:pt modelId="{BA10AF94-D629-4C1B-8D13-6C7AEB542D31}" type="sibTrans" cxnId="{FE38F83C-93D6-42F9-99A7-29928F1E824F}">
      <dgm:prSet/>
      <dgm:spPr/>
      <dgm:t>
        <a:bodyPr/>
        <a:lstStyle/>
        <a:p>
          <a:endParaRPr lang="en-GB"/>
        </a:p>
      </dgm:t>
    </dgm:pt>
    <dgm:pt modelId="{E1786AF5-2A1C-4F22-9D79-3025342CD5B0}">
      <dgm:prSet custT="1"/>
      <dgm:spPr>
        <a:solidFill>
          <a:schemeClr val="accent3">
            <a:lumMod val="40000"/>
            <a:lumOff val="60000"/>
          </a:schemeClr>
        </a:solidFill>
      </dgm:spPr>
      <dgm:t>
        <a:bodyPr/>
        <a:lstStyle/>
        <a:p>
          <a:r>
            <a:rPr lang="en-GB" sz="1100" b="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What support do we give pupils in thew classroom?</a:t>
          </a:r>
        </a:p>
        <a:p>
          <a:r>
            <a:rPr lang="en-GB" sz="1100" b="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Here is the link to the </a:t>
          </a:r>
          <a:r>
            <a:rPr lang="en-GB" sz="1200" b="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LA Expectations </a:t>
          </a:r>
          <a:r>
            <a:rPr lang="en-GB" sz="1100" b="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document</a:t>
          </a:r>
        </a:p>
      </dgm:t>
    </dgm:pt>
    <dgm:pt modelId="{D5A9D7D9-CAA1-4F4F-B418-358C9DDDBD82}" type="parTrans" cxnId="{2D6C1BD8-F2A8-41D3-A12C-F028F4A1215F}">
      <dgm:prSet/>
      <dgm:spPr/>
      <dgm:t>
        <a:bodyPr/>
        <a:lstStyle/>
        <a:p>
          <a:endParaRPr lang="en-GB"/>
        </a:p>
      </dgm:t>
    </dgm:pt>
    <dgm:pt modelId="{FDFFA94C-4C21-4F79-9CD7-8ED207DA00E0}" type="sibTrans" cxnId="{2D6C1BD8-F2A8-41D3-A12C-F028F4A1215F}">
      <dgm:prSet/>
      <dgm:spPr/>
      <dgm:t>
        <a:bodyPr/>
        <a:lstStyle/>
        <a:p>
          <a:endParaRPr lang="en-GB"/>
        </a:p>
      </dgm:t>
    </dgm:pt>
    <dgm:pt modelId="{E0ECDC49-DBB5-4904-926E-DFC1313D2488}">
      <dgm:prSet custT="1"/>
      <dgm:spPr>
        <a:solidFill>
          <a:srgbClr val="99FF33"/>
        </a:solidFill>
      </dgm:spPr>
      <dgm:t>
        <a:bodyPr/>
        <a:lstStyle/>
        <a:p>
          <a:r>
            <a:rPr lang="en-GB" sz="1100" b="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How do we know if your child is making progress towards their targets?</a:t>
          </a:r>
        </a:p>
        <a:p>
          <a:r>
            <a:rPr lang="en-GB" sz="1100" b="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How do we ensure that you and your child are involved in this?</a:t>
          </a:r>
        </a:p>
        <a:p>
          <a:endParaRPr lang="en-GB" sz="110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dgm:t>
    </dgm:pt>
    <dgm:pt modelId="{12F07441-A580-443A-B734-F09B161F2894}" type="parTrans" cxnId="{A5291B7D-2B5F-42EF-B126-2608E363EBC0}">
      <dgm:prSet/>
      <dgm:spPr/>
      <dgm:t>
        <a:bodyPr/>
        <a:lstStyle/>
        <a:p>
          <a:endParaRPr lang="en-GB"/>
        </a:p>
      </dgm:t>
    </dgm:pt>
    <dgm:pt modelId="{4D256D51-2011-4210-A27C-C782727B83EB}" type="sibTrans" cxnId="{A5291B7D-2B5F-42EF-B126-2608E363EBC0}">
      <dgm:prSet/>
      <dgm:spPr/>
      <dgm:t>
        <a:bodyPr/>
        <a:lstStyle/>
        <a:p>
          <a:endParaRPr lang="en-GB"/>
        </a:p>
      </dgm:t>
    </dgm:pt>
    <dgm:pt modelId="{745CACAD-6650-4349-BF33-1930FB38520D}">
      <dgm:prSet custT="1"/>
      <dgm:spPr>
        <a:solidFill>
          <a:schemeClr val="accent4">
            <a:lumMod val="40000"/>
            <a:lumOff val="60000"/>
          </a:schemeClr>
        </a:solidFill>
      </dgm:spPr>
      <dgm:t>
        <a:bodyPr/>
        <a:lstStyle/>
        <a:p>
          <a:r>
            <a:rPr lang="en-GB" sz="1100" b="1">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How do we secure additional services and expertise to work with us?</a:t>
          </a:r>
        </a:p>
      </dgm:t>
    </dgm:pt>
    <dgm:pt modelId="{C2E46F99-A2CC-448A-9247-82D8D3F2952A}" type="parTrans" cxnId="{81586F80-C32F-4886-8FE8-7C24DA86F087}">
      <dgm:prSet/>
      <dgm:spPr/>
      <dgm:t>
        <a:bodyPr/>
        <a:lstStyle/>
        <a:p>
          <a:endParaRPr lang="en-GB"/>
        </a:p>
      </dgm:t>
    </dgm:pt>
    <dgm:pt modelId="{D002B2F3-6882-4550-8A72-E92EA849400C}" type="sibTrans" cxnId="{81586F80-C32F-4886-8FE8-7C24DA86F087}">
      <dgm:prSet/>
      <dgm:spPr/>
      <dgm:t>
        <a:bodyPr/>
        <a:lstStyle/>
        <a:p>
          <a:endParaRPr lang="en-GB"/>
        </a:p>
      </dgm:t>
    </dgm:pt>
    <dgm:pt modelId="{46A36578-38FA-42C1-ACB7-264E9CFD4267}">
      <dgm:prSet custRadScaleRad="122843" custRadScaleInc="477173"/>
      <dgm:spPr/>
      <dgm:t>
        <a:bodyPr/>
        <a:lstStyle/>
        <a:p>
          <a:endParaRPr lang="en-GB"/>
        </a:p>
      </dgm:t>
    </dgm:pt>
    <dgm:pt modelId="{061CAEC9-9289-4C18-A12A-7C17EAB9E20C}" type="parTrans" cxnId="{0B09E2F6-5A0C-4393-AF70-064C12CBB1F2}">
      <dgm:prSet/>
      <dgm:spPr/>
      <dgm:t>
        <a:bodyPr/>
        <a:lstStyle/>
        <a:p>
          <a:endParaRPr lang="en-GB"/>
        </a:p>
      </dgm:t>
    </dgm:pt>
    <dgm:pt modelId="{AE9C3B8C-E7EB-472F-B57D-6706855C02F5}" type="sibTrans" cxnId="{0B09E2F6-5A0C-4393-AF70-064C12CBB1F2}">
      <dgm:prSet/>
      <dgm:spPr/>
      <dgm:t>
        <a:bodyPr/>
        <a:lstStyle/>
        <a:p>
          <a:endParaRPr lang="en-GB"/>
        </a:p>
      </dgm:t>
    </dgm:pt>
    <dgm:pt modelId="{658B1FDA-89B8-4673-B9B7-FF88E265F65C}">
      <dgm:prSet custRadScaleRad="122843" custRadScaleInc="477173"/>
      <dgm:spPr/>
      <dgm:t>
        <a:bodyPr/>
        <a:lstStyle/>
        <a:p>
          <a:endParaRPr lang="en-GB"/>
        </a:p>
      </dgm:t>
    </dgm:pt>
    <dgm:pt modelId="{F854C05B-2C48-4ABC-9CD1-DF5B6F066B87}" type="parTrans" cxnId="{8DE0E11B-02EC-45DD-BCF8-0EA3BACC5312}">
      <dgm:prSet/>
      <dgm:spPr/>
      <dgm:t>
        <a:bodyPr/>
        <a:lstStyle/>
        <a:p>
          <a:endParaRPr lang="en-GB"/>
        </a:p>
      </dgm:t>
    </dgm:pt>
    <dgm:pt modelId="{72A66C1D-BF90-4C50-9C78-A7E308C7DCDE}" type="sibTrans" cxnId="{8DE0E11B-02EC-45DD-BCF8-0EA3BACC5312}">
      <dgm:prSet/>
      <dgm:spPr/>
      <dgm:t>
        <a:bodyPr/>
        <a:lstStyle/>
        <a:p>
          <a:endParaRPr lang="en-GB"/>
        </a:p>
      </dgm:t>
    </dgm:pt>
    <dgm:pt modelId="{456948D0-64E6-4C52-8E97-D84BAC8EE211}" type="pres">
      <dgm:prSet presAssocID="{22C07A6F-9EBD-49F8-9B2E-E39E8BE36726}" presName="Name0" presStyleCnt="0">
        <dgm:presLayoutVars>
          <dgm:chMax val="1"/>
          <dgm:chPref val="1"/>
          <dgm:dir/>
          <dgm:animOne val="branch"/>
          <dgm:animLvl val="lvl"/>
        </dgm:presLayoutVars>
      </dgm:prSet>
      <dgm:spPr/>
      <dgm:t>
        <a:bodyPr/>
        <a:lstStyle/>
        <a:p>
          <a:endParaRPr lang="en-GB"/>
        </a:p>
      </dgm:t>
    </dgm:pt>
    <dgm:pt modelId="{6EA6EB15-3B34-4365-950E-27DE58BA7CA7}" type="pres">
      <dgm:prSet presAssocID="{F1FB48B3-EB75-41ED-B57B-71741B2338B3}" presName="singleCycle" presStyleCnt="0"/>
      <dgm:spPr/>
      <dgm:t>
        <a:bodyPr/>
        <a:lstStyle/>
        <a:p>
          <a:endParaRPr lang="en-GB"/>
        </a:p>
      </dgm:t>
    </dgm:pt>
    <dgm:pt modelId="{5443C257-1EE6-4A12-9C8F-15F7A5E1858B}" type="pres">
      <dgm:prSet presAssocID="{F1FB48B3-EB75-41ED-B57B-71741B2338B3}" presName="singleCenter" presStyleLbl="node1" presStyleIdx="0" presStyleCnt="8" custLinFactNeighborX="1300" custLinFactNeighborY="-8305">
        <dgm:presLayoutVars>
          <dgm:chMax val="7"/>
          <dgm:chPref val="7"/>
        </dgm:presLayoutVars>
      </dgm:prSet>
      <dgm:spPr/>
      <dgm:t>
        <a:bodyPr/>
        <a:lstStyle/>
        <a:p>
          <a:endParaRPr lang="en-GB"/>
        </a:p>
      </dgm:t>
    </dgm:pt>
    <dgm:pt modelId="{04536FFA-1A09-4F41-B2D6-9F5273ED792C}" type="pres">
      <dgm:prSet presAssocID="{046E812D-FD74-4FA1-BA54-C893430C6958}" presName="Name56" presStyleLbl="parChTrans1D2" presStyleIdx="0" presStyleCnt="7"/>
      <dgm:spPr/>
      <dgm:t>
        <a:bodyPr/>
        <a:lstStyle/>
        <a:p>
          <a:endParaRPr lang="en-GB"/>
        </a:p>
      </dgm:t>
    </dgm:pt>
    <dgm:pt modelId="{0BFD8675-5304-42BA-B88D-8FFA6A617E04}" type="pres">
      <dgm:prSet presAssocID="{1666149F-E9B3-42A2-B568-B5FDC356CE18}" presName="text0" presStyleLbl="node1" presStyleIdx="1" presStyleCnt="8" custScaleX="103257" custScaleY="113723">
        <dgm:presLayoutVars>
          <dgm:bulletEnabled val="1"/>
        </dgm:presLayoutVars>
      </dgm:prSet>
      <dgm:spPr/>
      <dgm:t>
        <a:bodyPr/>
        <a:lstStyle/>
        <a:p>
          <a:endParaRPr lang="en-GB"/>
        </a:p>
      </dgm:t>
    </dgm:pt>
    <dgm:pt modelId="{3494F03B-9DF7-4AFA-AD51-A239A2C27752}" type="pres">
      <dgm:prSet presAssocID="{FB1E74B8-BE1E-4220-8F66-1E7801A0C14F}" presName="Name56" presStyleLbl="parChTrans1D2" presStyleIdx="1" presStyleCnt="7"/>
      <dgm:spPr/>
      <dgm:t>
        <a:bodyPr/>
        <a:lstStyle/>
        <a:p>
          <a:endParaRPr lang="en-GB"/>
        </a:p>
      </dgm:t>
    </dgm:pt>
    <dgm:pt modelId="{BA626D21-5846-477F-B016-C4A8A9FAE1C9}" type="pres">
      <dgm:prSet presAssocID="{E7F617FF-0455-40F3-B11E-351FE96BDBFB}" presName="text0" presStyleLbl="node1" presStyleIdx="2" presStyleCnt="8" custScaleX="178457" custScaleY="129775" custRadScaleRad="150424" custRadScaleInc="13341">
        <dgm:presLayoutVars>
          <dgm:bulletEnabled val="1"/>
        </dgm:presLayoutVars>
      </dgm:prSet>
      <dgm:spPr/>
      <dgm:t>
        <a:bodyPr/>
        <a:lstStyle/>
        <a:p>
          <a:endParaRPr lang="en-GB"/>
        </a:p>
      </dgm:t>
    </dgm:pt>
    <dgm:pt modelId="{D40EF785-CA99-4027-AACB-9A11E2F9BBF8}" type="pres">
      <dgm:prSet presAssocID="{8C2A14CC-2C3F-4D7D-87DE-EC64696D405C}" presName="Name56" presStyleLbl="parChTrans1D2" presStyleIdx="2" presStyleCnt="7"/>
      <dgm:spPr/>
      <dgm:t>
        <a:bodyPr/>
        <a:lstStyle/>
        <a:p>
          <a:endParaRPr lang="en-GB"/>
        </a:p>
      </dgm:t>
    </dgm:pt>
    <dgm:pt modelId="{95D172FC-19A2-4414-8D88-9E52FE369DE6}" type="pres">
      <dgm:prSet presAssocID="{5C76605B-358D-42E3-9083-8DBAC60B52D4}" presName="text0" presStyleLbl="node1" presStyleIdx="3" presStyleCnt="8" custScaleX="178110" custScaleY="98991" custRadScaleRad="151611" custRadScaleInc="512933">
        <dgm:presLayoutVars>
          <dgm:bulletEnabled val="1"/>
        </dgm:presLayoutVars>
      </dgm:prSet>
      <dgm:spPr/>
      <dgm:t>
        <a:bodyPr/>
        <a:lstStyle/>
        <a:p>
          <a:endParaRPr lang="en-GB"/>
        </a:p>
      </dgm:t>
    </dgm:pt>
    <dgm:pt modelId="{1D1E7B86-7BC5-4FEE-B8D5-FD0D14016CE6}" type="pres">
      <dgm:prSet presAssocID="{C2E46F99-A2CC-448A-9247-82D8D3F2952A}" presName="Name56" presStyleLbl="parChTrans1D2" presStyleIdx="3" presStyleCnt="7"/>
      <dgm:spPr/>
      <dgm:t>
        <a:bodyPr/>
        <a:lstStyle/>
        <a:p>
          <a:endParaRPr lang="en-GB"/>
        </a:p>
      </dgm:t>
    </dgm:pt>
    <dgm:pt modelId="{D2122B7C-56BA-4B32-B5CE-A956075DEA44}" type="pres">
      <dgm:prSet presAssocID="{745CACAD-6650-4349-BF33-1930FB38520D}" presName="text0" presStyleLbl="node1" presStyleIdx="4" presStyleCnt="8" custScaleX="149802" custScaleY="120236" custRadScaleRad="139502" custRadScaleInc="470507">
        <dgm:presLayoutVars>
          <dgm:bulletEnabled val="1"/>
        </dgm:presLayoutVars>
      </dgm:prSet>
      <dgm:spPr/>
      <dgm:t>
        <a:bodyPr/>
        <a:lstStyle/>
        <a:p>
          <a:endParaRPr lang="en-GB"/>
        </a:p>
      </dgm:t>
    </dgm:pt>
    <dgm:pt modelId="{461430EF-9D1D-43CD-8111-1D62623C99FC}" type="pres">
      <dgm:prSet presAssocID="{D696B340-6E74-4530-99CC-E7281123A0A0}" presName="Name56" presStyleLbl="parChTrans1D2" presStyleIdx="4" presStyleCnt="7"/>
      <dgm:spPr/>
      <dgm:t>
        <a:bodyPr/>
        <a:lstStyle/>
        <a:p>
          <a:endParaRPr lang="en-GB"/>
        </a:p>
      </dgm:t>
    </dgm:pt>
    <dgm:pt modelId="{F3B11F63-3B54-4435-B98E-C70E28496908}" type="pres">
      <dgm:prSet presAssocID="{AD5969FC-BCD4-4DEC-A242-7A3C51492834}" presName="text0" presStyleLbl="node1" presStyleIdx="5" presStyleCnt="8" custScaleX="143397" custRadScaleRad="135146" custRadScaleInc="412277">
        <dgm:presLayoutVars>
          <dgm:bulletEnabled val="1"/>
        </dgm:presLayoutVars>
      </dgm:prSet>
      <dgm:spPr/>
      <dgm:t>
        <a:bodyPr/>
        <a:lstStyle/>
        <a:p>
          <a:endParaRPr lang="en-GB"/>
        </a:p>
      </dgm:t>
    </dgm:pt>
    <dgm:pt modelId="{59CE66B2-A520-4BF9-AFD8-8542D63CE17B}" type="pres">
      <dgm:prSet presAssocID="{D5A9D7D9-CAA1-4F4F-B418-358C9DDDBD82}" presName="Name56" presStyleLbl="parChTrans1D2" presStyleIdx="5" presStyleCnt="7"/>
      <dgm:spPr/>
      <dgm:t>
        <a:bodyPr/>
        <a:lstStyle/>
        <a:p>
          <a:endParaRPr lang="en-GB"/>
        </a:p>
      </dgm:t>
    </dgm:pt>
    <dgm:pt modelId="{7897BC90-2A60-4AC5-8344-86D66C568B11}" type="pres">
      <dgm:prSet presAssocID="{E1786AF5-2A1C-4F22-9D79-3025342CD5B0}" presName="text0" presStyleLbl="node1" presStyleIdx="6" presStyleCnt="8" custScaleX="156602" custScaleY="129799" custRadScaleRad="166176" custRadScaleInc="-663557">
        <dgm:presLayoutVars>
          <dgm:bulletEnabled val="1"/>
        </dgm:presLayoutVars>
      </dgm:prSet>
      <dgm:spPr/>
      <dgm:t>
        <a:bodyPr/>
        <a:lstStyle/>
        <a:p>
          <a:endParaRPr lang="en-GB"/>
        </a:p>
      </dgm:t>
    </dgm:pt>
    <dgm:pt modelId="{4DF52BDF-2B81-470F-9243-ACF20223562E}" type="pres">
      <dgm:prSet presAssocID="{12F07441-A580-443A-B734-F09B161F2894}" presName="Name56" presStyleLbl="parChTrans1D2" presStyleIdx="6" presStyleCnt="7"/>
      <dgm:spPr/>
      <dgm:t>
        <a:bodyPr/>
        <a:lstStyle/>
        <a:p>
          <a:endParaRPr lang="en-GB"/>
        </a:p>
      </dgm:t>
    </dgm:pt>
    <dgm:pt modelId="{F32311AF-A5DB-4C64-B507-579A02686746}" type="pres">
      <dgm:prSet presAssocID="{E0ECDC49-DBB5-4904-926E-DFC1313D2488}" presName="text0" presStyleLbl="node1" presStyleIdx="7" presStyleCnt="8" custScaleX="199698" custScaleY="131005" custRadScaleRad="123182" custRadScaleInc="-693946">
        <dgm:presLayoutVars>
          <dgm:bulletEnabled val="1"/>
        </dgm:presLayoutVars>
      </dgm:prSet>
      <dgm:spPr/>
      <dgm:t>
        <a:bodyPr/>
        <a:lstStyle/>
        <a:p>
          <a:endParaRPr lang="en-GB"/>
        </a:p>
      </dgm:t>
    </dgm:pt>
  </dgm:ptLst>
  <dgm:cxnLst>
    <dgm:cxn modelId="{ECC67737-0011-443B-987D-BAA092B53C71}" type="presOf" srcId="{FB1E74B8-BE1E-4220-8F66-1E7801A0C14F}" destId="{3494F03B-9DF7-4AFA-AD51-A239A2C27752}" srcOrd="0" destOrd="0" presId="urn:microsoft.com/office/officeart/2008/layout/RadialCluster"/>
    <dgm:cxn modelId="{1E582F16-6CCE-4EBB-B191-B12C962F05FF}" type="presOf" srcId="{E1786AF5-2A1C-4F22-9D79-3025342CD5B0}" destId="{7897BC90-2A60-4AC5-8344-86D66C568B11}" srcOrd="0" destOrd="0" presId="urn:microsoft.com/office/officeart/2008/layout/RadialCluster"/>
    <dgm:cxn modelId="{AFF8573E-20CA-4FF8-9572-C87642242278}" type="presOf" srcId="{22C07A6F-9EBD-49F8-9B2E-E39E8BE36726}" destId="{456948D0-64E6-4C52-8E97-D84BAC8EE211}" srcOrd="0" destOrd="0" presId="urn:microsoft.com/office/officeart/2008/layout/RadialCluster"/>
    <dgm:cxn modelId="{CA264910-E84F-4475-8C7E-E083A16375D7}" srcId="{F1FB48B3-EB75-41ED-B57B-71741B2338B3}" destId="{5C76605B-358D-42E3-9083-8DBAC60B52D4}" srcOrd="2" destOrd="0" parTransId="{8C2A14CC-2C3F-4D7D-87DE-EC64696D405C}" sibTransId="{FE153612-DDAC-4F4A-B696-A6A9FC825342}"/>
    <dgm:cxn modelId="{51B9ADA4-704C-4EA7-BC46-AC86EA1DE28B}" type="presOf" srcId="{046E812D-FD74-4FA1-BA54-C893430C6958}" destId="{04536FFA-1A09-4F41-B2D6-9F5273ED792C}" srcOrd="0" destOrd="0" presId="urn:microsoft.com/office/officeart/2008/layout/RadialCluster"/>
    <dgm:cxn modelId="{81586F80-C32F-4886-8FE8-7C24DA86F087}" srcId="{F1FB48B3-EB75-41ED-B57B-71741B2338B3}" destId="{745CACAD-6650-4349-BF33-1930FB38520D}" srcOrd="3" destOrd="0" parTransId="{C2E46F99-A2CC-448A-9247-82D8D3F2952A}" sibTransId="{D002B2F3-6882-4550-8A72-E92EA849400C}"/>
    <dgm:cxn modelId="{80A92CC8-03B1-4509-9293-C4B529DBED2B}" srcId="{F1FB48B3-EB75-41ED-B57B-71741B2338B3}" destId="{E7F617FF-0455-40F3-B11E-351FE96BDBFB}" srcOrd="1" destOrd="0" parTransId="{FB1E74B8-BE1E-4220-8F66-1E7801A0C14F}" sibTransId="{0422CEDD-5A99-4294-8191-3405A7A445BD}"/>
    <dgm:cxn modelId="{95718B26-B9A2-4A23-8BAF-D1432815D34A}" type="presOf" srcId="{E0ECDC49-DBB5-4904-926E-DFC1313D2488}" destId="{F32311AF-A5DB-4C64-B507-579A02686746}" srcOrd="0" destOrd="0" presId="urn:microsoft.com/office/officeart/2008/layout/RadialCluster"/>
    <dgm:cxn modelId="{0176BC6E-8D81-4E79-9C13-4A8229228D12}" srcId="{22C07A6F-9EBD-49F8-9B2E-E39E8BE36726}" destId="{F1FB48B3-EB75-41ED-B57B-71741B2338B3}" srcOrd="0" destOrd="0" parTransId="{F013DD88-2D9E-4291-AE24-BAAC454B5A75}" sibTransId="{5668ED18-B2F7-477C-912F-ACEBCD1296A0}"/>
    <dgm:cxn modelId="{550FB5B5-AA1F-4B23-A5AA-D69B56B4325F}" type="presOf" srcId="{E7F617FF-0455-40F3-B11E-351FE96BDBFB}" destId="{BA626D21-5846-477F-B016-C4A8A9FAE1C9}" srcOrd="0" destOrd="0" presId="urn:microsoft.com/office/officeart/2008/layout/RadialCluster"/>
    <dgm:cxn modelId="{8DE0E11B-02EC-45DD-BCF8-0EA3BACC5312}" srcId="{22C07A6F-9EBD-49F8-9B2E-E39E8BE36726}" destId="{658B1FDA-89B8-4673-B9B7-FF88E265F65C}" srcOrd="2" destOrd="0" parTransId="{F854C05B-2C48-4ABC-9CD1-DF5B6F066B87}" sibTransId="{72A66C1D-BF90-4C50-9C78-A7E308C7DCDE}"/>
    <dgm:cxn modelId="{95EE4272-788A-47D2-98B3-3DD6688A2B43}" type="presOf" srcId="{1666149F-E9B3-42A2-B568-B5FDC356CE18}" destId="{0BFD8675-5304-42BA-B88D-8FFA6A617E04}" srcOrd="0" destOrd="0" presId="urn:microsoft.com/office/officeart/2008/layout/RadialCluster"/>
    <dgm:cxn modelId="{1058DC66-1D72-4F48-91E5-C74B343B194D}" srcId="{F1FB48B3-EB75-41ED-B57B-71741B2338B3}" destId="{1666149F-E9B3-42A2-B568-B5FDC356CE18}" srcOrd="0" destOrd="0" parTransId="{046E812D-FD74-4FA1-BA54-C893430C6958}" sibTransId="{02237BCE-D949-468C-B59D-E5A1C88FA321}"/>
    <dgm:cxn modelId="{63E346B9-98DD-493D-8D5E-521EF8BA0BEA}" type="presOf" srcId="{12F07441-A580-443A-B734-F09B161F2894}" destId="{4DF52BDF-2B81-470F-9243-ACF20223562E}" srcOrd="0" destOrd="0" presId="urn:microsoft.com/office/officeart/2008/layout/RadialCluster"/>
    <dgm:cxn modelId="{32F8C9F7-D2AC-4F69-918A-F3144B152405}" type="presOf" srcId="{D5A9D7D9-CAA1-4F4F-B418-358C9DDDBD82}" destId="{59CE66B2-A520-4BF9-AFD8-8542D63CE17B}" srcOrd="0" destOrd="0" presId="urn:microsoft.com/office/officeart/2008/layout/RadialCluster"/>
    <dgm:cxn modelId="{6B511970-4B33-4A4E-942F-C2A31EBE93E8}" type="presOf" srcId="{D696B340-6E74-4530-99CC-E7281123A0A0}" destId="{461430EF-9D1D-43CD-8111-1D62623C99FC}" srcOrd="0" destOrd="0" presId="urn:microsoft.com/office/officeart/2008/layout/RadialCluster"/>
    <dgm:cxn modelId="{ABFE9C78-5EFB-498E-B303-5640E1AFC013}" type="presOf" srcId="{AD5969FC-BCD4-4DEC-A242-7A3C51492834}" destId="{F3B11F63-3B54-4435-B98E-C70E28496908}" srcOrd="0" destOrd="0" presId="urn:microsoft.com/office/officeart/2008/layout/RadialCluster"/>
    <dgm:cxn modelId="{AF15CD74-E3A9-4D79-8DE6-5C2716CD3383}" type="presOf" srcId="{8C2A14CC-2C3F-4D7D-87DE-EC64696D405C}" destId="{D40EF785-CA99-4027-AACB-9A11E2F9BBF8}" srcOrd="0" destOrd="0" presId="urn:microsoft.com/office/officeart/2008/layout/RadialCluster"/>
    <dgm:cxn modelId="{A5291B7D-2B5F-42EF-B126-2608E363EBC0}" srcId="{F1FB48B3-EB75-41ED-B57B-71741B2338B3}" destId="{E0ECDC49-DBB5-4904-926E-DFC1313D2488}" srcOrd="6" destOrd="0" parTransId="{12F07441-A580-443A-B734-F09B161F2894}" sibTransId="{4D256D51-2011-4210-A27C-C782727B83EB}"/>
    <dgm:cxn modelId="{0B09E2F6-5A0C-4393-AF70-064C12CBB1F2}" srcId="{22C07A6F-9EBD-49F8-9B2E-E39E8BE36726}" destId="{46A36578-38FA-42C1-ACB7-264E9CFD4267}" srcOrd="1" destOrd="0" parTransId="{061CAEC9-9289-4C18-A12A-7C17EAB9E20C}" sibTransId="{AE9C3B8C-E7EB-472F-B57D-6706855C02F5}"/>
    <dgm:cxn modelId="{2D6C1BD8-F2A8-41D3-A12C-F028F4A1215F}" srcId="{F1FB48B3-EB75-41ED-B57B-71741B2338B3}" destId="{E1786AF5-2A1C-4F22-9D79-3025342CD5B0}" srcOrd="5" destOrd="0" parTransId="{D5A9D7D9-CAA1-4F4F-B418-358C9DDDBD82}" sibTransId="{FDFFA94C-4C21-4F79-9CD7-8ED207DA00E0}"/>
    <dgm:cxn modelId="{F77E1BEE-757A-4AA0-AE6D-B403AB4D8407}" type="presOf" srcId="{F1FB48B3-EB75-41ED-B57B-71741B2338B3}" destId="{5443C257-1EE6-4A12-9C8F-15F7A5E1858B}" srcOrd="0" destOrd="0" presId="urn:microsoft.com/office/officeart/2008/layout/RadialCluster"/>
    <dgm:cxn modelId="{A6678F59-22C5-4E7B-920B-155FF7296656}" type="presOf" srcId="{745CACAD-6650-4349-BF33-1930FB38520D}" destId="{D2122B7C-56BA-4B32-B5CE-A956075DEA44}" srcOrd="0" destOrd="0" presId="urn:microsoft.com/office/officeart/2008/layout/RadialCluster"/>
    <dgm:cxn modelId="{6082E6B9-BB10-4C73-843A-3A143ECE7AD8}" type="presOf" srcId="{5C76605B-358D-42E3-9083-8DBAC60B52D4}" destId="{95D172FC-19A2-4414-8D88-9E52FE369DE6}" srcOrd="0" destOrd="0" presId="urn:microsoft.com/office/officeart/2008/layout/RadialCluster"/>
    <dgm:cxn modelId="{3A9E7354-F18B-4FF5-BED9-AA896376C48B}" type="presOf" srcId="{C2E46F99-A2CC-448A-9247-82D8D3F2952A}" destId="{1D1E7B86-7BC5-4FEE-B8D5-FD0D14016CE6}" srcOrd="0" destOrd="0" presId="urn:microsoft.com/office/officeart/2008/layout/RadialCluster"/>
    <dgm:cxn modelId="{FE38F83C-93D6-42F9-99A7-29928F1E824F}" srcId="{F1FB48B3-EB75-41ED-B57B-71741B2338B3}" destId="{AD5969FC-BCD4-4DEC-A242-7A3C51492834}" srcOrd="4" destOrd="0" parTransId="{D696B340-6E74-4530-99CC-E7281123A0A0}" sibTransId="{BA10AF94-D629-4C1B-8D13-6C7AEB542D31}"/>
    <dgm:cxn modelId="{DC0AE5ED-B13F-4357-81EE-C54E2D5C1080}" type="presParOf" srcId="{456948D0-64E6-4C52-8E97-D84BAC8EE211}" destId="{6EA6EB15-3B34-4365-950E-27DE58BA7CA7}" srcOrd="0" destOrd="0" presId="urn:microsoft.com/office/officeart/2008/layout/RadialCluster"/>
    <dgm:cxn modelId="{EEB1C68A-685A-4481-8381-5CCD8EE42E32}" type="presParOf" srcId="{6EA6EB15-3B34-4365-950E-27DE58BA7CA7}" destId="{5443C257-1EE6-4A12-9C8F-15F7A5E1858B}" srcOrd="0" destOrd="0" presId="urn:microsoft.com/office/officeart/2008/layout/RadialCluster"/>
    <dgm:cxn modelId="{5ABF1BF1-1A6F-4DF2-A7AE-674042D24941}" type="presParOf" srcId="{6EA6EB15-3B34-4365-950E-27DE58BA7CA7}" destId="{04536FFA-1A09-4F41-B2D6-9F5273ED792C}" srcOrd="1" destOrd="0" presId="urn:microsoft.com/office/officeart/2008/layout/RadialCluster"/>
    <dgm:cxn modelId="{B1BE64B3-04C6-41C7-9E98-28599D7F2D8C}" type="presParOf" srcId="{6EA6EB15-3B34-4365-950E-27DE58BA7CA7}" destId="{0BFD8675-5304-42BA-B88D-8FFA6A617E04}" srcOrd="2" destOrd="0" presId="urn:microsoft.com/office/officeart/2008/layout/RadialCluster"/>
    <dgm:cxn modelId="{92E83965-3FB5-49BD-9F1D-5633CC915BA3}" type="presParOf" srcId="{6EA6EB15-3B34-4365-950E-27DE58BA7CA7}" destId="{3494F03B-9DF7-4AFA-AD51-A239A2C27752}" srcOrd="3" destOrd="0" presId="urn:microsoft.com/office/officeart/2008/layout/RadialCluster"/>
    <dgm:cxn modelId="{5AD6B1A6-6B2F-4E9D-93E3-616E50BD7401}" type="presParOf" srcId="{6EA6EB15-3B34-4365-950E-27DE58BA7CA7}" destId="{BA626D21-5846-477F-B016-C4A8A9FAE1C9}" srcOrd="4" destOrd="0" presId="urn:microsoft.com/office/officeart/2008/layout/RadialCluster"/>
    <dgm:cxn modelId="{5B1DCC85-1080-459A-BDF7-AFA2471485E3}" type="presParOf" srcId="{6EA6EB15-3B34-4365-950E-27DE58BA7CA7}" destId="{D40EF785-CA99-4027-AACB-9A11E2F9BBF8}" srcOrd="5" destOrd="0" presId="urn:microsoft.com/office/officeart/2008/layout/RadialCluster"/>
    <dgm:cxn modelId="{8C3C443A-ED76-4B2A-8423-8B018BABB92A}" type="presParOf" srcId="{6EA6EB15-3B34-4365-950E-27DE58BA7CA7}" destId="{95D172FC-19A2-4414-8D88-9E52FE369DE6}" srcOrd="6" destOrd="0" presId="urn:microsoft.com/office/officeart/2008/layout/RadialCluster"/>
    <dgm:cxn modelId="{AE5AE346-9381-432F-A501-F0B8FF65D438}" type="presParOf" srcId="{6EA6EB15-3B34-4365-950E-27DE58BA7CA7}" destId="{1D1E7B86-7BC5-4FEE-B8D5-FD0D14016CE6}" srcOrd="7" destOrd="0" presId="urn:microsoft.com/office/officeart/2008/layout/RadialCluster"/>
    <dgm:cxn modelId="{457D6BC9-BD14-4155-BE37-EF6BA1F60C77}" type="presParOf" srcId="{6EA6EB15-3B34-4365-950E-27DE58BA7CA7}" destId="{D2122B7C-56BA-4B32-B5CE-A956075DEA44}" srcOrd="8" destOrd="0" presId="urn:microsoft.com/office/officeart/2008/layout/RadialCluster"/>
    <dgm:cxn modelId="{7979EAAB-CF30-4F13-A2B2-243F4826CC92}" type="presParOf" srcId="{6EA6EB15-3B34-4365-950E-27DE58BA7CA7}" destId="{461430EF-9D1D-43CD-8111-1D62623C99FC}" srcOrd="9" destOrd="0" presId="urn:microsoft.com/office/officeart/2008/layout/RadialCluster"/>
    <dgm:cxn modelId="{07C1F5F6-F48E-4EB3-917E-2234EFCB44D4}" type="presParOf" srcId="{6EA6EB15-3B34-4365-950E-27DE58BA7CA7}" destId="{F3B11F63-3B54-4435-B98E-C70E28496908}" srcOrd="10" destOrd="0" presId="urn:microsoft.com/office/officeart/2008/layout/RadialCluster"/>
    <dgm:cxn modelId="{AF05EDB3-A252-4032-8432-20986C33BCDA}" type="presParOf" srcId="{6EA6EB15-3B34-4365-950E-27DE58BA7CA7}" destId="{59CE66B2-A520-4BF9-AFD8-8542D63CE17B}" srcOrd="11" destOrd="0" presId="urn:microsoft.com/office/officeart/2008/layout/RadialCluster"/>
    <dgm:cxn modelId="{DE512455-2822-4DE6-8674-7DEF4348131C}" type="presParOf" srcId="{6EA6EB15-3B34-4365-950E-27DE58BA7CA7}" destId="{7897BC90-2A60-4AC5-8344-86D66C568B11}" srcOrd="12" destOrd="0" presId="urn:microsoft.com/office/officeart/2008/layout/RadialCluster"/>
    <dgm:cxn modelId="{1186567F-47EB-4BB0-BB37-35023B6D6157}" type="presParOf" srcId="{6EA6EB15-3B34-4365-950E-27DE58BA7CA7}" destId="{4DF52BDF-2B81-470F-9243-ACF20223562E}" srcOrd="13" destOrd="0" presId="urn:microsoft.com/office/officeart/2008/layout/RadialCluster"/>
    <dgm:cxn modelId="{236096C9-B7F8-4C46-9C83-F08606059B49}" type="presParOf" srcId="{6EA6EB15-3B34-4365-950E-27DE58BA7CA7}" destId="{F32311AF-A5DB-4C64-B507-579A02686746}"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1DCAD5C-75C0-47A3-9B21-6FD30BB58BA6}" type="datetimeFigureOut">
              <a:rPr lang="en-GB" smtClean="0"/>
              <a:t>09/07/2014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2B6936A-9F48-44BC-9B82-4DFB827831F7}" type="slidenum">
              <a:rPr lang="en-GB" smtClean="0"/>
              <a:t>‹#›</a:t>
            </a:fld>
            <a:endParaRPr lang="en-GB"/>
          </a:p>
        </p:txBody>
      </p:sp>
    </p:spTree>
    <p:extLst>
      <p:ext uri="{BB962C8B-B14F-4D97-AF65-F5344CB8AC3E}">
        <p14:creationId xmlns:p14="http://schemas.microsoft.com/office/powerpoint/2010/main" val="3704478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D1C39AB-4C08-4CD8-A6D3-84B7A6A222CD}" type="datetimeFigureOut">
              <a:rPr lang="en-GB" smtClean="0"/>
              <a:t>09/07/2014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57DD0C4-B712-4A34-A73A-E141318A8C58}" type="slidenum">
              <a:rPr lang="en-GB" smtClean="0"/>
              <a:t>‹#›</a:t>
            </a:fld>
            <a:endParaRPr lang="en-GB"/>
          </a:p>
        </p:txBody>
      </p:sp>
    </p:spTree>
    <p:extLst>
      <p:ext uri="{BB962C8B-B14F-4D97-AF65-F5344CB8AC3E}">
        <p14:creationId xmlns:p14="http://schemas.microsoft.com/office/powerpoint/2010/main" val="3382448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Last in a range of support been given to </a:t>
            </a:r>
            <a:r>
              <a:rPr lang="en-GB" dirty="0" err="1" smtClean="0"/>
              <a:t>SENCos</a:t>
            </a:r>
            <a:r>
              <a:rPr lang="en-GB" dirty="0" smtClean="0"/>
              <a:t> across the City</a:t>
            </a:r>
            <a:r>
              <a:rPr lang="en-GB" baseline="0" dirty="0" smtClean="0"/>
              <a:t> around the new </a:t>
            </a:r>
            <a:r>
              <a:rPr lang="en-GB" baseline="0" dirty="0" err="1" smtClean="0"/>
              <a:t>CoP</a:t>
            </a:r>
            <a:r>
              <a:rPr lang="en-GB" baseline="0" dirty="0" smtClean="0"/>
              <a:t> and changes</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Training provided included:</a:t>
            </a:r>
          </a:p>
          <a:p>
            <a:pPr marL="0" indent="0">
              <a:buFont typeface="Arial" panose="020B0604020202020204" pitchFamily="34" charset="0"/>
              <a:buNone/>
            </a:pPr>
            <a:endParaRPr lang="en-GB" baseline="0" dirty="0" smtClean="0"/>
          </a:p>
          <a:p>
            <a:pPr marL="171450" indent="-171450">
              <a:buFont typeface="Arial" panose="020B0604020202020204" pitchFamily="34" charset="0"/>
              <a:buChar char="•"/>
            </a:pPr>
            <a:r>
              <a:rPr lang="en-GB" baseline="0" dirty="0" smtClean="0"/>
              <a:t>Local Offer website</a:t>
            </a:r>
          </a:p>
          <a:p>
            <a:pPr marL="171450" indent="-171450">
              <a:buFont typeface="Arial" panose="020B0604020202020204" pitchFamily="34" charset="0"/>
              <a:buChar char="•"/>
            </a:pPr>
            <a:r>
              <a:rPr lang="en-GB" baseline="0" dirty="0" smtClean="0"/>
              <a:t>LA expectations</a:t>
            </a:r>
          </a:p>
          <a:p>
            <a:pPr marL="171450" indent="-171450">
              <a:buFont typeface="Arial" panose="020B0604020202020204" pitchFamily="34" charset="0"/>
              <a:buChar char="•"/>
            </a:pPr>
            <a:r>
              <a:rPr lang="en-GB" baseline="0" dirty="0" smtClean="0"/>
              <a:t>EHC process</a:t>
            </a:r>
          </a:p>
          <a:p>
            <a:pPr marL="171450" indent="-171450">
              <a:buFont typeface="Arial" panose="020B0604020202020204" pitchFamily="34" charset="0"/>
              <a:buChar char="•"/>
            </a:pPr>
            <a:r>
              <a:rPr lang="en-GB" baseline="0" dirty="0" smtClean="0"/>
              <a:t>Funding</a:t>
            </a:r>
          </a:p>
          <a:p>
            <a:pPr marL="171450" indent="-171450">
              <a:buFont typeface="Arial" panose="020B0604020202020204" pitchFamily="34" charset="0"/>
              <a:buChar char="•"/>
            </a:pPr>
            <a:r>
              <a:rPr lang="en-GB" baseline="0" dirty="0" smtClean="0"/>
              <a:t>Looking at draft </a:t>
            </a:r>
            <a:r>
              <a:rPr lang="en-GB" baseline="0" dirty="0" err="1" smtClean="0"/>
              <a:t>CoPs</a:t>
            </a:r>
            <a:endParaRPr lang="en-GB" baseline="0" dirty="0" smtClean="0"/>
          </a:p>
          <a:p>
            <a:pPr marL="0" indent="0">
              <a:buFont typeface="Arial" panose="020B0604020202020204" pitchFamily="34" charset="0"/>
              <a:buNone/>
            </a:pPr>
            <a:endParaRPr lang="en-GB" baseline="0" dirty="0" smtClean="0"/>
          </a:p>
          <a:p>
            <a:pPr marL="0" indent="0">
              <a:buFont typeface="Arial" panose="020B0604020202020204" pitchFamily="34" charset="0"/>
              <a:buNone/>
            </a:pPr>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022A7C5A-6462-465F-A35F-B3B79A3AEDBA}" type="slidenum">
              <a:rPr lang="en-GB" smtClean="0"/>
              <a:t>1</a:t>
            </a:fld>
            <a:endParaRPr lang="en-GB"/>
          </a:p>
        </p:txBody>
      </p:sp>
    </p:spTree>
    <p:extLst>
      <p:ext uri="{BB962C8B-B14F-4D97-AF65-F5344CB8AC3E}">
        <p14:creationId xmlns:p14="http://schemas.microsoft.com/office/powerpoint/2010/main" val="2375955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Tahoma" panose="020B0604030504040204" pitchFamily="34" charset="0"/>
                <a:ea typeface="Tahoma" panose="020B0604030504040204" pitchFamily="34" charset="0"/>
                <a:cs typeface="Tahoma" panose="020B0604030504040204" pitchFamily="34" charset="0"/>
              </a:rPr>
              <a:t>Parents need to be informed to contribute meaningfully to discussions with schools:</a:t>
            </a:r>
          </a:p>
          <a:p>
            <a:endParaRPr lang="en-GB" dirty="0"/>
          </a:p>
        </p:txBody>
      </p:sp>
      <p:sp>
        <p:nvSpPr>
          <p:cNvPr id="4" name="Slide Number Placeholder 3"/>
          <p:cNvSpPr>
            <a:spLocks noGrp="1"/>
          </p:cNvSpPr>
          <p:nvPr>
            <p:ph type="sldNum" sz="quarter" idx="10"/>
          </p:nvPr>
        </p:nvSpPr>
        <p:spPr/>
        <p:txBody>
          <a:bodyPr/>
          <a:lstStyle/>
          <a:p>
            <a:fld id="{B57DD0C4-B712-4A34-A73A-E141318A8C58}" type="slidenum">
              <a:rPr lang="en-GB" smtClean="0"/>
              <a:t>10</a:t>
            </a:fld>
            <a:endParaRPr lang="en-GB"/>
          </a:p>
        </p:txBody>
      </p:sp>
    </p:spTree>
    <p:extLst>
      <p:ext uri="{BB962C8B-B14F-4D97-AF65-F5344CB8AC3E}">
        <p14:creationId xmlns:p14="http://schemas.microsoft.com/office/powerpoint/2010/main" val="3056453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i="1" dirty="0" smtClean="0"/>
              <a:t>The governing bodies of maintained schools and maintained nursery schools and the proprietors of academy schools </a:t>
            </a:r>
            <a:r>
              <a:rPr lang="en-GB" b="1" i="1" dirty="0" smtClean="0"/>
              <a:t>must :</a:t>
            </a:r>
          </a:p>
          <a:p>
            <a:pPr lvl="0"/>
            <a:r>
              <a:rPr lang="en-GB" i="1" dirty="0" smtClean="0"/>
              <a:t>publish information on their websites about the implementation of the governing body’s or the proprietor’s policy for pupils with SEN. </a:t>
            </a:r>
          </a:p>
          <a:p>
            <a:pPr lvl="0"/>
            <a:r>
              <a:rPr lang="en-GB" i="1" dirty="0" smtClean="0"/>
              <a:t>Information </a:t>
            </a:r>
            <a:r>
              <a:rPr lang="en-GB" b="1" i="1" dirty="0" smtClean="0"/>
              <a:t>must </a:t>
            </a:r>
            <a:r>
              <a:rPr lang="en-GB" i="1" dirty="0" smtClean="0"/>
              <a:t>be </a:t>
            </a:r>
            <a:r>
              <a:rPr lang="en-GB" b="1" i="1" dirty="0" smtClean="0"/>
              <a:t>updated annually </a:t>
            </a:r>
            <a:r>
              <a:rPr lang="en-GB" i="1" dirty="0" smtClean="0"/>
              <a:t>and any changes to the information occurring during the year </a:t>
            </a:r>
            <a:r>
              <a:rPr lang="en-GB" b="1" i="1" dirty="0" smtClean="0"/>
              <a:t>must </a:t>
            </a:r>
            <a:r>
              <a:rPr lang="en-GB" i="1" dirty="0" smtClean="0"/>
              <a:t>be updated as soon as possible. </a:t>
            </a:r>
          </a:p>
          <a:p>
            <a:pPr lvl="0"/>
            <a:r>
              <a:rPr lang="en-GB" i="1" dirty="0" smtClean="0"/>
              <a:t>The information required is set out in </a:t>
            </a:r>
          </a:p>
          <a:p>
            <a:pPr marL="171450" lvl="0" indent="-171450">
              <a:buFont typeface="Arial" panose="020B0604020202020204" pitchFamily="34" charset="0"/>
              <a:buChar char="•"/>
            </a:pPr>
            <a:endParaRPr lang="en-GB" i="1" dirty="0" smtClean="0"/>
          </a:p>
          <a:p>
            <a:pPr marL="171450" indent="-1714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SEN Policy- Outline areas-</a:t>
            </a:r>
            <a:r>
              <a:rPr lang="en-GB" baseline="0" dirty="0" smtClean="0">
                <a:latin typeface="Tahoma" panose="020B0604030504040204" pitchFamily="34" charset="0"/>
                <a:ea typeface="Tahoma" panose="020B0604030504040204" pitchFamily="34" charset="0"/>
                <a:cs typeface="Tahoma" panose="020B0604030504040204" pitchFamily="34" charset="0"/>
              </a:rPr>
              <a:t> sheet</a:t>
            </a:r>
          </a:p>
          <a:p>
            <a:pPr marL="171450" indent="-171450">
              <a:buFont typeface="Arial" panose="020B0604020202020204" pitchFamily="34" charset="0"/>
              <a:buChar char="•"/>
            </a:pPr>
            <a:endParaRPr lang="en-GB" baseline="0" dirty="0" smtClean="0">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NASEN template</a:t>
            </a:r>
          </a:p>
          <a:p>
            <a:pPr lvl="0"/>
            <a:endParaRPr lang="en-GB" dirty="0"/>
          </a:p>
        </p:txBody>
      </p:sp>
      <p:sp>
        <p:nvSpPr>
          <p:cNvPr id="4" name="Slide Number Placeholder 3"/>
          <p:cNvSpPr>
            <a:spLocks noGrp="1"/>
          </p:cNvSpPr>
          <p:nvPr>
            <p:ph type="sldNum" sz="quarter" idx="10"/>
          </p:nvPr>
        </p:nvSpPr>
        <p:spPr/>
        <p:txBody>
          <a:bodyPr/>
          <a:lstStyle/>
          <a:p>
            <a:fld id="{B57DD0C4-B712-4A34-A73A-E141318A8C58}" type="slidenum">
              <a:rPr lang="en-GB" smtClean="0"/>
              <a:t>12</a:t>
            </a:fld>
            <a:endParaRPr lang="en-GB" dirty="0"/>
          </a:p>
        </p:txBody>
      </p:sp>
    </p:spTree>
    <p:extLst>
      <p:ext uri="{BB962C8B-B14F-4D97-AF65-F5344CB8AC3E}">
        <p14:creationId xmlns:p14="http://schemas.microsoft.com/office/powerpoint/2010/main" val="20816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Similar</a:t>
            </a:r>
            <a:r>
              <a:rPr lang="en-GB" baseline="0" dirty="0" smtClean="0"/>
              <a:t> to Pupil Premium report schools produce</a:t>
            </a:r>
            <a:endParaRPr lang="en-GB" dirty="0"/>
          </a:p>
        </p:txBody>
      </p:sp>
      <p:sp>
        <p:nvSpPr>
          <p:cNvPr id="4" name="Slide Number Placeholder 3"/>
          <p:cNvSpPr>
            <a:spLocks noGrp="1"/>
          </p:cNvSpPr>
          <p:nvPr>
            <p:ph type="sldNum" sz="quarter" idx="10"/>
          </p:nvPr>
        </p:nvSpPr>
        <p:spPr/>
        <p:txBody>
          <a:bodyPr/>
          <a:lstStyle/>
          <a:p>
            <a:fld id="{B57DD0C4-B712-4A34-A73A-E141318A8C58}" type="slidenum">
              <a:rPr lang="en-GB" smtClean="0"/>
              <a:t>13</a:t>
            </a:fld>
            <a:endParaRPr lang="en-GB"/>
          </a:p>
        </p:txBody>
      </p:sp>
    </p:spTree>
    <p:extLst>
      <p:ext uri="{BB962C8B-B14F-4D97-AF65-F5344CB8AC3E}">
        <p14:creationId xmlns:p14="http://schemas.microsoft.com/office/powerpoint/2010/main" val="1504800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in</a:t>
            </a:r>
            <a:r>
              <a:rPr lang="en-GB" baseline="0" dirty="0" smtClean="0"/>
              <a:t> its self mentioned in </a:t>
            </a:r>
            <a:r>
              <a:rPr lang="en-GB" baseline="0" dirty="0" err="1" smtClean="0"/>
              <a:t>CoP</a:t>
            </a:r>
            <a:endParaRPr lang="en-GB" baseline="0" dirty="0" smtClean="0"/>
          </a:p>
          <a:p>
            <a:r>
              <a:rPr lang="en-GB" baseline="0" dirty="0" smtClean="0"/>
              <a:t>But says schools need to be able to share with LA / others who has additional needs</a:t>
            </a:r>
            <a:endParaRPr lang="en-GB" dirty="0"/>
          </a:p>
        </p:txBody>
      </p:sp>
      <p:sp>
        <p:nvSpPr>
          <p:cNvPr id="4" name="Slide Number Placeholder 3"/>
          <p:cNvSpPr>
            <a:spLocks noGrp="1"/>
          </p:cNvSpPr>
          <p:nvPr>
            <p:ph type="sldNum" sz="quarter" idx="10"/>
          </p:nvPr>
        </p:nvSpPr>
        <p:spPr/>
        <p:txBody>
          <a:bodyPr/>
          <a:lstStyle/>
          <a:p>
            <a:fld id="{B57DD0C4-B712-4A34-A73A-E141318A8C58}" type="slidenum">
              <a:rPr lang="en-GB" smtClean="0"/>
              <a:t>14</a:t>
            </a:fld>
            <a:endParaRPr lang="en-GB" dirty="0"/>
          </a:p>
        </p:txBody>
      </p:sp>
    </p:spTree>
    <p:extLst>
      <p:ext uri="{BB962C8B-B14F-4D97-AF65-F5344CB8AC3E}">
        <p14:creationId xmlns:p14="http://schemas.microsoft.com/office/powerpoint/2010/main" val="1016649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DD0C4-B712-4A34-A73A-E141318A8C58}" type="slidenum">
              <a:rPr lang="en-GB" smtClean="0"/>
              <a:t>15</a:t>
            </a:fld>
            <a:endParaRPr lang="en-GB"/>
          </a:p>
        </p:txBody>
      </p:sp>
    </p:spTree>
    <p:extLst>
      <p:ext uri="{BB962C8B-B14F-4D97-AF65-F5344CB8AC3E}">
        <p14:creationId xmlns:p14="http://schemas.microsoft.com/office/powerpoint/2010/main" val="1110634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 at sheet in pack</a:t>
            </a:r>
            <a:endParaRPr lang="en-GB" dirty="0"/>
          </a:p>
        </p:txBody>
      </p:sp>
      <p:sp>
        <p:nvSpPr>
          <p:cNvPr id="4" name="Slide Number Placeholder 3"/>
          <p:cNvSpPr>
            <a:spLocks noGrp="1"/>
          </p:cNvSpPr>
          <p:nvPr>
            <p:ph type="sldNum" sz="quarter" idx="10"/>
          </p:nvPr>
        </p:nvSpPr>
        <p:spPr/>
        <p:txBody>
          <a:bodyPr/>
          <a:lstStyle/>
          <a:p>
            <a:fld id="{B57DD0C4-B712-4A34-A73A-E141318A8C58}" type="slidenum">
              <a:rPr lang="en-GB" smtClean="0"/>
              <a:t>16</a:t>
            </a:fld>
            <a:endParaRPr lang="en-GB"/>
          </a:p>
        </p:txBody>
      </p:sp>
    </p:spTree>
    <p:extLst>
      <p:ext uri="{BB962C8B-B14F-4D97-AF65-F5344CB8AC3E}">
        <p14:creationId xmlns:p14="http://schemas.microsoft.com/office/powerpoint/2010/main" val="3957097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DD0C4-B712-4A34-A73A-E141318A8C58}" type="slidenum">
              <a:rPr lang="en-GB" smtClean="0"/>
              <a:t>17</a:t>
            </a:fld>
            <a:endParaRPr lang="en-GB"/>
          </a:p>
        </p:txBody>
      </p:sp>
    </p:spTree>
    <p:extLst>
      <p:ext uri="{BB962C8B-B14F-4D97-AF65-F5344CB8AC3E}">
        <p14:creationId xmlns:p14="http://schemas.microsoft.com/office/powerpoint/2010/main" val="3011810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Record of Review meetings with Parents - </a:t>
            </a:r>
            <a:r>
              <a:rPr lang="en-GB" b="1" dirty="0" smtClean="0"/>
              <a:t>Sheet</a:t>
            </a:r>
            <a:endParaRPr lang="en-GB" b="1" dirty="0"/>
          </a:p>
        </p:txBody>
      </p:sp>
      <p:sp>
        <p:nvSpPr>
          <p:cNvPr id="4" name="Slide Number Placeholder 3"/>
          <p:cNvSpPr>
            <a:spLocks noGrp="1"/>
          </p:cNvSpPr>
          <p:nvPr>
            <p:ph type="sldNum" sz="quarter" idx="10"/>
          </p:nvPr>
        </p:nvSpPr>
        <p:spPr/>
        <p:txBody>
          <a:bodyPr/>
          <a:lstStyle/>
          <a:p>
            <a:fld id="{14133C10-7BE2-42B3-98B8-5671D638920D}" type="slidenum">
              <a:rPr lang="en-GB" smtClean="0"/>
              <a:pPr/>
              <a:t>20</a:t>
            </a:fld>
            <a:endParaRPr lang="en-GB"/>
          </a:p>
        </p:txBody>
      </p:sp>
    </p:spTree>
    <p:extLst>
      <p:ext uri="{BB962C8B-B14F-4D97-AF65-F5344CB8AC3E}">
        <p14:creationId xmlns:p14="http://schemas.microsoft.com/office/powerpoint/2010/main" val="417437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DD0C4-B712-4A34-A73A-E141318A8C58}" type="slidenum">
              <a:rPr lang="en-GB" smtClean="0"/>
              <a:t>23</a:t>
            </a:fld>
            <a:endParaRPr lang="en-GB"/>
          </a:p>
        </p:txBody>
      </p:sp>
    </p:spTree>
    <p:extLst>
      <p:ext uri="{BB962C8B-B14F-4D97-AF65-F5344CB8AC3E}">
        <p14:creationId xmlns:p14="http://schemas.microsoft.com/office/powerpoint/2010/main" val="3027860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Has always been said “all teachers are teachers of SEN….”</a:t>
            </a:r>
          </a:p>
          <a:p>
            <a:r>
              <a:rPr lang="en-GB" dirty="0" smtClean="0"/>
              <a:t>Now main responsibility falls on class / subject teachers</a:t>
            </a:r>
          </a:p>
          <a:p>
            <a:r>
              <a:rPr lang="en-GB" dirty="0" smtClean="0"/>
              <a:t>They will need to take the lead in delivering support and providing evidence of impact</a:t>
            </a:r>
          </a:p>
          <a:p>
            <a:endParaRPr lang="en-GB" dirty="0" smtClean="0"/>
          </a:p>
          <a:p>
            <a:r>
              <a:rPr lang="en-GB" dirty="0" smtClean="0"/>
              <a:t>On extranet</a:t>
            </a:r>
            <a:endParaRPr lang="en-GB" dirty="0"/>
          </a:p>
        </p:txBody>
      </p:sp>
      <p:sp>
        <p:nvSpPr>
          <p:cNvPr id="4" name="Slide Number Placeholder 3"/>
          <p:cNvSpPr>
            <a:spLocks noGrp="1"/>
          </p:cNvSpPr>
          <p:nvPr>
            <p:ph type="sldNum" sz="quarter" idx="10"/>
          </p:nvPr>
        </p:nvSpPr>
        <p:spPr/>
        <p:txBody>
          <a:bodyPr/>
          <a:lstStyle/>
          <a:p>
            <a:fld id="{14133C10-7BE2-42B3-98B8-5671D638920D}" type="slidenum">
              <a:rPr lang="en-GB" smtClean="0"/>
              <a:t>24</a:t>
            </a:fld>
            <a:endParaRPr lang="en-GB"/>
          </a:p>
        </p:txBody>
      </p:sp>
    </p:spTree>
    <p:extLst>
      <p:ext uri="{BB962C8B-B14F-4D97-AF65-F5344CB8AC3E}">
        <p14:creationId xmlns:p14="http://schemas.microsoft.com/office/powerpoint/2010/main" val="1046244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DD0C4-B712-4A34-A73A-E141318A8C58}" type="slidenum">
              <a:rPr lang="en-GB" smtClean="0"/>
              <a:t>2</a:t>
            </a:fld>
            <a:endParaRPr lang="en-GB"/>
          </a:p>
        </p:txBody>
      </p:sp>
    </p:spTree>
    <p:extLst>
      <p:ext uri="{BB962C8B-B14F-4D97-AF65-F5344CB8AC3E}">
        <p14:creationId xmlns:p14="http://schemas.microsoft.com/office/powerpoint/2010/main" val="336407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Need to look at Early Monitoring Sheet   - 1</a:t>
            </a:r>
            <a:r>
              <a:rPr lang="en-GB" baseline="30000" dirty="0" smtClean="0"/>
              <a:t>st</a:t>
            </a:r>
            <a:r>
              <a:rPr lang="en-GB" dirty="0" smtClean="0"/>
              <a:t> Page</a:t>
            </a:r>
          </a:p>
          <a:p>
            <a:r>
              <a:rPr lang="en-GB" dirty="0" smtClean="0"/>
              <a:t>			- 2</a:t>
            </a:r>
            <a:r>
              <a:rPr lang="en-GB" baseline="30000" dirty="0" smtClean="0"/>
              <a:t>nd</a:t>
            </a:r>
            <a:r>
              <a:rPr lang="en-GB" dirty="0" smtClean="0"/>
              <a:t> Page</a:t>
            </a:r>
            <a:endParaRPr lang="en-GB" dirty="0"/>
          </a:p>
        </p:txBody>
      </p:sp>
      <p:sp>
        <p:nvSpPr>
          <p:cNvPr id="4" name="Slide Number Placeholder 3"/>
          <p:cNvSpPr>
            <a:spLocks noGrp="1"/>
          </p:cNvSpPr>
          <p:nvPr>
            <p:ph type="sldNum" sz="quarter" idx="10"/>
          </p:nvPr>
        </p:nvSpPr>
        <p:spPr/>
        <p:txBody>
          <a:bodyPr/>
          <a:lstStyle/>
          <a:p>
            <a:fld id="{14133C10-7BE2-42B3-98B8-5671D638920D}" type="slidenum">
              <a:rPr lang="en-GB" smtClean="0"/>
              <a:pPr/>
              <a:t>25</a:t>
            </a:fld>
            <a:endParaRPr lang="en-GB"/>
          </a:p>
        </p:txBody>
      </p:sp>
    </p:spTree>
    <p:extLst>
      <p:ext uri="{BB962C8B-B14F-4D97-AF65-F5344CB8AC3E}">
        <p14:creationId xmlns:p14="http://schemas.microsoft.com/office/powerpoint/2010/main" val="626316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6:20</a:t>
            </a:r>
          </a:p>
          <a:p>
            <a:endParaRPr lang="en-GB" dirty="0" smtClean="0"/>
          </a:p>
          <a:p>
            <a:r>
              <a:rPr lang="en-GB" dirty="0" smtClean="0"/>
              <a:t>For some children, SEN can be identified at an early age. However, for other children and young people difficulties become evident only as they develop. </a:t>
            </a:r>
          </a:p>
          <a:p>
            <a:endParaRPr lang="en-GB" dirty="0" smtClean="0"/>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Professionals should also be alert to other events that can lead to learning difficulties or wider mental health difficulties, such as bullying or bereavement. </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Schools should ensure they make appropriate provision for a child’s short-term needs in order to prevent problems escalating. </a:t>
            </a: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4133C10-7BE2-42B3-98B8-5671D638920D}" type="slidenum">
              <a:rPr lang="en-GB" smtClean="0"/>
              <a:t>26</a:t>
            </a:fld>
            <a:endParaRPr lang="en-GB"/>
          </a:p>
        </p:txBody>
      </p:sp>
    </p:spTree>
    <p:extLst>
      <p:ext uri="{BB962C8B-B14F-4D97-AF65-F5344CB8AC3E}">
        <p14:creationId xmlns:p14="http://schemas.microsoft.com/office/powerpoint/2010/main" val="579895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Tahoma" panose="020B0604030504040204" pitchFamily="34" charset="0"/>
                <a:ea typeface="Tahoma" panose="020B0604030504040204" pitchFamily="34" charset="0"/>
                <a:cs typeface="Tahoma" panose="020B0604030504040204" pitchFamily="34" charset="0"/>
              </a:rPr>
              <a:t>The school will need to provide on-going professional development to staff  </a:t>
            </a:r>
          </a:p>
          <a:p>
            <a:endParaRPr lang="en-GB" dirty="0"/>
          </a:p>
        </p:txBody>
      </p:sp>
      <p:sp>
        <p:nvSpPr>
          <p:cNvPr id="4" name="Slide Number Placeholder 3"/>
          <p:cNvSpPr>
            <a:spLocks noGrp="1"/>
          </p:cNvSpPr>
          <p:nvPr>
            <p:ph type="sldNum" sz="quarter" idx="10"/>
          </p:nvPr>
        </p:nvSpPr>
        <p:spPr/>
        <p:txBody>
          <a:bodyPr/>
          <a:lstStyle/>
          <a:p>
            <a:fld id="{B57DD0C4-B712-4A34-A73A-E141318A8C58}" type="slidenum">
              <a:rPr lang="en-GB" smtClean="0"/>
              <a:t>27</a:t>
            </a:fld>
            <a:endParaRPr lang="en-GB"/>
          </a:p>
        </p:txBody>
      </p:sp>
    </p:spTree>
    <p:extLst>
      <p:ext uri="{BB962C8B-B14F-4D97-AF65-F5344CB8AC3E}">
        <p14:creationId xmlns:p14="http://schemas.microsoft.com/office/powerpoint/2010/main" val="2572779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B57DD0C4-B712-4A34-A73A-E141318A8C58}" type="slidenum">
              <a:rPr lang="en-GB" smtClean="0"/>
              <a:t>28</a:t>
            </a:fld>
            <a:endParaRPr lang="en-GB"/>
          </a:p>
        </p:txBody>
      </p:sp>
    </p:spTree>
    <p:extLst>
      <p:ext uri="{BB962C8B-B14F-4D97-AF65-F5344CB8AC3E}">
        <p14:creationId xmlns:p14="http://schemas.microsoft.com/office/powerpoint/2010/main" val="2369152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latin typeface="Arial" panose="020B0604020202020204" pitchFamily="34" charset="0"/>
                <a:cs typeface="Arial" panose="020B0604020202020204" pitchFamily="34" charset="0"/>
              </a:rPr>
              <a:t>Universal: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atin typeface="Tahoma" panose="020B0604030504040204" pitchFamily="34" charset="0"/>
                <a:ea typeface="Tahoma" panose="020B0604030504040204" pitchFamily="34" charset="0"/>
                <a:cs typeface="Tahoma" panose="020B0604030504040204" pitchFamily="34" charset="0"/>
              </a:rPr>
              <a:t>Schools need to ensure that all staff aware of obligations under the </a:t>
            </a:r>
            <a:r>
              <a:rPr lang="en-GB" b="1" dirty="0" smtClean="0">
                <a:latin typeface="Tahoma" panose="020B0604030504040204" pitchFamily="34" charset="0"/>
                <a:ea typeface="Tahoma" panose="020B0604030504040204" pitchFamily="34" charset="0"/>
                <a:cs typeface="Tahoma" panose="020B0604030504040204" pitchFamily="34" charset="0"/>
              </a:rPr>
              <a:t>LA expectations </a:t>
            </a:r>
            <a:r>
              <a:rPr lang="en-GB" dirty="0" smtClean="0">
                <a:latin typeface="Tahoma" panose="020B0604030504040204" pitchFamily="34" charset="0"/>
                <a:ea typeface="Tahoma" panose="020B0604030504040204" pitchFamily="34" charset="0"/>
                <a:cs typeface="Tahoma" panose="020B0604030504040204" pitchFamily="34" charset="0"/>
              </a:rPr>
              <a:t>document – part of the LA Local Offer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atin typeface="Tahoma" panose="020B0604030504040204" pitchFamily="34" charset="0"/>
                <a:ea typeface="Tahoma" panose="020B0604030504040204" pitchFamily="34" charset="0"/>
                <a:cs typeface="Tahoma" panose="020B0604030504040204" pitchFamily="34" charset="0"/>
              </a:rPr>
              <a:t>The school should ensure that these expectations put in place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100" b="0" dirty="0" smtClean="0">
                <a:solidFill>
                  <a:schemeClr val="tx2">
                    <a:lumMod val="75000"/>
                  </a:schemeClr>
                </a:solidFill>
                <a:latin typeface="Arial" panose="020B0604020202020204" pitchFamily="34" charset="0"/>
                <a:cs typeface="Arial" panose="020B0604020202020204" pitchFamily="34" charset="0"/>
              </a:rPr>
              <a:t>All pupils receive universal high quality inclusive teaching, and needs of all pupils are met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100" b="0" dirty="0" smtClean="0">
                <a:latin typeface="Arial" panose="020B0604020202020204" pitchFamily="34" charset="0"/>
                <a:cs typeface="Arial" panose="020B0604020202020204" pitchFamily="34" charset="0"/>
              </a:rPr>
              <a:t>Children and young people with special needs learn inclusively and meaningfully, alongside their peers</a:t>
            </a:r>
            <a:endParaRPr lang="en-GB" sz="1100" b="0" dirty="0" smtClean="0">
              <a:solidFill>
                <a:schemeClr val="tx2">
                  <a:lumMod val="7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100" b="0" dirty="0" smtClean="0">
                <a:solidFill>
                  <a:schemeClr val="tx2">
                    <a:lumMod val="75000"/>
                  </a:schemeClr>
                </a:solidFill>
                <a:latin typeface="Arial" panose="020B0604020202020204" pitchFamily="34" charset="0"/>
                <a:cs typeface="Arial" panose="020B0604020202020204" pitchFamily="34" charset="0"/>
              </a:rPr>
              <a:t>Teachers have high expectations for all and enable children and young people to work at a level which challenges their own  abilities </a:t>
            </a:r>
            <a:endParaRPr lang="en-GB" sz="1100" b="0" dirty="0" smtClean="0">
              <a:solidFill>
                <a:schemeClr val="tx2">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100" b="0" dirty="0" smtClean="0">
                <a:solidFill>
                  <a:schemeClr val="tx2">
                    <a:lumMod val="75000"/>
                  </a:schemeClr>
                </a:solidFill>
                <a:latin typeface="Arial" panose="020B0604020202020204" pitchFamily="34" charset="0"/>
                <a:cs typeface="Arial" panose="020B0604020202020204" pitchFamily="34" charset="0"/>
              </a:rPr>
              <a:t>All teachers make creative adaptations to classroom practice, differentiate appropriately and make effective use of resources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100" b="0" dirty="0" smtClean="0">
                <a:solidFill>
                  <a:schemeClr val="tx2">
                    <a:lumMod val="75000"/>
                  </a:schemeClr>
                </a:solidFill>
                <a:latin typeface="Arial" panose="020B0604020202020204" pitchFamily="34" charset="0"/>
                <a:cs typeface="Arial" panose="020B0604020202020204" pitchFamily="34" charset="0"/>
              </a:rPr>
              <a:t>A range of high quality, effective, key teaching strategies used by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100" b="0" dirty="0" smtClean="0">
                <a:solidFill>
                  <a:schemeClr val="tx2">
                    <a:lumMod val="75000"/>
                  </a:schemeClr>
                </a:solidFill>
                <a:latin typeface="Arial" panose="020B0604020202020204" pitchFamily="34" charset="0"/>
                <a:cs typeface="Arial" panose="020B0604020202020204" pitchFamily="34" charset="0"/>
              </a:rPr>
              <a:t>The school provides on-going professional development to staff  and specific, specialist  support for pupils who need an even more personalised programme delivered by an appropriately qualified person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100" b="1" dirty="0" smtClean="0">
              <a:solidFill>
                <a:schemeClr val="tx2">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100" b="0" dirty="0" smtClean="0">
              <a:solidFill>
                <a:schemeClr val="tx2">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latin typeface="Arial" panose="020B0604020202020204" pitchFamily="34" charset="0"/>
                <a:cs typeface="Arial" panose="020B0604020202020204" pitchFamily="34" charset="0"/>
              </a:rPr>
              <a:t>SEND Support: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0" dirty="0" smtClean="0">
                <a:solidFill>
                  <a:schemeClr val="tx2">
                    <a:lumMod val="75000"/>
                  </a:schemeClr>
                </a:solidFill>
                <a:latin typeface="Arial" panose="020B0604020202020204" pitchFamily="34" charset="0"/>
                <a:cs typeface="Arial" panose="020B0604020202020204" pitchFamily="34" charset="0"/>
              </a:rPr>
              <a:t>Targeted interventions are a continuum of whole school provision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0" dirty="0" smtClean="0">
                <a:solidFill>
                  <a:schemeClr val="tx2">
                    <a:lumMod val="75000"/>
                  </a:schemeClr>
                </a:solidFill>
                <a:latin typeface="Arial" panose="020B0604020202020204" pitchFamily="34" charset="0"/>
                <a:cs typeface="Arial" panose="020B0604020202020204" pitchFamily="34" charset="0"/>
              </a:rPr>
              <a:t>Some staff will have additional qualifications or training  to enable them to assess  pupils and oversee the delivery of evidence based intervention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0" dirty="0" smtClean="0">
                <a:solidFill>
                  <a:schemeClr val="tx2">
                    <a:lumMod val="75000"/>
                  </a:schemeClr>
                </a:solidFill>
                <a:latin typeface="Arial" panose="020B0604020202020204" pitchFamily="34" charset="0"/>
                <a:cs typeface="Arial" panose="020B0604020202020204" pitchFamily="34" charset="0"/>
              </a:rPr>
              <a:t>Parents and Pupils are actively involved in decision making</a:t>
            </a:r>
            <a:endParaRPr lang="en-GB" sz="1200" b="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latin typeface="Arial" panose="020B0604020202020204" pitchFamily="34" charset="0"/>
                <a:cs typeface="Arial" panose="020B0604020202020204" pitchFamily="34" charset="0"/>
              </a:rPr>
              <a:t>A few pupils receive more personalised, specialised provision</a:t>
            </a:r>
            <a:r>
              <a:rPr lang="en-GB" sz="1200" dirty="0" smtClean="0">
                <a:solidFill>
                  <a:schemeClr val="tx1"/>
                </a:solidFill>
                <a:latin typeface="Arial" panose="020B0604020202020204" pitchFamily="34" charset="0"/>
                <a:cs typeface="Arial" panose="020B0604020202020204" pitchFamily="34" charset="0"/>
              </a:rPr>
              <a:t>: this will be  a longer term provision  for those  few pupils whose needs are so specialised, that they require the skills of a specialist teacher or group of professionals to be involved. The majority of these pupils’ time is spent in the mainstream classroom but their ‘additional and different’ provision  is highly personalised and closely monitored. The class /subject teachers are clear how to encourage independence and boost these pupils’ self esteem. This provision may come from within  the school or from outside the school (</a:t>
            </a:r>
            <a:r>
              <a:rPr lang="en-GB" sz="1200" dirty="0" err="1" smtClean="0">
                <a:solidFill>
                  <a:schemeClr val="tx1"/>
                </a:solidFill>
                <a:latin typeface="Arial" panose="020B0604020202020204" pitchFamily="34" charset="0"/>
                <a:cs typeface="Arial" panose="020B0604020202020204" pitchFamily="34" charset="0"/>
              </a:rPr>
              <a:t>ie</a:t>
            </a:r>
            <a:r>
              <a:rPr lang="en-GB" sz="1200" dirty="0" smtClean="0">
                <a:solidFill>
                  <a:schemeClr val="tx1"/>
                </a:solidFill>
                <a:latin typeface="Arial" panose="020B0604020202020204" pitchFamily="34" charset="0"/>
                <a:cs typeface="Arial" panose="020B0604020202020204" pitchFamily="34" charset="0"/>
              </a:rPr>
              <a:t> a collaboration with other schools or the LA Local Offer) </a:t>
            </a:r>
            <a:endParaRPr lang="en-GB" sz="1200" dirty="0" smtClean="0">
              <a:solidFill>
                <a:schemeClr val="tx1"/>
              </a:solidFill>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B57DD0C4-B712-4A34-A73A-E141318A8C58}" type="slidenum">
              <a:rPr lang="en-GB" smtClean="0"/>
              <a:pPr/>
              <a:t>30</a:t>
            </a:fld>
            <a:endParaRPr lang="en-GB"/>
          </a:p>
        </p:txBody>
      </p:sp>
    </p:spTree>
    <p:extLst>
      <p:ext uri="{BB962C8B-B14F-4D97-AF65-F5344CB8AC3E}">
        <p14:creationId xmlns:p14="http://schemas.microsoft.com/office/powerpoint/2010/main" val="2369152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0885" y="4580730"/>
            <a:ext cx="5438140" cy="4983999"/>
          </a:xfrm>
        </p:spPr>
        <p:txBody>
          <a:bodyPr/>
          <a:lstStyle/>
          <a:p>
            <a:endParaRPr lang="en-GB" sz="1100" dirty="0"/>
          </a:p>
        </p:txBody>
      </p:sp>
      <p:sp>
        <p:nvSpPr>
          <p:cNvPr id="4" name="Slide Number Placeholder 3"/>
          <p:cNvSpPr>
            <a:spLocks noGrp="1"/>
          </p:cNvSpPr>
          <p:nvPr>
            <p:ph type="sldNum" sz="quarter" idx="10"/>
          </p:nvPr>
        </p:nvSpPr>
        <p:spPr/>
        <p:txBody>
          <a:bodyPr/>
          <a:lstStyle/>
          <a:p>
            <a:fld id="{022A7C5A-6462-465F-A35F-B3B79A3AEDBA}" type="slidenum">
              <a:rPr lang="en-GB" smtClean="0"/>
              <a:t>31</a:t>
            </a:fld>
            <a:endParaRPr lang="en-GB"/>
          </a:p>
        </p:txBody>
      </p:sp>
    </p:spTree>
    <p:extLst>
      <p:ext uri="{BB962C8B-B14F-4D97-AF65-F5344CB8AC3E}">
        <p14:creationId xmlns:p14="http://schemas.microsoft.com/office/powerpoint/2010/main" val="3079297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0885" y="4580730"/>
            <a:ext cx="5438140" cy="4983999"/>
          </a:xfrm>
        </p:spPr>
        <p:txBody>
          <a:bodyPr/>
          <a:lstStyle/>
          <a:p>
            <a:r>
              <a:rPr lang="en-GB" sz="1100" dirty="0" smtClean="0"/>
              <a:t>Graduated</a:t>
            </a:r>
            <a:r>
              <a:rPr lang="en-GB" sz="1100" baseline="0" dirty="0" smtClean="0"/>
              <a:t> Response linked to this process – schools very familiar with this approach, but now specifically related to SEN process</a:t>
            </a:r>
          </a:p>
          <a:p>
            <a:endParaRPr lang="en-GB" sz="1100" baseline="0" dirty="0" smtClean="0"/>
          </a:p>
          <a:p>
            <a:r>
              <a:rPr lang="en-GB" sz="1100" b="1" baseline="0" dirty="0" smtClean="0"/>
              <a:t>Go through question…..</a:t>
            </a:r>
          </a:p>
          <a:p>
            <a:endParaRPr lang="en-GB" sz="1100" b="1" baseline="0" dirty="0" smtClean="0"/>
          </a:p>
          <a:p>
            <a:r>
              <a:rPr lang="en-GB" sz="1100" b="0" baseline="0" dirty="0" smtClean="0"/>
              <a:t>Possibly</a:t>
            </a:r>
            <a:r>
              <a:rPr lang="en-GB" sz="1100" b="1" baseline="0" dirty="0" smtClean="0"/>
              <a:t> ASSESS / Do</a:t>
            </a:r>
            <a:r>
              <a:rPr lang="en-GB" sz="1100" b="0" baseline="0" dirty="0" smtClean="0"/>
              <a:t> pose most questions</a:t>
            </a:r>
            <a:endParaRPr lang="en-GB" sz="1100" b="1" dirty="0"/>
          </a:p>
        </p:txBody>
      </p:sp>
      <p:sp>
        <p:nvSpPr>
          <p:cNvPr id="4" name="Slide Number Placeholder 3"/>
          <p:cNvSpPr>
            <a:spLocks noGrp="1"/>
          </p:cNvSpPr>
          <p:nvPr>
            <p:ph type="sldNum" sz="quarter" idx="10"/>
          </p:nvPr>
        </p:nvSpPr>
        <p:spPr/>
        <p:txBody>
          <a:bodyPr/>
          <a:lstStyle/>
          <a:p>
            <a:fld id="{022A7C5A-6462-465F-A35F-B3B79A3AEDBA}" type="slidenum">
              <a:rPr lang="en-GB" smtClean="0"/>
              <a:pPr/>
              <a:t>32</a:t>
            </a:fld>
            <a:endParaRPr lang="en-GB"/>
          </a:p>
        </p:txBody>
      </p:sp>
    </p:spTree>
    <p:extLst>
      <p:ext uri="{BB962C8B-B14F-4D97-AF65-F5344CB8AC3E}">
        <p14:creationId xmlns:p14="http://schemas.microsoft.com/office/powerpoint/2010/main" val="3079297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SENCo</a:t>
            </a:r>
            <a:r>
              <a:rPr lang="en-GB" dirty="0" smtClean="0"/>
              <a:t> must be teacher</a:t>
            </a:r>
          </a:p>
          <a:p>
            <a:r>
              <a:rPr lang="en-GB" dirty="0" err="1" smtClean="0"/>
              <a:t>SENCo</a:t>
            </a:r>
            <a:r>
              <a:rPr lang="en-GB" dirty="0" smtClean="0"/>
              <a:t> must have additional qualification</a:t>
            </a:r>
            <a:endParaRPr lang="en-GB" dirty="0"/>
          </a:p>
        </p:txBody>
      </p:sp>
      <p:sp>
        <p:nvSpPr>
          <p:cNvPr id="4" name="Slide Number Placeholder 3"/>
          <p:cNvSpPr>
            <a:spLocks noGrp="1"/>
          </p:cNvSpPr>
          <p:nvPr>
            <p:ph type="sldNum" sz="quarter" idx="10"/>
          </p:nvPr>
        </p:nvSpPr>
        <p:spPr/>
        <p:txBody>
          <a:bodyPr/>
          <a:lstStyle/>
          <a:p>
            <a:fld id="{B57DD0C4-B712-4A34-A73A-E141318A8C58}" type="slidenum">
              <a:rPr lang="en-GB" smtClean="0"/>
              <a:t>38</a:t>
            </a:fld>
            <a:endParaRPr lang="en-GB"/>
          </a:p>
        </p:txBody>
      </p:sp>
    </p:spTree>
    <p:extLst>
      <p:ext uri="{BB962C8B-B14F-4D97-AF65-F5344CB8AC3E}">
        <p14:creationId xmlns:p14="http://schemas.microsoft.com/office/powerpoint/2010/main" val="557603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A7C5A-6462-465F-A35F-B3B79A3AEDBA}" type="slidenum">
              <a:rPr lang="en-GB" smtClean="0"/>
              <a:t>40</a:t>
            </a:fld>
            <a:endParaRPr lang="en-GB" dirty="0"/>
          </a:p>
        </p:txBody>
      </p:sp>
    </p:spTree>
    <p:extLst>
      <p:ext uri="{BB962C8B-B14F-4D97-AF65-F5344CB8AC3E}">
        <p14:creationId xmlns:p14="http://schemas.microsoft.com/office/powerpoint/2010/main" val="3514114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Grid to show</a:t>
            </a:r>
            <a:endParaRPr lang="en-GB" dirty="0"/>
          </a:p>
        </p:txBody>
      </p:sp>
      <p:sp>
        <p:nvSpPr>
          <p:cNvPr id="4" name="Slide Number Placeholder 3"/>
          <p:cNvSpPr>
            <a:spLocks noGrp="1"/>
          </p:cNvSpPr>
          <p:nvPr>
            <p:ph type="sldNum" sz="quarter" idx="10"/>
          </p:nvPr>
        </p:nvSpPr>
        <p:spPr/>
        <p:txBody>
          <a:bodyPr/>
          <a:lstStyle/>
          <a:p>
            <a:fld id="{B57DD0C4-B712-4A34-A73A-E141318A8C58}" type="slidenum">
              <a:rPr lang="en-GB" smtClean="0"/>
              <a:t>41</a:t>
            </a:fld>
            <a:endParaRPr lang="en-GB" dirty="0"/>
          </a:p>
        </p:txBody>
      </p:sp>
    </p:spTree>
    <p:extLst>
      <p:ext uri="{BB962C8B-B14F-4D97-AF65-F5344CB8AC3E}">
        <p14:creationId xmlns:p14="http://schemas.microsoft.com/office/powerpoint/2010/main" val="4246069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DD0C4-B712-4A34-A73A-E141318A8C58}" type="slidenum">
              <a:rPr lang="en-GB" smtClean="0"/>
              <a:t>3</a:t>
            </a:fld>
            <a:endParaRPr lang="en-GB"/>
          </a:p>
        </p:txBody>
      </p:sp>
    </p:spTree>
    <p:extLst>
      <p:ext uri="{BB962C8B-B14F-4D97-AF65-F5344CB8AC3E}">
        <p14:creationId xmlns:p14="http://schemas.microsoft.com/office/powerpoint/2010/main" val="380878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DD0C4-B712-4A34-A73A-E141318A8C58}" type="slidenum">
              <a:rPr lang="en-GB" smtClean="0"/>
              <a:t>51</a:t>
            </a:fld>
            <a:endParaRPr lang="en-GB"/>
          </a:p>
        </p:txBody>
      </p:sp>
    </p:spTree>
    <p:extLst>
      <p:ext uri="{BB962C8B-B14F-4D97-AF65-F5344CB8AC3E}">
        <p14:creationId xmlns:p14="http://schemas.microsoft.com/office/powerpoint/2010/main" val="2135870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Sue Black</a:t>
            </a:r>
          </a:p>
          <a:p>
            <a:r>
              <a:rPr lang="en-GB" dirty="0" smtClean="0"/>
              <a:t>Judy</a:t>
            </a:r>
            <a:r>
              <a:rPr lang="en-GB" baseline="0" dirty="0" smtClean="0"/>
              <a:t> </a:t>
            </a:r>
            <a:r>
              <a:rPr lang="en-GB" baseline="0" dirty="0" err="1" smtClean="0"/>
              <a:t>Cotterill</a:t>
            </a:r>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57DD0C4-B712-4A34-A73A-E141318A8C58}" type="slidenum">
              <a:rPr lang="en-GB" smtClean="0"/>
              <a:t>54</a:t>
            </a:fld>
            <a:endParaRPr lang="en-GB"/>
          </a:p>
        </p:txBody>
      </p:sp>
    </p:spTree>
    <p:extLst>
      <p:ext uri="{BB962C8B-B14F-4D97-AF65-F5344CB8AC3E}">
        <p14:creationId xmlns:p14="http://schemas.microsoft.com/office/powerpoint/2010/main" val="4161749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year</a:t>
            </a:r>
          </a:p>
          <a:p>
            <a:r>
              <a:rPr lang="en-GB" dirty="0" smtClean="0"/>
              <a:t>New term</a:t>
            </a:r>
          </a:p>
          <a:p>
            <a:r>
              <a:rPr lang="en-GB" dirty="0" smtClean="0"/>
              <a:t>New changes in world of SEN</a:t>
            </a:r>
          </a:p>
          <a:p>
            <a:r>
              <a:rPr lang="en-GB" dirty="0" smtClean="0"/>
              <a:t>Time to look at these</a:t>
            </a:r>
          </a:p>
          <a:p>
            <a:r>
              <a:rPr lang="en-GB" dirty="0" smtClean="0"/>
              <a:t>Start to consider how will embed these in school</a:t>
            </a:r>
          </a:p>
          <a:p>
            <a:endParaRPr lang="en-GB" dirty="0" smtClean="0"/>
          </a:p>
          <a:p>
            <a:r>
              <a:rPr lang="en-GB" dirty="0" smtClean="0"/>
              <a:t>However, although there are changes- very much building</a:t>
            </a:r>
            <a:r>
              <a:rPr lang="en-GB" baseline="0" dirty="0" smtClean="0"/>
              <a:t> on secure, sound work</a:t>
            </a:r>
            <a:endParaRPr lang="en-GB" dirty="0"/>
          </a:p>
        </p:txBody>
      </p:sp>
      <p:sp>
        <p:nvSpPr>
          <p:cNvPr id="4" name="Slide Number Placeholder 3"/>
          <p:cNvSpPr>
            <a:spLocks noGrp="1"/>
          </p:cNvSpPr>
          <p:nvPr>
            <p:ph type="sldNum" sz="quarter" idx="10"/>
          </p:nvPr>
        </p:nvSpPr>
        <p:spPr/>
        <p:txBody>
          <a:bodyPr/>
          <a:lstStyle/>
          <a:p>
            <a:fld id="{14133C10-7BE2-42B3-98B8-5671D638920D}" type="slidenum">
              <a:rPr lang="en-GB" smtClean="0"/>
              <a:t>4</a:t>
            </a:fld>
            <a:endParaRPr lang="en-GB" dirty="0"/>
          </a:p>
        </p:txBody>
      </p:sp>
    </p:spTree>
    <p:extLst>
      <p:ext uri="{BB962C8B-B14F-4D97-AF65-F5344CB8AC3E}">
        <p14:creationId xmlns:p14="http://schemas.microsoft.com/office/powerpoint/2010/main" val="254951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know what the </a:t>
            </a:r>
            <a:r>
              <a:rPr lang="en-GB" b="1" dirty="0" smtClean="0"/>
              <a:t>general principles</a:t>
            </a:r>
            <a:r>
              <a:rPr lang="en-GB" dirty="0" smtClean="0"/>
              <a:t> to class based support should look like</a:t>
            </a:r>
          </a:p>
          <a:p>
            <a:endParaRPr lang="en-GB" dirty="0" smtClean="0"/>
          </a:p>
          <a:p>
            <a:endParaRPr lang="en-GB" dirty="0"/>
          </a:p>
          <a:p>
            <a:r>
              <a:rPr lang="en-GB" b="1" dirty="0" smtClean="0"/>
              <a:t>This is for ALL OUR CHILDREN</a:t>
            </a:r>
          </a:p>
          <a:p>
            <a:endParaRPr lang="en-GB" b="1" dirty="0" smtClean="0"/>
          </a:p>
        </p:txBody>
      </p:sp>
      <p:sp>
        <p:nvSpPr>
          <p:cNvPr id="4" name="Slide Number Placeholder 3"/>
          <p:cNvSpPr>
            <a:spLocks noGrp="1"/>
          </p:cNvSpPr>
          <p:nvPr>
            <p:ph type="sldNum" sz="quarter" idx="10"/>
          </p:nvPr>
        </p:nvSpPr>
        <p:spPr/>
        <p:txBody>
          <a:bodyPr/>
          <a:lstStyle/>
          <a:p>
            <a:fld id="{14133C10-7BE2-42B3-98B8-5671D638920D}" type="slidenum">
              <a:rPr lang="en-GB" smtClean="0"/>
              <a:pPr/>
              <a:t>5</a:t>
            </a:fld>
            <a:endParaRPr lang="en-GB"/>
          </a:p>
        </p:txBody>
      </p:sp>
    </p:spTree>
    <p:extLst>
      <p:ext uri="{BB962C8B-B14F-4D97-AF65-F5344CB8AC3E}">
        <p14:creationId xmlns:p14="http://schemas.microsoft.com/office/powerpoint/2010/main" val="3343040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en-GB" b="1" dirty="0" smtClean="0"/>
              <a:t>Also acceptance that schools have: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Processes in place for identifying those pupils not making progress- Pupil Progress Meetings/ tracking</a:t>
            </a:r>
          </a:p>
          <a:p>
            <a:pPr marL="171450" indent="-171450">
              <a:buFont typeface="Arial" panose="020B0604020202020204" pitchFamily="34" charset="0"/>
              <a:buChar char="•"/>
              <a:defRPr/>
            </a:pPr>
            <a:r>
              <a:rPr lang="en-GB" dirty="0" smtClean="0"/>
              <a:t> knowledge of how best to support pupils with moderate needs – Provision map process</a:t>
            </a:r>
          </a:p>
          <a:p>
            <a:pPr marL="171450" indent="-171450">
              <a:buFont typeface="Arial" panose="020B0604020202020204" pitchFamily="34" charset="0"/>
              <a:buChar char="•"/>
              <a:defRPr/>
            </a:pPr>
            <a:r>
              <a:rPr lang="en-GB" dirty="0" smtClean="0"/>
              <a:t>Awareness of evidence based interventions</a:t>
            </a:r>
            <a:r>
              <a:rPr lang="en-GB" baseline="0" dirty="0" smtClean="0"/>
              <a:t> research advocate</a:t>
            </a:r>
          </a:p>
          <a:p>
            <a:pPr marL="171450" indent="-171450">
              <a:buFont typeface="Arial" panose="020B0604020202020204" pitchFamily="34" charset="0"/>
              <a:buChar char="•"/>
              <a:defRPr/>
            </a:pPr>
            <a:r>
              <a:rPr lang="en-GB" dirty="0" smtClean="0"/>
              <a:t>Previous experience</a:t>
            </a:r>
            <a:r>
              <a:rPr lang="en-GB" baseline="0" dirty="0" smtClean="0"/>
              <a:t> in monitoring, evaluating and publishing impact of Pupil Premium funding</a:t>
            </a:r>
          </a:p>
          <a:p>
            <a:pPr marL="171450" indent="-171450">
              <a:buFont typeface="Arial" panose="020B0604020202020204" pitchFamily="34" charset="0"/>
              <a:buChar char="•"/>
              <a:defRPr/>
            </a:pPr>
            <a:endParaRPr lang="en-GB" dirty="0" smtClean="0"/>
          </a:p>
          <a:p>
            <a:pPr>
              <a:buFont typeface="Arial" panose="020B0604020202020204" pitchFamily="34" charset="0"/>
              <a:buNone/>
              <a:defRPr/>
            </a:pPr>
            <a:r>
              <a:rPr lang="en-GB" dirty="0" smtClean="0"/>
              <a:t>So building on existing good practice</a:t>
            </a:r>
          </a:p>
          <a:p>
            <a:endParaRPr lang="en-GB" dirty="0" smtClean="0"/>
          </a:p>
        </p:txBody>
      </p:sp>
      <p:sp>
        <p:nvSpPr>
          <p:cNvPr id="4" name="Slide Number Placeholder 3"/>
          <p:cNvSpPr>
            <a:spLocks noGrp="1"/>
          </p:cNvSpPr>
          <p:nvPr>
            <p:ph type="sldNum" sz="quarter" idx="10"/>
          </p:nvPr>
        </p:nvSpPr>
        <p:spPr/>
        <p:txBody>
          <a:bodyPr/>
          <a:lstStyle/>
          <a:p>
            <a:fld id="{14133C10-7BE2-42B3-98B8-5671D638920D}" type="slidenum">
              <a:rPr lang="en-GB" smtClean="0"/>
              <a:pPr/>
              <a:t>6</a:t>
            </a:fld>
            <a:endParaRPr lang="en-GB"/>
          </a:p>
        </p:txBody>
      </p:sp>
    </p:spTree>
    <p:extLst>
      <p:ext uri="{BB962C8B-B14F-4D97-AF65-F5344CB8AC3E}">
        <p14:creationId xmlns:p14="http://schemas.microsoft.com/office/powerpoint/2010/main" val="3438780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133C10-7BE2-42B3-98B8-5671D638920D}" type="slidenum">
              <a:rPr lang="en-GB" smtClean="0"/>
              <a:pPr/>
              <a:t>7</a:t>
            </a:fld>
            <a:endParaRPr lang="en-GB"/>
          </a:p>
        </p:txBody>
      </p:sp>
    </p:spTree>
    <p:extLst>
      <p:ext uri="{BB962C8B-B14F-4D97-AF65-F5344CB8AC3E}">
        <p14:creationId xmlns:p14="http://schemas.microsoft.com/office/powerpoint/2010/main" val="2380539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changes however</a:t>
            </a:r>
            <a:endParaRPr lang="en-GB" dirty="0"/>
          </a:p>
        </p:txBody>
      </p:sp>
      <p:sp>
        <p:nvSpPr>
          <p:cNvPr id="4" name="Slide Number Placeholder 3"/>
          <p:cNvSpPr>
            <a:spLocks noGrp="1"/>
          </p:cNvSpPr>
          <p:nvPr>
            <p:ph type="sldNum" sz="quarter" idx="10"/>
          </p:nvPr>
        </p:nvSpPr>
        <p:spPr/>
        <p:txBody>
          <a:bodyPr/>
          <a:lstStyle/>
          <a:p>
            <a:fld id="{B57DD0C4-B712-4A34-A73A-E141318A8C58}" type="slidenum">
              <a:rPr lang="en-GB" smtClean="0"/>
              <a:t>8</a:t>
            </a:fld>
            <a:endParaRPr lang="en-GB"/>
          </a:p>
        </p:txBody>
      </p:sp>
    </p:spTree>
    <p:extLst>
      <p:ext uri="{BB962C8B-B14F-4D97-AF65-F5344CB8AC3E}">
        <p14:creationId xmlns:p14="http://schemas.microsoft.com/office/powerpoint/2010/main" val="3347437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 at sheet in pack</a:t>
            </a:r>
          </a:p>
          <a:p>
            <a:endParaRPr lang="en-GB" dirty="0" smtClean="0"/>
          </a:p>
          <a:p>
            <a:r>
              <a:rPr lang="en-GB" dirty="0" smtClean="0"/>
              <a:t>Look at example we provided</a:t>
            </a:r>
          </a:p>
          <a:p>
            <a:r>
              <a:rPr lang="en-GB" dirty="0" smtClean="0"/>
              <a:t>Look at other example</a:t>
            </a:r>
            <a:endParaRPr lang="en-GB" dirty="0"/>
          </a:p>
        </p:txBody>
      </p:sp>
      <p:sp>
        <p:nvSpPr>
          <p:cNvPr id="4" name="Slide Number Placeholder 3"/>
          <p:cNvSpPr>
            <a:spLocks noGrp="1"/>
          </p:cNvSpPr>
          <p:nvPr>
            <p:ph type="sldNum" sz="quarter" idx="10"/>
          </p:nvPr>
        </p:nvSpPr>
        <p:spPr/>
        <p:txBody>
          <a:bodyPr/>
          <a:lstStyle/>
          <a:p>
            <a:fld id="{B57DD0C4-B712-4A34-A73A-E141318A8C58}" type="slidenum">
              <a:rPr lang="en-GB" smtClean="0"/>
              <a:t>9</a:t>
            </a:fld>
            <a:endParaRPr lang="en-GB"/>
          </a:p>
        </p:txBody>
      </p:sp>
    </p:spTree>
    <p:extLst>
      <p:ext uri="{BB962C8B-B14F-4D97-AF65-F5344CB8AC3E}">
        <p14:creationId xmlns:p14="http://schemas.microsoft.com/office/powerpoint/2010/main" val="385457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Section Slide">
    <p:spTree>
      <p:nvGrpSpPr>
        <p:cNvPr id="1" name=""/>
        <p:cNvGrpSpPr/>
        <p:nvPr/>
      </p:nvGrpSpPr>
      <p:grpSpPr>
        <a:xfrm>
          <a:off x="0" y="0"/>
          <a:ext cx="0" cy="0"/>
          <a:chOff x="0" y="0"/>
          <a:chExt cx="0" cy="0"/>
        </a:xfrm>
      </p:grpSpPr>
      <p:sp>
        <p:nvSpPr>
          <p:cNvPr id="6" name="Rectangle 5"/>
          <p:cNvSpPr/>
          <p:nvPr/>
        </p:nvSpPr>
        <p:spPr>
          <a:xfrm>
            <a:off x="5805996" y="5773436"/>
            <a:ext cx="3338004" cy="674703"/>
          </a:xfrm>
          <a:prstGeom prst="rect">
            <a:avLst/>
          </a:prstGeom>
          <a:solidFill>
            <a:srgbClr val="FFFFC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2"/>
          <p:cNvPicPr>
            <a:picLocks noChangeAspect="1"/>
          </p:cNvPicPr>
          <p:nvPr/>
        </p:nvPicPr>
        <p:blipFill>
          <a:blip r:embed="rId2"/>
          <a:srcRect l="46725"/>
          <a:stretch>
            <a:fillRect/>
          </a:stretch>
        </p:blipFill>
        <p:spPr bwMode="auto">
          <a:xfrm>
            <a:off x="-1" y="2623716"/>
            <a:ext cx="2483127" cy="1479550"/>
          </a:xfrm>
          <a:prstGeom prst="rect">
            <a:avLst/>
          </a:prstGeom>
          <a:noFill/>
          <a:ln w="9525">
            <a:noFill/>
            <a:miter lim="800000"/>
            <a:headEnd/>
            <a:tailEnd/>
          </a:ln>
        </p:spPr>
      </p:pic>
      <p:pic>
        <p:nvPicPr>
          <p:cNvPr id="5" name="Picture 3"/>
          <p:cNvPicPr>
            <a:picLocks noChangeAspect="1"/>
          </p:cNvPicPr>
          <p:nvPr/>
        </p:nvPicPr>
        <p:blipFill>
          <a:blip r:embed="rId3"/>
          <a:srcRect l="10011" r="10011"/>
          <a:stretch>
            <a:fillRect/>
          </a:stretch>
        </p:blipFill>
        <p:spPr bwMode="auto">
          <a:xfrm>
            <a:off x="2007345" y="2623716"/>
            <a:ext cx="1183337" cy="1479550"/>
          </a:xfrm>
          <a:prstGeom prst="rect">
            <a:avLst/>
          </a:prstGeom>
          <a:noFill/>
          <a:ln w="9525">
            <a:noFill/>
            <a:miter lim="800000"/>
            <a:headEnd/>
            <a:tailEnd/>
          </a:ln>
        </p:spPr>
      </p:pic>
      <p:pic>
        <p:nvPicPr>
          <p:cNvPr id="7" name="Picture 5"/>
          <p:cNvPicPr>
            <a:picLocks noChangeAspect="1"/>
          </p:cNvPicPr>
          <p:nvPr/>
        </p:nvPicPr>
        <p:blipFill>
          <a:blip r:embed="rId4"/>
          <a:srcRect l="5607" r="54824"/>
          <a:stretch>
            <a:fillRect/>
          </a:stretch>
        </p:blipFill>
        <p:spPr bwMode="auto">
          <a:xfrm>
            <a:off x="7728597" y="2614191"/>
            <a:ext cx="1436636" cy="1479550"/>
          </a:xfrm>
          <a:prstGeom prst="rect">
            <a:avLst/>
          </a:prstGeom>
          <a:noFill/>
          <a:ln w="9525">
            <a:noFill/>
            <a:miter lim="800000"/>
            <a:headEnd/>
            <a:tailEnd/>
          </a:ln>
        </p:spPr>
      </p:pic>
      <p:pic>
        <p:nvPicPr>
          <p:cNvPr id="8" name="Picture 6" descr="LCC LOGO black.tif"/>
          <p:cNvPicPr>
            <a:picLocks noChangeAspect="1"/>
          </p:cNvPicPr>
          <p:nvPr/>
        </p:nvPicPr>
        <p:blipFill>
          <a:blip r:embed="rId5"/>
          <a:srcRect/>
          <a:stretch>
            <a:fillRect/>
          </a:stretch>
        </p:blipFill>
        <p:spPr bwMode="auto">
          <a:xfrm>
            <a:off x="8193088" y="5653088"/>
            <a:ext cx="682625" cy="950912"/>
          </a:xfrm>
          <a:prstGeom prst="rect">
            <a:avLst/>
          </a:prstGeom>
          <a:noFill/>
          <a:ln w="9525">
            <a:noFill/>
            <a:miter lim="800000"/>
            <a:headEnd/>
            <a:tailEnd/>
          </a:ln>
        </p:spPr>
      </p:pic>
      <p:sp>
        <p:nvSpPr>
          <p:cNvPr id="2" name="Title 1"/>
          <p:cNvSpPr>
            <a:spLocks noGrp="1"/>
          </p:cNvSpPr>
          <p:nvPr>
            <p:ph type="ctrTitle" hasCustomPrompt="1"/>
          </p:nvPr>
        </p:nvSpPr>
        <p:spPr>
          <a:xfrm>
            <a:off x="3190682" y="2623716"/>
            <a:ext cx="4537915" cy="1470025"/>
          </a:xfrm>
          <a:prstGeom prst="rect">
            <a:avLst/>
          </a:prstGeom>
        </p:spPr>
        <p:txBody>
          <a:bodyPr anchor="ctr"/>
          <a:lstStyle>
            <a:lvl1pPr algn="l">
              <a:defRPr sz="4000" b="1">
                <a:solidFill>
                  <a:schemeClr val="tx2">
                    <a:lumMod val="75000"/>
                  </a:schemeClr>
                </a:solidFill>
                <a:latin typeface="Century Gothic" pitchFamily="34" charset="0"/>
                <a:cs typeface="Century Gothic" pitchFamily="34" charset="0"/>
              </a:defRPr>
            </a:lvl1pPr>
          </a:lstStyle>
          <a:p>
            <a:r>
              <a:rPr lang="en-US" dirty="0" smtClean="0"/>
              <a:t>Click to edit Section title style</a:t>
            </a:r>
            <a:endParaRPr lang="en-US" dirty="0"/>
          </a:p>
        </p:txBody>
      </p:sp>
      <p:sp>
        <p:nvSpPr>
          <p:cNvPr id="3" name="Subtitle 2"/>
          <p:cNvSpPr>
            <a:spLocks noGrp="1"/>
          </p:cNvSpPr>
          <p:nvPr>
            <p:ph type="subTitle" idx="1"/>
          </p:nvPr>
        </p:nvSpPr>
        <p:spPr>
          <a:xfrm>
            <a:off x="2227922" y="4415590"/>
            <a:ext cx="5500676" cy="859971"/>
          </a:xfrm>
          <a:prstGeom prst="rect">
            <a:avLst/>
          </a:prstGeom>
        </p:spPr>
        <p:txBody>
          <a:bodyPr/>
          <a:lstStyle>
            <a:lvl1pPr marL="0" indent="0" algn="r">
              <a:buNone/>
              <a:defRPr sz="2400">
                <a:solidFill>
                  <a:schemeClr val="tx2">
                    <a:lumMod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6" descr="LCC LOGO black.tif"/>
          <p:cNvPicPr>
            <a:picLocks noChangeAspect="1"/>
          </p:cNvPicPr>
          <p:nvPr/>
        </p:nvPicPr>
        <p:blipFill>
          <a:blip r:embed="rId5"/>
          <a:srcRect/>
          <a:stretch>
            <a:fillRect/>
          </a:stretch>
        </p:blipFill>
        <p:spPr bwMode="auto">
          <a:xfrm>
            <a:off x="8193088" y="5653088"/>
            <a:ext cx="682625" cy="950912"/>
          </a:xfrm>
          <a:prstGeom prst="rect">
            <a:avLst/>
          </a:prstGeom>
          <a:noFill/>
          <a:ln w="9525">
            <a:noFill/>
            <a:miter lim="800000"/>
            <a:headEnd/>
            <a:tailEnd/>
          </a:ln>
        </p:spPr>
      </p:pic>
      <p:sp>
        <p:nvSpPr>
          <p:cNvPr id="12" name="Footer Placeholder 4"/>
          <p:cNvSpPr txBox="1">
            <a:spLocks/>
          </p:cNvSpPr>
          <p:nvPr/>
        </p:nvSpPr>
        <p:spPr>
          <a:xfrm>
            <a:off x="5650173" y="6334411"/>
            <a:ext cx="2525973" cy="365125"/>
          </a:xfrm>
          <a:prstGeom prst="rect">
            <a:avLst/>
          </a:prstGeom>
        </p:spPr>
        <p:txBody>
          <a:bodyPr anchor="ctr"/>
          <a:lstStyle>
            <a:defPPr>
              <a:defRPr lang="en-US"/>
            </a:defPPr>
            <a:lvl1pPr marL="0" algn="ctr" defTabSz="457200" rtl="0" eaLnBrk="1" latinLnBrk="0" hangingPunct="1">
              <a:defRPr sz="1200" b="0" i="0" kern="1200">
                <a:solidFill>
                  <a:schemeClr val="bg1">
                    <a:lumMod val="65000"/>
                  </a:schemeClr>
                </a:solidFill>
                <a:latin typeface="Myriad Pro"/>
                <a:ea typeface="+mn-ea"/>
                <a:cs typeface="Myriad Pro"/>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dirty="0" smtClean="0">
                <a:solidFill>
                  <a:srgbClr val="C8361E"/>
                </a:solidFill>
              </a:rPr>
              <a:t>Leicester </a:t>
            </a:r>
            <a:r>
              <a:rPr lang="en-US" b="1" dirty="0" smtClean="0">
                <a:solidFill>
                  <a:srgbClr val="C8361E"/>
                </a:solidFill>
              </a:rPr>
              <a:t>Learning  </a:t>
            </a:r>
            <a:r>
              <a:rPr lang="en-US" dirty="0" smtClean="0">
                <a:solidFill>
                  <a:srgbClr val="C8361E"/>
                </a:solidFill>
              </a:rPr>
              <a:t>Services</a:t>
            </a:r>
            <a:endParaRPr lang="en-US" dirty="0">
              <a:solidFill>
                <a:srgbClr val="C8361E"/>
              </a:solidFill>
            </a:endParaRPr>
          </a:p>
        </p:txBody>
      </p:sp>
    </p:spTree>
    <p:extLst>
      <p:ext uri="{BB962C8B-B14F-4D97-AF65-F5344CB8AC3E}">
        <p14:creationId xmlns:p14="http://schemas.microsoft.com/office/powerpoint/2010/main" val="27630823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73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Footer Placeholder 4"/>
          <p:cNvSpPr txBox="1">
            <a:spLocks/>
          </p:cNvSpPr>
          <p:nvPr/>
        </p:nvSpPr>
        <p:spPr>
          <a:xfrm>
            <a:off x="3124200" y="6356350"/>
            <a:ext cx="2895600" cy="365125"/>
          </a:xfrm>
          <a:prstGeom prst="rect">
            <a:avLst/>
          </a:prstGeom>
        </p:spPr>
        <p:txBody>
          <a:bodyPr anchor="ctr"/>
          <a:lstStyle>
            <a:defPPr>
              <a:defRPr lang="en-US"/>
            </a:defPPr>
            <a:lvl1pPr marL="0" algn="ctr" defTabSz="457200" rtl="0" eaLnBrk="1" latinLnBrk="0" hangingPunct="1">
              <a:defRPr sz="1200" b="0" i="0" kern="1200">
                <a:solidFill>
                  <a:schemeClr val="bg1">
                    <a:lumMod val="65000"/>
                  </a:schemeClr>
                </a:solidFill>
                <a:latin typeface="Myriad Pro"/>
                <a:ea typeface="+mn-ea"/>
                <a:cs typeface="Myriad Pro"/>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t>Leicester </a:t>
            </a:r>
            <a:r>
              <a:rPr lang="en-US" b="1" dirty="0" smtClean="0"/>
              <a:t>Learning </a:t>
            </a:r>
            <a:r>
              <a:rPr lang="en-US" dirty="0" smtClean="0"/>
              <a:t>Services</a:t>
            </a:r>
            <a:endParaRPr lang="en-US" dirty="0"/>
          </a:p>
        </p:txBody>
      </p:sp>
      <p:sp>
        <p:nvSpPr>
          <p:cNvPr id="3" name="Content Placeholder 2"/>
          <p:cNvSpPr>
            <a:spLocks noGrp="1"/>
          </p:cNvSpPr>
          <p:nvPr>
            <p:ph idx="1"/>
          </p:nvPr>
        </p:nvSpPr>
        <p:spPr>
          <a:xfrm>
            <a:off x="770366" y="1340768"/>
            <a:ext cx="7676722" cy="4525963"/>
          </a:xfrm>
          <a:prstGeom prst="rect">
            <a:avLst/>
          </a:prstGeom>
        </p:spPr>
        <p:txBody>
          <a:bodyPr/>
          <a:lstStyle>
            <a:lvl1pPr>
              <a:defRPr sz="2400">
                <a:solidFill>
                  <a:schemeClr val="tx2">
                    <a:lumMod val="75000"/>
                  </a:schemeClr>
                </a:solidFill>
                <a:latin typeface="Century Gothic" pitchFamily="34" charset="0"/>
              </a:defRPr>
            </a:lvl1pPr>
            <a:lvl2pPr>
              <a:defRPr sz="2000">
                <a:solidFill>
                  <a:schemeClr val="tx2">
                    <a:lumMod val="75000"/>
                  </a:schemeClr>
                </a:solidFill>
                <a:latin typeface="Century Gothic" pitchFamily="34" charset="0"/>
              </a:defRPr>
            </a:lvl2pPr>
            <a:lvl3pPr>
              <a:defRPr sz="1800">
                <a:solidFill>
                  <a:schemeClr val="tx2">
                    <a:lumMod val="75000"/>
                  </a:schemeClr>
                </a:solidFill>
                <a:latin typeface="Century Gothic" pitchFamily="34" charset="0"/>
              </a:defRPr>
            </a:lvl3pPr>
            <a:lvl4pPr>
              <a:defRPr sz="1600">
                <a:solidFill>
                  <a:schemeClr val="tx2">
                    <a:lumMod val="75000"/>
                  </a:schemeClr>
                </a:solidFill>
                <a:latin typeface="Century Gothic" pitchFamily="34" charset="0"/>
              </a:defRPr>
            </a:lvl4pPr>
            <a:lvl5pPr>
              <a:defRPr sz="1400">
                <a:solidFill>
                  <a:schemeClr val="tx2">
                    <a:lumMod val="75000"/>
                  </a:schemeClr>
                </a:solidFill>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
          <p:cNvSpPr>
            <a:spLocks noGrp="1"/>
          </p:cNvSpPr>
          <p:nvPr>
            <p:ph type="title"/>
          </p:nvPr>
        </p:nvSpPr>
        <p:spPr>
          <a:xfrm>
            <a:off x="770593" y="285392"/>
            <a:ext cx="7676722" cy="1052669"/>
          </a:xfrm>
          <a:prstGeom prst="rect">
            <a:avLst/>
          </a:prstGeom>
        </p:spPr>
        <p:txBody>
          <a:bodyPr/>
          <a:lstStyle>
            <a:lvl1pPr>
              <a:defRPr sz="4000" b="1">
                <a:solidFill>
                  <a:schemeClr val="tx2">
                    <a:lumMod val="75000"/>
                  </a:schemeClr>
                </a:solidFill>
                <a:latin typeface="+mn-lt"/>
              </a:defRPr>
            </a:lvl1pPr>
          </a:lstStyle>
          <a:p>
            <a:r>
              <a:rPr lang="en-US" smtClean="0"/>
              <a:t>Click to edit Master title style</a:t>
            </a:r>
            <a:endParaRPr lang="en-US" dirty="0"/>
          </a:p>
        </p:txBody>
      </p:sp>
      <p:pic>
        <p:nvPicPr>
          <p:cNvPr id="9" name="Picture 6"/>
          <p:cNvPicPr>
            <a:picLocks noChangeAspect="1"/>
          </p:cNvPicPr>
          <p:nvPr userDrawn="1"/>
        </p:nvPicPr>
        <p:blipFill>
          <a:blip r:embed="rId2"/>
          <a:srcRect l="9968" r="16198"/>
          <a:stretch>
            <a:fillRect/>
          </a:stretch>
        </p:blipFill>
        <p:spPr bwMode="auto">
          <a:xfrm>
            <a:off x="7231680" y="6269037"/>
            <a:ext cx="1912320" cy="539750"/>
          </a:xfrm>
          <a:prstGeom prst="rect">
            <a:avLst/>
          </a:prstGeom>
          <a:noFill/>
          <a:ln w="9525">
            <a:noFill/>
            <a:miter lim="800000"/>
            <a:headEnd/>
            <a:tailEnd/>
          </a:ln>
        </p:spPr>
      </p:pic>
      <p:pic>
        <p:nvPicPr>
          <p:cNvPr id="10" name="Picture 7"/>
          <p:cNvPicPr>
            <a:picLocks noChangeAspect="1"/>
          </p:cNvPicPr>
          <p:nvPr userDrawn="1"/>
        </p:nvPicPr>
        <p:blipFill>
          <a:blip r:embed="rId3"/>
          <a:srcRect l="59808"/>
          <a:stretch>
            <a:fillRect/>
          </a:stretch>
        </p:blipFill>
        <p:spPr bwMode="auto">
          <a:xfrm>
            <a:off x="5882541" y="6269037"/>
            <a:ext cx="975596" cy="539750"/>
          </a:xfrm>
          <a:prstGeom prst="rect">
            <a:avLst/>
          </a:prstGeom>
          <a:noFill/>
          <a:ln w="9525">
            <a:noFill/>
            <a:miter lim="800000"/>
            <a:headEnd/>
            <a:tailEnd/>
          </a:ln>
        </p:spPr>
      </p:pic>
      <p:pic>
        <p:nvPicPr>
          <p:cNvPr id="11" name="Picture 8"/>
          <p:cNvPicPr>
            <a:picLocks noChangeAspect="1"/>
          </p:cNvPicPr>
          <p:nvPr userDrawn="1"/>
        </p:nvPicPr>
        <p:blipFill>
          <a:blip r:embed="rId4"/>
          <a:srcRect/>
          <a:stretch>
            <a:fillRect/>
          </a:stretch>
        </p:blipFill>
        <p:spPr bwMode="auto">
          <a:xfrm>
            <a:off x="6811790" y="6269037"/>
            <a:ext cx="430957" cy="539750"/>
          </a:xfrm>
          <a:prstGeom prst="rect">
            <a:avLst/>
          </a:prstGeom>
          <a:noFill/>
          <a:ln w="9525">
            <a:noFill/>
            <a:miter lim="800000"/>
            <a:headEnd/>
            <a:tailEnd/>
          </a:ln>
        </p:spPr>
      </p:pic>
      <p:pic>
        <p:nvPicPr>
          <p:cNvPr id="13" name="Picture 9" descr="LCC LOGO white.eps"/>
          <p:cNvPicPr>
            <a:picLocks noChangeAspect="1"/>
          </p:cNvPicPr>
          <p:nvPr userDrawn="1"/>
        </p:nvPicPr>
        <p:blipFill>
          <a:blip r:embed="rId5"/>
          <a:srcRect/>
          <a:stretch>
            <a:fillRect/>
          </a:stretch>
        </p:blipFill>
        <p:spPr bwMode="auto">
          <a:xfrm>
            <a:off x="8270898" y="6269037"/>
            <a:ext cx="354555" cy="494991"/>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4"/>
          <p:cNvSpPr txBox="1">
            <a:spLocks/>
          </p:cNvSpPr>
          <p:nvPr/>
        </p:nvSpPr>
        <p:spPr>
          <a:xfrm>
            <a:off x="3124200" y="6356350"/>
            <a:ext cx="2895600" cy="365125"/>
          </a:xfrm>
          <a:prstGeom prst="rect">
            <a:avLst/>
          </a:prstGeom>
        </p:spPr>
        <p:txBody>
          <a:bodyPr anchor="ctr"/>
          <a:lstStyle>
            <a:defPPr>
              <a:defRPr lang="en-US"/>
            </a:defPPr>
            <a:lvl1pPr marL="0" algn="ctr" defTabSz="457200" rtl="0" eaLnBrk="1" latinLnBrk="0" hangingPunct="1">
              <a:defRPr sz="1200" b="0" i="0" kern="1200">
                <a:solidFill>
                  <a:schemeClr val="bg1">
                    <a:lumMod val="65000"/>
                  </a:schemeClr>
                </a:solidFill>
                <a:latin typeface="Myriad Pro"/>
                <a:ea typeface="+mn-ea"/>
                <a:cs typeface="Myriad Pro"/>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t>Leicester </a:t>
            </a:r>
            <a:r>
              <a:rPr lang="en-US" b="1" dirty="0" smtClean="0"/>
              <a:t>Learning </a:t>
            </a:r>
            <a:r>
              <a:rPr lang="en-US" dirty="0" smtClean="0"/>
              <a:t>Services</a:t>
            </a:r>
            <a:endParaRPr lang="en-US" dirty="0"/>
          </a:p>
        </p:txBody>
      </p:sp>
      <p:sp>
        <p:nvSpPr>
          <p:cNvPr id="2" name="Title 1"/>
          <p:cNvSpPr>
            <a:spLocks noGrp="1"/>
          </p:cNvSpPr>
          <p:nvPr>
            <p:ph type="title"/>
          </p:nvPr>
        </p:nvSpPr>
        <p:spPr>
          <a:xfrm>
            <a:off x="457200" y="285393"/>
            <a:ext cx="8229600" cy="695336"/>
          </a:xfrm>
          <a:prstGeom prst="rect">
            <a:avLst/>
          </a:prstGeom>
        </p:spPr>
        <p:txBody>
          <a:bodyPr/>
          <a:lstStyle>
            <a:lvl1pPr>
              <a:defRPr sz="4000" b="1">
                <a:solidFill>
                  <a:schemeClr val="tx2">
                    <a:lumMod val="75000"/>
                  </a:schemeClr>
                </a:solidFill>
                <a:latin typeface="Century Gothic"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67544" y="1124744"/>
            <a:ext cx="4040188" cy="639762"/>
          </a:xfrm>
          <a:prstGeom prst="rect">
            <a:avLst/>
          </a:prstGeom>
        </p:spPr>
        <p:txBody>
          <a:bodyPr anchor="b"/>
          <a:lstStyle>
            <a:lvl1pPr marL="0" indent="0">
              <a:buNone/>
              <a:defRPr sz="2400" b="1">
                <a:solidFill>
                  <a:schemeClr val="tx2">
                    <a:lumMod val="75000"/>
                  </a:schemeClr>
                </a:solidFill>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67544" y="1844824"/>
            <a:ext cx="4040188" cy="3951288"/>
          </a:xfrm>
          <a:prstGeom prst="rect">
            <a:avLst/>
          </a:prstGeom>
        </p:spPr>
        <p:txBody>
          <a:bodyPr/>
          <a:lstStyle>
            <a:lvl1pPr>
              <a:defRPr sz="2400">
                <a:solidFill>
                  <a:schemeClr val="tx2">
                    <a:lumMod val="75000"/>
                  </a:schemeClr>
                </a:solidFill>
                <a:latin typeface="Century Gothic" pitchFamily="34" charset="0"/>
              </a:defRPr>
            </a:lvl1pPr>
            <a:lvl2pPr>
              <a:defRPr sz="2000">
                <a:solidFill>
                  <a:schemeClr val="tx2">
                    <a:lumMod val="75000"/>
                  </a:schemeClr>
                </a:solidFill>
                <a:latin typeface="Century Gothic" pitchFamily="34" charset="0"/>
              </a:defRPr>
            </a:lvl2pPr>
            <a:lvl3pPr>
              <a:defRPr sz="1800">
                <a:solidFill>
                  <a:schemeClr val="tx2">
                    <a:lumMod val="75000"/>
                  </a:schemeClr>
                </a:solidFill>
                <a:latin typeface="Century Gothic" pitchFamily="34" charset="0"/>
              </a:defRPr>
            </a:lvl3pPr>
            <a:lvl4pPr>
              <a:defRPr sz="1600">
                <a:solidFill>
                  <a:schemeClr val="tx2">
                    <a:lumMod val="75000"/>
                  </a:schemeClr>
                </a:solidFill>
                <a:latin typeface="Century Gothic" pitchFamily="34" charset="0"/>
              </a:defRPr>
            </a:lvl4pPr>
            <a:lvl5pPr>
              <a:defRPr sz="1600">
                <a:solidFill>
                  <a:schemeClr val="tx2">
                    <a:lumMod val="75000"/>
                  </a:schemeClr>
                </a:solidFill>
                <a:latin typeface="Century Gothic"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5001" y="1124744"/>
            <a:ext cx="4041775" cy="639762"/>
          </a:xfrm>
          <a:prstGeom prst="rect">
            <a:avLst/>
          </a:prstGeom>
        </p:spPr>
        <p:txBody>
          <a:bodyPr anchor="b"/>
          <a:lstStyle>
            <a:lvl1pPr marL="0" indent="0">
              <a:buNone/>
              <a:defRPr sz="2400" b="1">
                <a:solidFill>
                  <a:schemeClr val="tx2">
                    <a:lumMod val="75000"/>
                  </a:schemeClr>
                </a:solidFill>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881" y="1844824"/>
            <a:ext cx="4041775" cy="3951288"/>
          </a:xfrm>
          <a:prstGeom prst="rect">
            <a:avLst/>
          </a:prstGeom>
        </p:spPr>
        <p:txBody>
          <a:bodyPr/>
          <a:lstStyle>
            <a:lvl1pPr>
              <a:defRPr sz="2400">
                <a:solidFill>
                  <a:schemeClr val="tx2">
                    <a:lumMod val="75000"/>
                  </a:schemeClr>
                </a:solidFill>
                <a:latin typeface="Century Gothic" pitchFamily="34" charset="0"/>
              </a:defRPr>
            </a:lvl1pPr>
            <a:lvl2pPr>
              <a:defRPr sz="2000">
                <a:solidFill>
                  <a:schemeClr val="tx2">
                    <a:lumMod val="75000"/>
                  </a:schemeClr>
                </a:solidFill>
                <a:latin typeface="Century Gothic" pitchFamily="34" charset="0"/>
              </a:defRPr>
            </a:lvl2pPr>
            <a:lvl3pPr>
              <a:defRPr sz="1800">
                <a:solidFill>
                  <a:schemeClr val="tx2">
                    <a:lumMod val="75000"/>
                  </a:schemeClr>
                </a:solidFill>
                <a:latin typeface="Century Gothic" pitchFamily="34" charset="0"/>
              </a:defRPr>
            </a:lvl3pPr>
            <a:lvl4pPr>
              <a:defRPr sz="1600">
                <a:solidFill>
                  <a:schemeClr val="tx2">
                    <a:lumMod val="75000"/>
                  </a:schemeClr>
                </a:solidFill>
                <a:latin typeface="Century Gothic" pitchFamily="34" charset="0"/>
              </a:defRPr>
            </a:lvl4pPr>
            <a:lvl5pPr>
              <a:defRPr sz="1600">
                <a:solidFill>
                  <a:schemeClr val="tx2">
                    <a:lumMod val="75000"/>
                  </a:schemeClr>
                </a:solidFill>
                <a:latin typeface="Century Gothic"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6"/>
          <p:cNvPicPr>
            <a:picLocks noChangeAspect="1"/>
          </p:cNvPicPr>
          <p:nvPr userDrawn="1"/>
        </p:nvPicPr>
        <p:blipFill>
          <a:blip r:embed="rId2"/>
          <a:srcRect l="9968" r="16198"/>
          <a:stretch>
            <a:fillRect/>
          </a:stretch>
        </p:blipFill>
        <p:spPr bwMode="auto">
          <a:xfrm>
            <a:off x="7224064" y="6269037"/>
            <a:ext cx="1919936" cy="539750"/>
          </a:xfrm>
          <a:prstGeom prst="rect">
            <a:avLst/>
          </a:prstGeom>
          <a:noFill/>
          <a:ln w="9525">
            <a:noFill/>
            <a:miter lim="800000"/>
            <a:headEnd/>
            <a:tailEnd/>
          </a:ln>
        </p:spPr>
      </p:pic>
      <p:pic>
        <p:nvPicPr>
          <p:cNvPr id="10" name="Picture 7"/>
          <p:cNvPicPr>
            <a:picLocks noChangeAspect="1"/>
          </p:cNvPicPr>
          <p:nvPr userDrawn="1"/>
        </p:nvPicPr>
        <p:blipFill>
          <a:blip r:embed="rId3"/>
          <a:srcRect l="59808"/>
          <a:stretch>
            <a:fillRect/>
          </a:stretch>
        </p:blipFill>
        <p:spPr bwMode="auto">
          <a:xfrm>
            <a:off x="5882541" y="6269037"/>
            <a:ext cx="975596" cy="539750"/>
          </a:xfrm>
          <a:prstGeom prst="rect">
            <a:avLst/>
          </a:prstGeom>
          <a:noFill/>
          <a:ln w="9525">
            <a:noFill/>
            <a:miter lim="800000"/>
            <a:headEnd/>
            <a:tailEnd/>
          </a:ln>
        </p:spPr>
      </p:pic>
      <p:pic>
        <p:nvPicPr>
          <p:cNvPr id="11" name="Picture 8"/>
          <p:cNvPicPr>
            <a:picLocks noChangeAspect="1"/>
          </p:cNvPicPr>
          <p:nvPr userDrawn="1"/>
        </p:nvPicPr>
        <p:blipFill>
          <a:blip r:embed="rId4"/>
          <a:srcRect/>
          <a:stretch>
            <a:fillRect/>
          </a:stretch>
        </p:blipFill>
        <p:spPr bwMode="auto">
          <a:xfrm>
            <a:off x="6811790" y="6269037"/>
            <a:ext cx="430957" cy="539750"/>
          </a:xfrm>
          <a:prstGeom prst="rect">
            <a:avLst/>
          </a:prstGeom>
          <a:noFill/>
          <a:ln w="9525">
            <a:noFill/>
            <a:miter lim="800000"/>
            <a:headEnd/>
            <a:tailEnd/>
          </a:ln>
        </p:spPr>
      </p:pic>
      <p:pic>
        <p:nvPicPr>
          <p:cNvPr id="12" name="Picture 9" descr="LCC LOGO white.eps"/>
          <p:cNvPicPr>
            <a:picLocks noChangeAspect="1"/>
          </p:cNvPicPr>
          <p:nvPr userDrawn="1"/>
        </p:nvPicPr>
        <p:blipFill>
          <a:blip r:embed="rId5"/>
          <a:srcRect/>
          <a:stretch>
            <a:fillRect/>
          </a:stretch>
        </p:blipFill>
        <p:spPr bwMode="auto">
          <a:xfrm>
            <a:off x="8270898" y="6269037"/>
            <a:ext cx="354555" cy="494991"/>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4"/>
          <p:cNvSpPr txBox="1">
            <a:spLocks/>
          </p:cNvSpPr>
          <p:nvPr/>
        </p:nvSpPr>
        <p:spPr>
          <a:xfrm>
            <a:off x="3124200" y="6356350"/>
            <a:ext cx="2895600" cy="365125"/>
          </a:xfrm>
          <a:prstGeom prst="rect">
            <a:avLst/>
          </a:prstGeom>
        </p:spPr>
        <p:txBody>
          <a:bodyPr anchor="ctr"/>
          <a:lstStyle>
            <a:defPPr>
              <a:defRPr lang="en-US"/>
            </a:defPPr>
            <a:lvl1pPr marL="0" algn="ctr" defTabSz="457200" rtl="0" eaLnBrk="1" latinLnBrk="0" hangingPunct="1">
              <a:defRPr sz="1200" b="0" i="0" kern="1200">
                <a:solidFill>
                  <a:schemeClr val="bg1">
                    <a:lumMod val="65000"/>
                  </a:schemeClr>
                </a:solidFill>
                <a:latin typeface="Myriad Pro"/>
                <a:ea typeface="+mn-ea"/>
                <a:cs typeface="Myriad Pro"/>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t>Leicester </a:t>
            </a:r>
            <a:r>
              <a:rPr lang="en-US" b="1" dirty="0" smtClean="0"/>
              <a:t>Learning </a:t>
            </a:r>
            <a:r>
              <a:rPr lang="en-US" dirty="0" smtClean="0"/>
              <a:t>Services</a:t>
            </a:r>
            <a:endParaRPr lang="en-US" dirty="0"/>
          </a:p>
        </p:txBody>
      </p:sp>
      <p:sp>
        <p:nvSpPr>
          <p:cNvPr id="2" name="Title 1"/>
          <p:cNvSpPr>
            <a:spLocks noGrp="1"/>
          </p:cNvSpPr>
          <p:nvPr>
            <p:ph type="title"/>
          </p:nvPr>
        </p:nvSpPr>
        <p:spPr>
          <a:xfrm>
            <a:off x="457200" y="285392"/>
            <a:ext cx="8222456" cy="1052669"/>
          </a:xfrm>
          <a:prstGeom prst="rect">
            <a:avLst/>
          </a:prstGeom>
        </p:spPr>
        <p:txBody>
          <a:bodyPr/>
          <a:lstStyle>
            <a:lvl1pPr>
              <a:defRPr sz="4000" b="1">
                <a:solidFill>
                  <a:schemeClr val="tx2">
                    <a:lumMod val="75000"/>
                  </a:schemeClr>
                </a:solidFill>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7544" y="1556792"/>
            <a:ext cx="4038600" cy="4525963"/>
          </a:xfrm>
          <a:prstGeom prst="rect">
            <a:avLst/>
          </a:prstGeom>
        </p:spPr>
        <p:txBody>
          <a:bodyPr/>
          <a:lstStyle>
            <a:lvl1pPr>
              <a:defRPr sz="2400">
                <a:solidFill>
                  <a:schemeClr val="tx2">
                    <a:lumMod val="75000"/>
                  </a:schemeClr>
                </a:solidFill>
                <a:latin typeface="Century Gothic" pitchFamily="34" charset="0"/>
              </a:defRPr>
            </a:lvl1pPr>
            <a:lvl2pPr>
              <a:defRPr sz="2000">
                <a:solidFill>
                  <a:schemeClr val="tx2">
                    <a:lumMod val="75000"/>
                  </a:schemeClr>
                </a:solidFill>
                <a:latin typeface="Century Gothic" pitchFamily="34" charset="0"/>
              </a:defRPr>
            </a:lvl2pPr>
            <a:lvl3pPr>
              <a:defRPr sz="1800">
                <a:solidFill>
                  <a:schemeClr val="tx2">
                    <a:lumMod val="75000"/>
                  </a:schemeClr>
                </a:solidFill>
                <a:latin typeface="Century Gothic" pitchFamily="34" charset="0"/>
              </a:defRPr>
            </a:lvl3pPr>
            <a:lvl4pPr>
              <a:defRPr sz="1600">
                <a:solidFill>
                  <a:schemeClr val="tx2">
                    <a:lumMod val="75000"/>
                  </a:schemeClr>
                </a:solidFill>
                <a:latin typeface="Century Gothic" pitchFamily="34" charset="0"/>
              </a:defRPr>
            </a:lvl4pPr>
            <a:lvl5pPr>
              <a:defRPr sz="1400">
                <a:solidFill>
                  <a:schemeClr val="tx2">
                    <a:lumMod val="75000"/>
                  </a:schemeClr>
                </a:solidFill>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1056" y="1556792"/>
            <a:ext cx="4038600" cy="4525963"/>
          </a:xfrm>
          <a:prstGeom prst="rect">
            <a:avLst/>
          </a:prstGeom>
        </p:spPr>
        <p:txBody>
          <a:bodyPr/>
          <a:lstStyle>
            <a:lvl1pPr>
              <a:defRPr sz="2400">
                <a:solidFill>
                  <a:schemeClr val="tx2">
                    <a:lumMod val="75000"/>
                  </a:schemeClr>
                </a:solidFill>
                <a:latin typeface="Century Gothic" pitchFamily="34" charset="0"/>
              </a:defRPr>
            </a:lvl1pPr>
            <a:lvl2pPr>
              <a:defRPr sz="2000">
                <a:solidFill>
                  <a:schemeClr val="tx2">
                    <a:lumMod val="75000"/>
                  </a:schemeClr>
                </a:solidFill>
                <a:latin typeface="Century Gothic" pitchFamily="34" charset="0"/>
              </a:defRPr>
            </a:lvl2pPr>
            <a:lvl3pPr>
              <a:defRPr sz="1800">
                <a:solidFill>
                  <a:schemeClr val="tx2">
                    <a:lumMod val="75000"/>
                  </a:schemeClr>
                </a:solidFill>
                <a:latin typeface="Century Gothic" pitchFamily="34" charset="0"/>
              </a:defRPr>
            </a:lvl3pPr>
            <a:lvl4pPr>
              <a:defRPr sz="1600">
                <a:solidFill>
                  <a:schemeClr val="tx2">
                    <a:lumMod val="75000"/>
                  </a:schemeClr>
                </a:solidFill>
                <a:latin typeface="Century Gothic" pitchFamily="34" charset="0"/>
              </a:defRPr>
            </a:lvl4pPr>
            <a:lvl5pPr>
              <a:defRPr sz="1400">
                <a:solidFill>
                  <a:schemeClr val="tx2">
                    <a:lumMod val="75000"/>
                  </a:schemeClr>
                </a:solidFill>
                <a:latin typeface="Century Gothic"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srcRect l="9968" r="16198"/>
          <a:stretch>
            <a:fillRect/>
          </a:stretch>
        </p:blipFill>
        <p:spPr bwMode="auto">
          <a:xfrm>
            <a:off x="7224064" y="6293964"/>
            <a:ext cx="1919936" cy="506674"/>
          </a:xfrm>
          <a:prstGeom prst="rect">
            <a:avLst/>
          </a:prstGeom>
          <a:noFill/>
          <a:ln w="9525">
            <a:noFill/>
            <a:miter lim="800000"/>
            <a:headEnd/>
            <a:tailEnd/>
          </a:ln>
        </p:spPr>
      </p:pic>
      <p:pic>
        <p:nvPicPr>
          <p:cNvPr id="8" name="Picture 7"/>
          <p:cNvPicPr>
            <a:picLocks noChangeAspect="1"/>
          </p:cNvPicPr>
          <p:nvPr userDrawn="1"/>
        </p:nvPicPr>
        <p:blipFill>
          <a:blip r:embed="rId3"/>
          <a:srcRect l="59808"/>
          <a:stretch>
            <a:fillRect/>
          </a:stretch>
        </p:blipFill>
        <p:spPr bwMode="auto">
          <a:xfrm>
            <a:off x="5882541" y="6269037"/>
            <a:ext cx="975596" cy="539750"/>
          </a:xfrm>
          <a:prstGeom prst="rect">
            <a:avLst/>
          </a:prstGeom>
          <a:noFill/>
          <a:ln w="9525">
            <a:noFill/>
            <a:miter lim="800000"/>
            <a:headEnd/>
            <a:tailEnd/>
          </a:ln>
        </p:spPr>
      </p:pic>
      <p:pic>
        <p:nvPicPr>
          <p:cNvPr id="9" name="Picture 8"/>
          <p:cNvPicPr>
            <a:picLocks noChangeAspect="1"/>
          </p:cNvPicPr>
          <p:nvPr userDrawn="1"/>
        </p:nvPicPr>
        <p:blipFill>
          <a:blip r:embed="rId4"/>
          <a:srcRect/>
          <a:stretch>
            <a:fillRect/>
          </a:stretch>
        </p:blipFill>
        <p:spPr bwMode="auto">
          <a:xfrm>
            <a:off x="6811790" y="6269037"/>
            <a:ext cx="430957" cy="539750"/>
          </a:xfrm>
          <a:prstGeom prst="rect">
            <a:avLst/>
          </a:prstGeom>
          <a:noFill/>
          <a:ln w="9525">
            <a:noFill/>
            <a:miter lim="800000"/>
            <a:headEnd/>
            <a:tailEnd/>
          </a:ln>
        </p:spPr>
      </p:pic>
      <p:pic>
        <p:nvPicPr>
          <p:cNvPr id="10" name="Picture 9" descr="LCC LOGO white.eps"/>
          <p:cNvPicPr>
            <a:picLocks noChangeAspect="1"/>
          </p:cNvPicPr>
          <p:nvPr userDrawn="1"/>
        </p:nvPicPr>
        <p:blipFill>
          <a:blip r:embed="rId5"/>
          <a:srcRect/>
          <a:stretch>
            <a:fillRect/>
          </a:stretch>
        </p:blipFill>
        <p:spPr bwMode="auto">
          <a:xfrm>
            <a:off x="8274161" y="6293964"/>
            <a:ext cx="354555" cy="494991"/>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4"/>
          <p:cNvSpPr txBox="1">
            <a:spLocks/>
          </p:cNvSpPr>
          <p:nvPr/>
        </p:nvSpPr>
        <p:spPr>
          <a:xfrm>
            <a:off x="3124200" y="6356350"/>
            <a:ext cx="2895600" cy="365125"/>
          </a:xfrm>
          <a:prstGeom prst="rect">
            <a:avLst/>
          </a:prstGeom>
        </p:spPr>
        <p:txBody>
          <a:bodyPr anchor="ctr"/>
          <a:lstStyle>
            <a:defPPr>
              <a:defRPr lang="en-US"/>
            </a:defPPr>
            <a:lvl1pPr marL="0" algn="ctr" defTabSz="457200" rtl="0" eaLnBrk="1" latinLnBrk="0" hangingPunct="1">
              <a:defRPr sz="1200" b="0" i="0" kern="1200">
                <a:solidFill>
                  <a:schemeClr val="bg1">
                    <a:lumMod val="65000"/>
                  </a:schemeClr>
                </a:solidFill>
                <a:latin typeface="Myriad Pro"/>
                <a:ea typeface="+mn-ea"/>
                <a:cs typeface="Myriad Pro"/>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t>Leicester </a:t>
            </a:r>
            <a:r>
              <a:rPr lang="en-US" b="1" dirty="0" smtClean="0"/>
              <a:t>Learning </a:t>
            </a:r>
            <a:r>
              <a:rPr lang="en-US" dirty="0" smtClean="0"/>
              <a:t>Services</a:t>
            </a:r>
            <a:endParaRPr lang="en-US" dirty="0"/>
          </a:p>
        </p:txBody>
      </p:sp>
      <p:sp>
        <p:nvSpPr>
          <p:cNvPr id="2" name="Title 1"/>
          <p:cNvSpPr>
            <a:spLocks noGrp="1"/>
          </p:cNvSpPr>
          <p:nvPr>
            <p:ph type="title"/>
          </p:nvPr>
        </p:nvSpPr>
        <p:spPr>
          <a:xfrm>
            <a:off x="985837" y="285392"/>
            <a:ext cx="7145337" cy="1052669"/>
          </a:xfrm>
          <a:prstGeom prst="rect">
            <a:avLst/>
          </a:prstGeom>
        </p:spPr>
        <p:txBody>
          <a:bodyPr/>
          <a:lstStyle>
            <a:lvl1pPr>
              <a:defRPr sz="4000" b="1">
                <a:solidFill>
                  <a:schemeClr val="tx2">
                    <a:lumMod val="75000"/>
                  </a:schemeClr>
                </a:solidFill>
                <a:latin typeface="Century Gothic" pitchFamily="34" charset="0"/>
              </a:defRPr>
            </a:lvl1pPr>
          </a:lstStyle>
          <a:p>
            <a:r>
              <a:rPr lang="en-US" smtClean="0"/>
              <a:t>Click to edit Master title style</a:t>
            </a:r>
            <a:endParaRPr lang="en-US" dirty="0"/>
          </a:p>
        </p:txBody>
      </p:sp>
      <p:sp>
        <p:nvSpPr>
          <p:cNvPr id="7" name="Content Placeholder 6"/>
          <p:cNvSpPr>
            <a:spLocks noGrp="1"/>
          </p:cNvSpPr>
          <p:nvPr>
            <p:ph sz="quarter" idx="10"/>
          </p:nvPr>
        </p:nvSpPr>
        <p:spPr>
          <a:xfrm>
            <a:off x="985838" y="1571625"/>
            <a:ext cx="7145337" cy="4261004"/>
          </a:xfrm>
          <a:prstGeom prst="rect">
            <a:avLst/>
          </a:prstGeom>
        </p:spPr>
        <p:txBody>
          <a:bodyPr/>
          <a:lstStyle>
            <a:lvl1pPr>
              <a:defRPr>
                <a:solidFill>
                  <a:schemeClr val="tx2">
                    <a:lumMod val="75000"/>
                  </a:schemeClr>
                </a:solidFill>
                <a:latin typeface="Century Gothic" pitchFamily="34" charset="0"/>
              </a:defRPr>
            </a:lvl1pPr>
            <a:lvl2pPr>
              <a:defRPr>
                <a:solidFill>
                  <a:schemeClr val="tx2">
                    <a:lumMod val="75000"/>
                  </a:schemeClr>
                </a:solidFill>
                <a:latin typeface="Century Gothic" pitchFamily="34" charset="0"/>
              </a:defRPr>
            </a:lvl2pPr>
            <a:lvl3pPr>
              <a:defRPr>
                <a:solidFill>
                  <a:schemeClr val="tx2">
                    <a:lumMod val="75000"/>
                  </a:schemeClr>
                </a:solidFill>
                <a:latin typeface="Century Gothic" pitchFamily="34" charset="0"/>
              </a:defRPr>
            </a:lvl3pPr>
            <a:lvl4pPr>
              <a:defRPr>
                <a:solidFill>
                  <a:schemeClr val="tx2">
                    <a:lumMod val="75000"/>
                  </a:schemeClr>
                </a:solidFill>
                <a:latin typeface="Century Gothic" pitchFamily="34" charset="0"/>
              </a:defRPr>
            </a:lvl4pPr>
            <a:lvl5pPr>
              <a:defRPr>
                <a:solidFill>
                  <a:schemeClr val="tx2">
                    <a:lumMod val="75000"/>
                  </a:schemeClr>
                </a:solidFill>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5" name="Picture 6"/>
          <p:cNvPicPr>
            <a:picLocks noChangeAspect="1"/>
          </p:cNvPicPr>
          <p:nvPr userDrawn="1"/>
        </p:nvPicPr>
        <p:blipFill>
          <a:blip r:embed="rId2"/>
          <a:srcRect l="9968" r="16198"/>
          <a:stretch>
            <a:fillRect/>
          </a:stretch>
        </p:blipFill>
        <p:spPr bwMode="auto">
          <a:xfrm>
            <a:off x="7224064" y="6269037"/>
            <a:ext cx="1919936" cy="539750"/>
          </a:xfrm>
          <a:prstGeom prst="rect">
            <a:avLst/>
          </a:prstGeom>
          <a:noFill/>
          <a:ln w="9525">
            <a:noFill/>
            <a:miter lim="800000"/>
            <a:headEnd/>
            <a:tailEnd/>
          </a:ln>
        </p:spPr>
      </p:pic>
      <p:pic>
        <p:nvPicPr>
          <p:cNvPr id="6" name="Picture 7"/>
          <p:cNvPicPr>
            <a:picLocks noChangeAspect="1"/>
          </p:cNvPicPr>
          <p:nvPr userDrawn="1"/>
        </p:nvPicPr>
        <p:blipFill>
          <a:blip r:embed="rId3"/>
          <a:srcRect l="59808"/>
          <a:stretch>
            <a:fillRect/>
          </a:stretch>
        </p:blipFill>
        <p:spPr bwMode="auto">
          <a:xfrm>
            <a:off x="5882541" y="6269037"/>
            <a:ext cx="975596" cy="539750"/>
          </a:xfrm>
          <a:prstGeom prst="rect">
            <a:avLst/>
          </a:prstGeom>
          <a:noFill/>
          <a:ln w="9525">
            <a:noFill/>
            <a:miter lim="800000"/>
            <a:headEnd/>
            <a:tailEnd/>
          </a:ln>
        </p:spPr>
      </p:pic>
      <p:pic>
        <p:nvPicPr>
          <p:cNvPr id="8" name="Picture 8"/>
          <p:cNvPicPr>
            <a:picLocks noChangeAspect="1"/>
          </p:cNvPicPr>
          <p:nvPr userDrawn="1"/>
        </p:nvPicPr>
        <p:blipFill>
          <a:blip r:embed="rId4"/>
          <a:srcRect/>
          <a:stretch>
            <a:fillRect/>
          </a:stretch>
        </p:blipFill>
        <p:spPr bwMode="auto">
          <a:xfrm>
            <a:off x="6811790" y="6269037"/>
            <a:ext cx="430957" cy="539750"/>
          </a:xfrm>
          <a:prstGeom prst="rect">
            <a:avLst/>
          </a:prstGeom>
          <a:noFill/>
          <a:ln w="9525">
            <a:noFill/>
            <a:miter lim="800000"/>
            <a:headEnd/>
            <a:tailEnd/>
          </a:ln>
        </p:spPr>
      </p:pic>
      <p:pic>
        <p:nvPicPr>
          <p:cNvPr id="9" name="Picture 9" descr="LCC LOGO white.eps"/>
          <p:cNvPicPr>
            <a:picLocks noChangeAspect="1"/>
          </p:cNvPicPr>
          <p:nvPr userDrawn="1"/>
        </p:nvPicPr>
        <p:blipFill>
          <a:blip r:embed="rId5"/>
          <a:srcRect/>
          <a:stretch>
            <a:fillRect/>
          </a:stretch>
        </p:blipFill>
        <p:spPr bwMode="auto">
          <a:xfrm>
            <a:off x="8270898" y="6269037"/>
            <a:ext cx="354555" cy="494991"/>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05522" y="274638"/>
            <a:ext cx="7608163" cy="1143000"/>
          </a:xfrm>
          <a:prstGeom prst="rect">
            <a:avLst/>
          </a:prstGeom>
        </p:spPr>
        <p:txBody>
          <a:bodyPr/>
          <a:lstStyle>
            <a:lvl1pPr>
              <a:defRPr sz="4000" b="1">
                <a:solidFill>
                  <a:schemeClr val="tx2">
                    <a:lumMod val="75000"/>
                  </a:schemeClr>
                </a:solidFill>
                <a:latin typeface="Century Gothic" pitchFamily="34" charset="0"/>
              </a:defRPr>
            </a:lvl1pPr>
          </a:lstStyle>
          <a:p>
            <a:r>
              <a:rPr lang="en-US" smtClean="0"/>
              <a:t>Click to edit Master title style</a:t>
            </a:r>
            <a:endParaRPr lang="en-GB" dirty="0"/>
          </a:p>
        </p:txBody>
      </p:sp>
      <p:sp>
        <p:nvSpPr>
          <p:cNvPr id="5" name="Text Placeholder 4"/>
          <p:cNvSpPr>
            <a:spLocks noGrp="1"/>
          </p:cNvSpPr>
          <p:nvPr>
            <p:ph type="body" sz="quarter" idx="10"/>
          </p:nvPr>
        </p:nvSpPr>
        <p:spPr>
          <a:xfrm>
            <a:off x="904875" y="1624013"/>
            <a:ext cx="4287838" cy="1980321"/>
          </a:xfrm>
          <a:prstGeom prst="rect">
            <a:avLst/>
          </a:prstGeom>
        </p:spPr>
        <p:txBody>
          <a:bodyPr/>
          <a:lstStyle>
            <a:lvl1pPr>
              <a:defRPr>
                <a:solidFill>
                  <a:schemeClr val="tx2">
                    <a:lumMod val="75000"/>
                  </a:schemeClr>
                </a:solidFill>
                <a:latin typeface="Century Gothic" pitchFamily="34" charset="0"/>
              </a:defRPr>
            </a:lvl1pPr>
            <a:lvl2pPr>
              <a:defRPr>
                <a:solidFill>
                  <a:schemeClr val="tx2">
                    <a:lumMod val="75000"/>
                  </a:schemeClr>
                </a:solidFill>
                <a:latin typeface="Century Gothic" pitchFamily="34" charset="0"/>
              </a:defRPr>
            </a:lvl2pPr>
            <a:lvl3pPr>
              <a:defRPr>
                <a:solidFill>
                  <a:schemeClr val="tx2">
                    <a:lumMod val="75000"/>
                  </a:schemeClr>
                </a:solidFill>
                <a:latin typeface="Century Gothic" pitchFamily="34" charset="0"/>
              </a:defRPr>
            </a:lvl3pPr>
            <a:lvl4pPr>
              <a:defRPr>
                <a:solidFill>
                  <a:schemeClr val="tx2">
                    <a:lumMod val="75000"/>
                  </a:schemeClr>
                </a:solidFill>
                <a:latin typeface="Century Gothic" pitchFamily="34" charset="0"/>
              </a:defRPr>
            </a:lvl4pPr>
            <a:lvl5pPr>
              <a:defRPr>
                <a:solidFill>
                  <a:schemeClr val="tx2">
                    <a:lumMod val="75000"/>
                  </a:schemeClr>
                </a:solidFill>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4"/>
          <p:cNvSpPr>
            <a:spLocks noGrp="1"/>
          </p:cNvSpPr>
          <p:nvPr>
            <p:ph type="body" sz="quarter" idx="11"/>
          </p:nvPr>
        </p:nvSpPr>
        <p:spPr>
          <a:xfrm>
            <a:off x="4235489" y="3827152"/>
            <a:ext cx="4287838" cy="1980321"/>
          </a:xfrm>
          <a:prstGeom prst="rect">
            <a:avLst/>
          </a:prstGeom>
        </p:spPr>
        <p:txBody>
          <a:bodyPr/>
          <a:lstStyle>
            <a:lvl1pPr>
              <a:defRPr>
                <a:solidFill>
                  <a:schemeClr val="tx2">
                    <a:lumMod val="75000"/>
                  </a:schemeClr>
                </a:solidFill>
                <a:latin typeface="Century Gothic" pitchFamily="34" charset="0"/>
              </a:defRPr>
            </a:lvl1pPr>
            <a:lvl2pPr>
              <a:defRPr>
                <a:solidFill>
                  <a:schemeClr val="tx2">
                    <a:lumMod val="75000"/>
                  </a:schemeClr>
                </a:solidFill>
                <a:latin typeface="Century Gothic" pitchFamily="34" charset="0"/>
              </a:defRPr>
            </a:lvl2pPr>
            <a:lvl3pPr>
              <a:defRPr>
                <a:solidFill>
                  <a:schemeClr val="tx2">
                    <a:lumMod val="75000"/>
                  </a:schemeClr>
                </a:solidFill>
                <a:latin typeface="Century Gothic" pitchFamily="34" charset="0"/>
              </a:defRPr>
            </a:lvl3pPr>
            <a:lvl4pPr>
              <a:defRPr>
                <a:solidFill>
                  <a:schemeClr val="tx2">
                    <a:lumMod val="75000"/>
                  </a:schemeClr>
                </a:solidFill>
                <a:latin typeface="Century Gothic" pitchFamily="34" charset="0"/>
              </a:defRPr>
            </a:lvl4pPr>
            <a:lvl5pPr>
              <a:defRPr>
                <a:solidFill>
                  <a:schemeClr val="tx2">
                    <a:lumMod val="75000"/>
                  </a:schemeClr>
                </a:solidFill>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Picture Placeholder 11"/>
          <p:cNvSpPr>
            <a:spLocks noGrp="1"/>
          </p:cNvSpPr>
          <p:nvPr>
            <p:ph type="pic" sz="quarter" idx="12"/>
          </p:nvPr>
        </p:nvSpPr>
        <p:spPr>
          <a:xfrm>
            <a:off x="5345113" y="1624013"/>
            <a:ext cx="3168650" cy="1979612"/>
          </a:xfrm>
          <a:prstGeom prst="rect">
            <a:avLst/>
          </a:prstGeom>
        </p:spPr>
        <p:txBody>
          <a:bodyPr/>
          <a:lstStyle>
            <a:lvl1pPr>
              <a:defRPr>
                <a:latin typeface="Century Gothic" pitchFamily="34" charset="0"/>
              </a:defRPr>
            </a:lvl1pPr>
          </a:lstStyle>
          <a:p>
            <a:r>
              <a:rPr lang="en-US" smtClean="0"/>
              <a:t>Click icon to add picture</a:t>
            </a:r>
            <a:endParaRPr lang="en-GB" dirty="0"/>
          </a:p>
        </p:txBody>
      </p:sp>
      <p:sp>
        <p:nvSpPr>
          <p:cNvPr id="13" name="Picture Placeholder 11"/>
          <p:cNvSpPr>
            <a:spLocks noGrp="1"/>
          </p:cNvSpPr>
          <p:nvPr>
            <p:ph type="pic" sz="quarter" idx="13"/>
          </p:nvPr>
        </p:nvSpPr>
        <p:spPr>
          <a:xfrm>
            <a:off x="904875" y="3827861"/>
            <a:ext cx="3168650" cy="1979612"/>
          </a:xfrm>
          <a:prstGeom prst="rect">
            <a:avLst/>
          </a:prstGeom>
        </p:spPr>
        <p:txBody>
          <a:bodyPr/>
          <a:lstStyle>
            <a:lvl1pPr>
              <a:defRPr>
                <a:solidFill>
                  <a:schemeClr val="tx2">
                    <a:lumMod val="75000"/>
                  </a:schemeClr>
                </a:solidFill>
                <a:latin typeface="Century Gothic" pitchFamily="34" charset="0"/>
              </a:defRPr>
            </a:lvl1pPr>
          </a:lstStyle>
          <a:p>
            <a:r>
              <a:rPr lang="en-US" smtClean="0"/>
              <a:t>Click icon to add picture</a:t>
            </a:r>
            <a:endParaRPr lang="en-GB" dirty="0"/>
          </a:p>
        </p:txBody>
      </p:sp>
      <p:pic>
        <p:nvPicPr>
          <p:cNvPr id="7" name="Picture 6"/>
          <p:cNvPicPr>
            <a:picLocks noChangeAspect="1"/>
          </p:cNvPicPr>
          <p:nvPr userDrawn="1"/>
        </p:nvPicPr>
        <p:blipFill>
          <a:blip r:embed="rId2"/>
          <a:srcRect l="9968" r="16198"/>
          <a:stretch>
            <a:fillRect/>
          </a:stretch>
        </p:blipFill>
        <p:spPr bwMode="auto">
          <a:xfrm>
            <a:off x="7224064" y="6269037"/>
            <a:ext cx="1919936" cy="539750"/>
          </a:xfrm>
          <a:prstGeom prst="rect">
            <a:avLst/>
          </a:prstGeom>
          <a:noFill/>
          <a:ln w="9525">
            <a:noFill/>
            <a:miter lim="800000"/>
            <a:headEnd/>
            <a:tailEnd/>
          </a:ln>
        </p:spPr>
      </p:pic>
      <p:pic>
        <p:nvPicPr>
          <p:cNvPr id="8" name="Picture 7"/>
          <p:cNvPicPr>
            <a:picLocks noChangeAspect="1"/>
          </p:cNvPicPr>
          <p:nvPr userDrawn="1"/>
        </p:nvPicPr>
        <p:blipFill>
          <a:blip r:embed="rId3"/>
          <a:srcRect l="59808"/>
          <a:stretch>
            <a:fillRect/>
          </a:stretch>
        </p:blipFill>
        <p:spPr bwMode="auto">
          <a:xfrm>
            <a:off x="5882541" y="6269037"/>
            <a:ext cx="975596" cy="539750"/>
          </a:xfrm>
          <a:prstGeom prst="rect">
            <a:avLst/>
          </a:prstGeom>
          <a:noFill/>
          <a:ln w="9525">
            <a:noFill/>
            <a:miter lim="800000"/>
            <a:headEnd/>
            <a:tailEnd/>
          </a:ln>
        </p:spPr>
      </p:pic>
      <p:pic>
        <p:nvPicPr>
          <p:cNvPr id="9" name="Picture 8"/>
          <p:cNvPicPr>
            <a:picLocks noChangeAspect="1"/>
          </p:cNvPicPr>
          <p:nvPr userDrawn="1"/>
        </p:nvPicPr>
        <p:blipFill>
          <a:blip r:embed="rId4"/>
          <a:srcRect/>
          <a:stretch>
            <a:fillRect/>
          </a:stretch>
        </p:blipFill>
        <p:spPr bwMode="auto">
          <a:xfrm>
            <a:off x="6811790" y="6269037"/>
            <a:ext cx="430957" cy="539750"/>
          </a:xfrm>
          <a:prstGeom prst="rect">
            <a:avLst/>
          </a:prstGeom>
          <a:noFill/>
          <a:ln w="9525">
            <a:noFill/>
            <a:miter lim="800000"/>
            <a:headEnd/>
            <a:tailEnd/>
          </a:ln>
        </p:spPr>
      </p:pic>
      <p:pic>
        <p:nvPicPr>
          <p:cNvPr id="11" name="Picture 9" descr="LCC LOGO white.eps"/>
          <p:cNvPicPr>
            <a:picLocks noChangeAspect="1"/>
          </p:cNvPicPr>
          <p:nvPr userDrawn="1"/>
        </p:nvPicPr>
        <p:blipFill>
          <a:blip r:embed="rId5"/>
          <a:srcRect/>
          <a:stretch>
            <a:fillRect/>
          </a:stretch>
        </p:blipFill>
        <p:spPr bwMode="auto">
          <a:xfrm>
            <a:off x="8270898" y="6269037"/>
            <a:ext cx="354555" cy="494991"/>
          </a:xfrm>
          <a:prstGeom prst="rect">
            <a:avLst/>
          </a:prstGeom>
          <a:noFill/>
          <a:ln w="9525">
            <a:noFill/>
            <a:miter lim="800000"/>
            <a:headEnd/>
            <a:tailEnd/>
          </a:ln>
        </p:spPr>
      </p:pic>
    </p:spTree>
    <p:extLst>
      <p:ext uri="{BB962C8B-B14F-4D97-AF65-F5344CB8AC3E}">
        <p14:creationId xmlns:p14="http://schemas.microsoft.com/office/powerpoint/2010/main" val="20928523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6" name="Footer Placeholder 4"/>
          <p:cNvSpPr txBox="1">
            <a:spLocks/>
          </p:cNvSpPr>
          <p:nvPr/>
        </p:nvSpPr>
        <p:spPr>
          <a:xfrm>
            <a:off x="3124200" y="6356350"/>
            <a:ext cx="2895600" cy="365125"/>
          </a:xfrm>
          <a:prstGeom prst="rect">
            <a:avLst/>
          </a:prstGeom>
        </p:spPr>
        <p:txBody>
          <a:bodyPr anchor="ctr"/>
          <a:lstStyle>
            <a:defPPr>
              <a:defRPr lang="en-US"/>
            </a:defPPr>
            <a:lvl1pPr marL="0" algn="ctr" defTabSz="457200" rtl="0" eaLnBrk="1" latinLnBrk="0" hangingPunct="1">
              <a:defRPr sz="1200" b="0" i="0" kern="1200">
                <a:solidFill>
                  <a:schemeClr val="bg1">
                    <a:lumMod val="65000"/>
                  </a:schemeClr>
                </a:solidFill>
                <a:latin typeface="Myriad Pro"/>
                <a:ea typeface="+mn-ea"/>
                <a:cs typeface="Myriad Pro"/>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t>Leicester </a:t>
            </a:r>
            <a:r>
              <a:rPr lang="en-US" b="1" dirty="0" smtClean="0"/>
              <a:t>Learning </a:t>
            </a:r>
            <a:r>
              <a:rPr lang="en-US" dirty="0" smtClean="0"/>
              <a:t>Services</a:t>
            </a:r>
            <a:endParaRPr lang="en-US" dirty="0"/>
          </a:p>
        </p:txBody>
      </p:sp>
      <p:sp>
        <p:nvSpPr>
          <p:cNvPr id="3" name="Content Placeholder 2"/>
          <p:cNvSpPr>
            <a:spLocks noGrp="1"/>
          </p:cNvSpPr>
          <p:nvPr>
            <p:ph idx="1"/>
          </p:nvPr>
        </p:nvSpPr>
        <p:spPr>
          <a:xfrm>
            <a:off x="3575050" y="1606858"/>
            <a:ext cx="4779963" cy="4519305"/>
          </a:xfrm>
          <a:prstGeom prst="rect">
            <a:avLst/>
          </a:prstGeom>
        </p:spPr>
        <p:txBody>
          <a:bodyPr/>
          <a:lstStyle>
            <a:lvl1pPr>
              <a:defRPr sz="2400">
                <a:solidFill>
                  <a:schemeClr val="tx2">
                    <a:lumMod val="75000"/>
                  </a:schemeClr>
                </a:solidFill>
                <a:latin typeface="Century Gothic" pitchFamily="34" charset="0"/>
              </a:defRPr>
            </a:lvl1pPr>
            <a:lvl2pPr>
              <a:defRPr sz="2000">
                <a:solidFill>
                  <a:schemeClr val="tx2">
                    <a:lumMod val="75000"/>
                  </a:schemeClr>
                </a:solidFill>
                <a:latin typeface="Century Gothic" pitchFamily="34" charset="0"/>
              </a:defRPr>
            </a:lvl2pPr>
            <a:lvl3pPr>
              <a:defRPr sz="1800">
                <a:solidFill>
                  <a:schemeClr val="tx2">
                    <a:lumMod val="75000"/>
                  </a:schemeClr>
                </a:solidFill>
                <a:latin typeface="Century Gothic" pitchFamily="34" charset="0"/>
              </a:defRPr>
            </a:lvl3pPr>
            <a:lvl4pPr>
              <a:defRPr sz="1600">
                <a:solidFill>
                  <a:schemeClr val="tx2">
                    <a:lumMod val="75000"/>
                  </a:schemeClr>
                </a:solidFill>
                <a:latin typeface="Century Gothic" pitchFamily="34" charset="0"/>
              </a:defRPr>
            </a:lvl4pPr>
            <a:lvl5pPr>
              <a:defRPr sz="1400">
                <a:solidFill>
                  <a:schemeClr val="tx2">
                    <a:lumMod val="75000"/>
                  </a:schemeClr>
                </a:solidFill>
                <a:latin typeface="Century Gothic"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12559" y="1606858"/>
            <a:ext cx="2852954" cy="4519305"/>
          </a:xfrm>
          <a:prstGeom prst="rect">
            <a:avLst/>
          </a:prstGeom>
        </p:spPr>
        <p:txBody>
          <a:bodyPr/>
          <a:lstStyle>
            <a:lvl1pPr marL="0" indent="0">
              <a:buNone/>
              <a:defRPr sz="1400">
                <a:solidFill>
                  <a:schemeClr val="tx2">
                    <a:lumMod val="75000"/>
                  </a:schemeClr>
                </a:solidFill>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612560" y="445196"/>
            <a:ext cx="7742454" cy="1052669"/>
          </a:xfrm>
          <a:prstGeom prst="rect">
            <a:avLst/>
          </a:prstGeom>
        </p:spPr>
        <p:txBody>
          <a:bodyPr/>
          <a:lstStyle>
            <a:lvl1pPr>
              <a:defRPr sz="2800" b="1">
                <a:solidFill>
                  <a:schemeClr val="tx2">
                    <a:lumMod val="75000"/>
                  </a:schemeClr>
                </a:solidFill>
                <a:latin typeface="Century Gothic" pitchFamily="34" charset="0"/>
              </a:defRPr>
            </a:lvl1pPr>
          </a:lstStyle>
          <a:p>
            <a:r>
              <a:rPr lang="en-US" smtClean="0"/>
              <a:t>Click to edit Master title style</a:t>
            </a:r>
            <a:endParaRPr lang="en-US" dirty="0"/>
          </a:p>
        </p:txBody>
      </p:sp>
      <p:pic>
        <p:nvPicPr>
          <p:cNvPr id="7" name="Picture 6"/>
          <p:cNvPicPr>
            <a:picLocks noChangeAspect="1"/>
          </p:cNvPicPr>
          <p:nvPr userDrawn="1"/>
        </p:nvPicPr>
        <p:blipFill>
          <a:blip r:embed="rId2"/>
          <a:srcRect l="9968" r="16198"/>
          <a:stretch>
            <a:fillRect/>
          </a:stretch>
        </p:blipFill>
        <p:spPr bwMode="auto">
          <a:xfrm>
            <a:off x="7230131" y="6276002"/>
            <a:ext cx="1881416" cy="539750"/>
          </a:xfrm>
          <a:prstGeom prst="rect">
            <a:avLst/>
          </a:prstGeom>
          <a:noFill/>
          <a:ln w="9525">
            <a:noFill/>
            <a:miter lim="800000"/>
            <a:headEnd/>
            <a:tailEnd/>
          </a:ln>
        </p:spPr>
      </p:pic>
      <p:pic>
        <p:nvPicPr>
          <p:cNvPr id="9" name="Picture 7"/>
          <p:cNvPicPr>
            <a:picLocks noChangeAspect="1"/>
          </p:cNvPicPr>
          <p:nvPr userDrawn="1"/>
        </p:nvPicPr>
        <p:blipFill>
          <a:blip r:embed="rId3"/>
          <a:srcRect l="59808"/>
          <a:stretch>
            <a:fillRect/>
          </a:stretch>
        </p:blipFill>
        <p:spPr bwMode="auto">
          <a:xfrm>
            <a:off x="5882541" y="6269037"/>
            <a:ext cx="975596" cy="539750"/>
          </a:xfrm>
          <a:prstGeom prst="rect">
            <a:avLst/>
          </a:prstGeom>
          <a:noFill/>
          <a:ln w="9525">
            <a:noFill/>
            <a:miter lim="800000"/>
            <a:headEnd/>
            <a:tailEnd/>
          </a:ln>
        </p:spPr>
      </p:pic>
      <p:pic>
        <p:nvPicPr>
          <p:cNvPr id="10" name="Picture 8"/>
          <p:cNvPicPr>
            <a:picLocks noChangeAspect="1"/>
          </p:cNvPicPr>
          <p:nvPr userDrawn="1"/>
        </p:nvPicPr>
        <p:blipFill>
          <a:blip r:embed="rId4"/>
          <a:srcRect/>
          <a:stretch>
            <a:fillRect/>
          </a:stretch>
        </p:blipFill>
        <p:spPr bwMode="auto">
          <a:xfrm>
            <a:off x="6811790" y="6269037"/>
            <a:ext cx="430957" cy="539750"/>
          </a:xfrm>
          <a:prstGeom prst="rect">
            <a:avLst/>
          </a:prstGeom>
          <a:noFill/>
          <a:ln w="9525">
            <a:noFill/>
            <a:miter lim="800000"/>
            <a:headEnd/>
            <a:tailEnd/>
          </a:ln>
        </p:spPr>
      </p:pic>
      <p:pic>
        <p:nvPicPr>
          <p:cNvPr id="11" name="Picture 9" descr="LCC LOGO white.eps"/>
          <p:cNvPicPr>
            <a:picLocks noChangeAspect="1"/>
          </p:cNvPicPr>
          <p:nvPr userDrawn="1"/>
        </p:nvPicPr>
        <p:blipFill>
          <a:blip r:embed="rId5"/>
          <a:srcRect/>
          <a:stretch>
            <a:fillRect/>
          </a:stretch>
        </p:blipFill>
        <p:spPr bwMode="auto">
          <a:xfrm>
            <a:off x="8270898" y="6269037"/>
            <a:ext cx="354555" cy="494991"/>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6" name="Footer Placeholder 4"/>
          <p:cNvSpPr txBox="1">
            <a:spLocks/>
          </p:cNvSpPr>
          <p:nvPr/>
        </p:nvSpPr>
        <p:spPr>
          <a:xfrm>
            <a:off x="3124200" y="6356350"/>
            <a:ext cx="2895600" cy="365125"/>
          </a:xfrm>
          <a:prstGeom prst="rect">
            <a:avLst/>
          </a:prstGeom>
        </p:spPr>
        <p:txBody>
          <a:bodyPr anchor="ctr"/>
          <a:lstStyle>
            <a:defPPr>
              <a:defRPr lang="en-US"/>
            </a:defPPr>
            <a:lvl1pPr marL="0" algn="ctr" defTabSz="457200" rtl="0" eaLnBrk="1" latinLnBrk="0" hangingPunct="1">
              <a:defRPr sz="1200" b="0" i="0" kern="1200">
                <a:solidFill>
                  <a:schemeClr val="bg1">
                    <a:lumMod val="65000"/>
                  </a:schemeClr>
                </a:solidFill>
                <a:latin typeface="Myriad Pro"/>
                <a:ea typeface="+mn-ea"/>
                <a:cs typeface="Myriad Pro"/>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t>Leicester </a:t>
            </a:r>
            <a:r>
              <a:rPr lang="en-US" b="1" dirty="0" smtClean="0"/>
              <a:t>Learning </a:t>
            </a:r>
            <a:r>
              <a:rPr lang="en-US" dirty="0" smtClean="0"/>
              <a:t>Services</a:t>
            </a:r>
            <a:endParaRPr lang="en-US" dirty="0"/>
          </a:p>
        </p:txBody>
      </p:sp>
      <p:pic>
        <p:nvPicPr>
          <p:cNvPr id="11" name="Picture 8" descr="LCC LOGO white.eps"/>
          <p:cNvPicPr>
            <a:picLocks noChangeAspect="1"/>
          </p:cNvPicPr>
          <p:nvPr/>
        </p:nvPicPr>
        <p:blipFill>
          <a:blip r:embed="rId2"/>
          <a:srcRect/>
          <a:stretch>
            <a:fillRect/>
          </a:stretch>
        </p:blipFill>
        <p:spPr bwMode="auto">
          <a:xfrm>
            <a:off x="8355013" y="4870450"/>
            <a:ext cx="649287" cy="904875"/>
          </a:xfrm>
          <a:prstGeom prst="rect">
            <a:avLst/>
          </a:prstGeom>
          <a:noFill/>
          <a:ln w="9525">
            <a:noFill/>
            <a:miter lim="800000"/>
            <a:headEnd/>
            <a:tailEnd/>
          </a:ln>
        </p:spPr>
      </p:pic>
      <p:sp>
        <p:nvSpPr>
          <p:cNvPr id="3" name="Picture Placeholder 2"/>
          <p:cNvSpPr>
            <a:spLocks noGrp="1"/>
          </p:cNvSpPr>
          <p:nvPr>
            <p:ph type="pic" idx="1"/>
          </p:nvPr>
        </p:nvSpPr>
        <p:spPr>
          <a:xfrm>
            <a:off x="507999" y="1722267"/>
            <a:ext cx="7847013" cy="3600619"/>
          </a:xfrm>
          <a:prstGeom prst="rect">
            <a:avLst/>
          </a:prstGeom>
        </p:spPr>
        <p:txBody>
          <a:bodyPr/>
          <a:lstStyle>
            <a:lvl1pPr marL="0" indent="0">
              <a:buNone/>
              <a:defRPr sz="3200">
                <a:solidFill>
                  <a:schemeClr val="tx2">
                    <a:lumMod val="75000"/>
                  </a:schemeClr>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6" name="Title 1"/>
          <p:cNvSpPr>
            <a:spLocks noGrp="1"/>
          </p:cNvSpPr>
          <p:nvPr>
            <p:ph type="title"/>
          </p:nvPr>
        </p:nvSpPr>
        <p:spPr>
          <a:xfrm>
            <a:off x="508000" y="445196"/>
            <a:ext cx="7847014" cy="1052669"/>
          </a:xfrm>
          <a:prstGeom prst="rect">
            <a:avLst/>
          </a:prstGeom>
        </p:spPr>
        <p:txBody>
          <a:bodyPr/>
          <a:lstStyle>
            <a:lvl1pPr>
              <a:defRPr sz="4000" b="1">
                <a:latin typeface="Century Gothic" pitchFamily="34" charset="0"/>
              </a:defRPr>
            </a:lvl1pPr>
          </a:lstStyle>
          <a:p>
            <a:r>
              <a:rPr lang="en-US" smtClean="0"/>
              <a:t>Click to edit Master title style</a:t>
            </a:r>
            <a:endParaRPr lang="en-US" dirty="0"/>
          </a:p>
        </p:txBody>
      </p:sp>
      <p:pic>
        <p:nvPicPr>
          <p:cNvPr id="7" name="Picture 6"/>
          <p:cNvPicPr>
            <a:picLocks noChangeAspect="1"/>
          </p:cNvPicPr>
          <p:nvPr userDrawn="1"/>
        </p:nvPicPr>
        <p:blipFill>
          <a:blip r:embed="rId3"/>
          <a:srcRect l="9968" r="16198"/>
          <a:stretch>
            <a:fillRect/>
          </a:stretch>
        </p:blipFill>
        <p:spPr bwMode="auto">
          <a:xfrm>
            <a:off x="7234101" y="6269037"/>
            <a:ext cx="1881416" cy="539750"/>
          </a:xfrm>
          <a:prstGeom prst="rect">
            <a:avLst/>
          </a:prstGeom>
          <a:noFill/>
          <a:ln w="9525">
            <a:noFill/>
            <a:miter lim="800000"/>
            <a:headEnd/>
            <a:tailEnd/>
          </a:ln>
        </p:spPr>
      </p:pic>
      <p:pic>
        <p:nvPicPr>
          <p:cNvPr id="8" name="Picture 7"/>
          <p:cNvPicPr>
            <a:picLocks noChangeAspect="1"/>
          </p:cNvPicPr>
          <p:nvPr userDrawn="1"/>
        </p:nvPicPr>
        <p:blipFill>
          <a:blip r:embed="rId4"/>
          <a:srcRect l="59808"/>
          <a:stretch>
            <a:fillRect/>
          </a:stretch>
        </p:blipFill>
        <p:spPr bwMode="auto">
          <a:xfrm>
            <a:off x="5882541" y="6269037"/>
            <a:ext cx="956022" cy="539750"/>
          </a:xfrm>
          <a:prstGeom prst="rect">
            <a:avLst/>
          </a:prstGeom>
          <a:noFill/>
          <a:ln w="9525">
            <a:noFill/>
            <a:miter lim="800000"/>
            <a:headEnd/>
            <a:tailEnd/>
          </a:ln>
        </p:spPr>
      </p:pic>
      <p:pic>
        <p:nvPicPr>
          <p:cNvPr id="9" name="Picture 8"/>
          <p:cNvPicPr>
            <a:picLocks noChangeAspect="1"/>
          </p:cNvPicPr>
          <p:nvPr userDrawn="1"/>
        </p:nvPicPr>
        <p:blipFill>
          <a:blip r:embed="rId5"/>
          <a:srcRect/>
          <a:stretch>
            <a:fillRect/>
          </a:stretch>
        </p:blipFill>
        <p:spPr bwMode="auto">
          <a:xfrm>
            <a:off x="6811790" y="6269037"/>
            <a:ext cx="422311" cy="539750"/>
          </a:xfrm>
          <a:prstGeom prst="rect">
            <a:avLst/>
          </a:prstGeom>
          <a:noFill/>
          <a:ln w="9525">
            <a:noFill/>
            <a:miter lim="800000"/>
            <a:headEnd/>
            <a:tailEnd/>
          </a:ln>
        </p:spPr>
      </p:pic>
      <p:pic>
        <p:nvPicPr>
          <p:cNvPr id="10" name="Picture 9" descr="LCC LOGO white.eps"/>
          <p:cNvPicPr>
            <a:picLocks noChangeAspect="1"/>
          </p:cNvPicPr>
          <p:nvPr userDrawn="1"/>
        </p:nvPicPr>
        <p:blipFill>
          <a:blip r:embed="rId2"/>
          <a:srcRect/>
          <a:stretch>
            <a:fillRect/>
          </a:stretch>
        </p:blipFill>
        <p:spPr bwMode="auto">
          <a:xfrm>
            <a:off x="8270899" y="6269037"/>
            <a:ext cx="347442" cy="494991"/>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542DAE84-D6D2-4E7A-94B0-6B368527382D}" type="datetimeFigureOut">
              <a:rPr lang="en-GB" smtClean="0"/>
              <a:t>09/07/2014</a:t>
            </a:fld>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4CF8B38-A52A-40E0-9119-EF5C0FD73E9F}" type="slidenum">
              <a:rPr lang="en-GB" smtClean="0"/>
              <a:t>‹#›</a:t>
            </a:fld>
            <a:endParaRPr lang="en-GB"/>
          </a:p>
        </p:txBody>
      </p:sp>
    </p:spTree>
    <p:extLst>
      <p:ext uri="{BB962C8B-B14F-4D97-AF65-F5344CB8AC3E}">
        <p14:creationId xmlns:p14="http://schemas.microsoft.com/office/powerpoint/2010/main" val="3509774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7" name="Picture 9" descr="LCC LOGO white.eps"/>
          <p:cNvPicPr>
            <a:picLocks noChangeAspect="1"/>
          </p:cNvPicPr>
          <p:nvPr/>
        </p:nvPicPr>
        <p:blipFill>
          <a:blip r:embed="rId12"/>
          <a:srcRect/>
          <a:stretch>
            <a:fillRect/>
          </a:stretch>
        </p:blipFill>
        <p:spPr bwMode="auto">
          <a:xfrm>
            <a:off x="8269810" y="5928251"/>
            <a:ext cx="354555" cy="4949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Lst>
  <p:timing>
    <p:tnLst>
      <p:par>
        <p:cTn id="1" dur="indefinite" restart="never" nodeType="tmRoot"/>
      </p:par>
    </p:tnLst>
  </p:timing>
  <p:txStyles>
    <p:titleStyle>
      <a:lvl1pPr algn="l" defTabSz="457200" rtl="0" eaLnBrk="1" fontAlgn="base" hangingPunct="1">
        <a:spcBef>
          <a:spcPct val="0"/>
        </a:spcBef>
        <a:spcAft>
          <a:spcPct val="0"/>
        </a:spcAft>
        <a:defRPr sz="2400" kern="1200">
          <a:solidFill>
            <a:srgbClr val="595959"/>
          </a:solidFill>
          <a:latin typeface="Myriad Pro"/>
          <a:ea typeface="ＭＳ Ｐゴシック" pitchFamily="-84" charset="-128"/>
          <a:cs typeface="+mj-cs"/>
        </a:defRPr>
      </a:lvl1pPr>
      <a:lvl2pPr algn="l" defTabSz="457200" rtl="0" eaLnBrk="1" fontAlgn="base" hangingPunct="1">
        <a:spcBef>
          <a:spcPct val="0"/>
        </a:spcBef>
        <a:spcAft>
          <a:spcPct val="0"/>
        </a:spcAft>
        <a:defRPr sz="2400">
          <a:solidFill>
            <a:srgbClr val="595959"/>
          </a:solidFill>
          <a:latin typeface="Myriad Pro" pitchFamily="-84" charset="0"/>
          <a:ea typeface="ＭＳ Ｐゴシック" pitchFamily="-84" charset="-128"/>
        </a:defRPr>
      </a:lvl2pPr>
      <a:lvl3pPr algn="l" defTabSz="457200" rtl="0" eaLnBrk="1" fontAlgn="base" hangingPunct="1">
        <a:spcBef>
          <a:spcPct val="0"/>
        </a:spcBef>
        <a:spcAft>
          <a:spcPct val="0"/>
        </a:spcAft>
        <a:defRPr sz="2400">
          <a:solidFill>
            <a:srgbClr val="595959"/>
          </a:solidFill>
          <a:latin typeface="Myriad Pro" pitchFamily="-84" charset="0"/>
          <a:ea typeface="ＭＳ Ｐゴシック" pitchFamily="-84" charset="-128"/>
        </a:defRPr>
      </a:lvl3pPr>
      <a:lvl4pPr algn="l" defTabSz="457200" rtl="0" eaLnBrk="1" fontAlgn="base" hangingPunct="1">
        <a:spcBef>
          <a:spcPct val="0"/>
        </a:spcBef>
        <a:spcAft>
          <a:spcPct val="0"/>
        </a:spcAft>
        <a:defRPr sz="2400">
          <a:solidFill>
            <a:srgbClr val="595959"/>
          </a:solidFill>
          <a:latin typeface="Myriad Pro" pitchFamily="-84" charset="0"/>
          <a:ea typeface="ＭＳ Ｐゴシック" pitchFamily="-84" charset="-128"/>
        </a:defRPr>
      </a:lvl4pPr>
      <a:lvl5pPr algn="l" defTabSz="457200" rtl="0" eaLnBrk="1" fontAlgn="base" hangingPunct="1">
        <a:spcBef>
          <a:spcPct val="0"/>
        </a:spcBef>
        <a:spcAft>
          <a:spcPct val="0"/>
        </a:spcAft>
        <a:defRPr sz="2400">
          <a:solidFill>
            <a:srgbClr val="595959"/>
          </a:solidFill>
          <a:latin typeface="Myriad Pro" pitchFamily="-84" charset="0"/>
          <a:ea typeface="ＭＳ Ｐゴシック" pitchFamily="-84" charset="-128"/>
        </a:defRPr>
      </a:lvl5pPr>
      <a:lvl6pPr marL="457200" algn="l" defTabSz="457200" rtl="0" eaLnBrk="1" fontAlgn="base" hangingPunct="1">
        <a:spcBef>
          <a:spcPct val="0"/>
        </a:spcBef>
        <a:spcAft>
          <a:spcPct val="0"/>
        </a:spcAft>
        <a:defRPr sz="2400">
          <a:solidFill>
            <a:srgbClr val="595959"/>
          </a:solidFill>
          <a:latin typeface="Myriad Pro" pitchFamily="-84" charset="0"/>
          <a:ea typeface="ＭＳ Ｐゴシック" pitchFamily="-84" charset="-128"/>
        </a:defRPr>
      </a:lvl6pPr>
      <a:lvl7pPr marL="914400" algn="l" defTabSz="457200" rtl="0" eaLnBrk="1" fontAlgn="base" hangingPunct="1">
        <a:spcBef>
          <a:spcPct val="0"/>
        </a:spcBef>
        <a:spcAft>
          <a:spcPct val="0"/>
        </a:spcAft>
        <a:defRPr sz="2400">
          <a:solidFill>
            <a:srgbClr val="595959"/>
          </a:solidFill>
          <a:latin typeface="Myriad Pro" pitchFamily="-84" charset="0"/>
          <a:ea typeface="ＭＳ Ｐゴシック" pitchFamily="-84" charset="-128"/>
        </a:defRPr>
      </a:lvl7pPr>
      <a:lvl8pPr marL="1371600" algn="l" defTabSz="457200" rtl="0" eaLnBrk="1" fontAlgn="base" hangingPunct="1">
        <a:spcBef>
          <a:spcPct val="0"/>
        </a:spcBef>
        <a:spcAft>
          <a:spcPct val="0"/>
        </a:spcAft>
        <a:defRPr sz="2400">
          <a:solidFill>
            <a:srgbClr val="595959"/>
          </a:solidFill>
          <a:latin typeface="Myriad Pro" pitchFamily="-84" charset="0"/>
          <a:ea typeface="ＭＳ Ｐゴシック" pitchFamily="-84" charset="-128"/>
        </a:defRPr>
      </a:lvl8pPr>
      <a:lvl9pPr marL="1828800" algn="l" defTabSz="457200" rtl="0" eaLnBrk="1" fontAlgn="base" hangingPunct="1">
        <a:spcBef>
          <a:spcPct val="0"/>
        </a:spcBef>
        <a:spcAft>
          <a:spcPct val="0"/>
        </a:spcAft>
        <a:defRPr sz="2400">
          <a:solidFill>
            <a:srgbClr val="595959"/>
          </a:solidFill>
          <a:latin typeface="Myriad Pro" pitchFamily="-84" charset="0"/>
          <a:ea typeface="ＭＳ Ｐゴシック" pitchFamily="-84" charset="-128"/>
        </a:defRPr>
      </a:lvl9pPr>
    </p:titleStyle>
    <p:bodyStyle>
      <a:lvl1pPr marL="342900" indent="-342900" algn="l" defTabSz="457200" rtl="0" eaLnBrk="1" fontAlgn="base" hangingPunct="1">
        <a:spcBef>
          <a:spcPct val="20000"/>
        </a:spcBef>
        <a:spcAft>
          <a:spcPct val="0"/>
        </a:spcAft>
        <a:buClr>
          <a:srgbClr val="E0462E"/>
        </a:buClr>
        <a:buFont typeface="Wingdings" pitchFamily="2" charset="2"/>
        <a:buChar char="§"/>
        <a:defRPr kern="1200">
          <a:solidFill>
            <a:srgbClr val="595959"/>
          </a:solidFill>
          <a:latin typeface="Myriad Pro"/>
          <a:ea typeface="ＭＳ Ｐゴシック" pitchFamily="-84" charset="-128"/>
          <a:cs typeface="+mn-cs"/>
        </a:defRPr>
      </a:lvl1pPr>
      <a:lvl2pPr marL="742950" indent="-285750" algn="l" defTabSz="457200" rtl="0" eaLnBrk="1" fontAlgn="base" hangingPunct="1">
        <a:spcBef>
          <a:spcPct val="20000"/>
        </a:spcBef>
        <a:spcAft>
          <a:spcPct val="0"/>
        </a:spcAft>
        <a:buClr>
          <a:srgbClr val="E0462E"/>
        </a:buClr>
        <a:buFont typeface="Wingdings" pitchFamily="2" charset="2"/>
        <a:buChar char="§"/>
        <a:defRPr kern="1200">
          <a:solidFill>
            <a:srgbClr val="595959"/>
          </a:solidFill>
          <a:latin typeface="Myriad Pro"/>
          <a:ea typeface="ＭＳ Ｐゴシック" pitchFamily="-84" charset="-128"/>
          <a:cs typeface="+mn-cs"/>
        </a:defRPr>
      </a:lvl2pPr>
      <a:lvl3pPr marL="1143000" indent="-228600" algn="l" defTabSz="457200" rtl="0" eaLnBrk="1" fontAlgn="base" hangingPunct="1">
        <a:spcBef>
          <a:spcPct val="20000"/>
        </a:spcBef>
        <a:spcAft>
          <a:spcPct val="0"/>
        </a:spcAft>
        <a:buClr>
          <a:srgbClr val="E0462E"/>
        </a:buClr>
        <a:buFont typeface="Wingdings" pitchFamily="2" charset="2"/>
        <a:buChar char="§"/>
        <a:defRPr sz="1500" kern="1200">
          <a:solidFill>
            <a:srgbClr val="595959"/>
          </a:solidFill>
          <a:latin typeface="Myriad Pro"/>
          <a:ea typeface="ＭＳ Ｐゴシック" pitchFamily="-84" charset="-128"/>
          <a:cs typeface="+mn-cs"/>
        </a:defRPr>
      </a:lvl3pPr>
      <a:lvl4pPr marL="1600200" indent="-228600" algn="l" defTabSz="457200" rtl="0" eaLnBrk="1" fontAlgn="base" hangingPunct="1">
        <a:spcBef>
          <a:spcPct val="20000"/>
        </a:spcBef>
        <a:spcAft>
          <a:spcPct val="0"/>
        </a:spcAft>
        <a:buClr>
          <a:srgbClr val="E0462E"/>
        </a:buClr>
        <a:buFont typeface="Wingdings" pitchFamily="2" charset="2"/>
        <a:buChar char="§"/>
        <a:defRPr sz="1200" kern="1200">
          <a:solidFill>
            <a:srgbClr val="595959"/>
          </a:solidFill>
          <a:latin typeface="Myriad Pro"/>
          <a:ea typeface="ＭＳ Ｐゴシック" pitchFamily="-84" charset="-128"/>
          <a:cs typeface="+mn-cs"/>
        </a:defRPr>
      </a:lvl4pPr>
      <a:lvl5pPr marL="2057400" indent="-228600" algn="l" defTabSz="457200" rtl="0" eaLnBrk="1" fontAlgn="base" hangingPunct="1">
        <a:spcBef>
          <a:spcPct val="20000"/>
        </a:spcBef>
        <a:spcAft>
          <a:spcPct val="0"/>
        </a:spcAft>
        <a:buClr>
          <a:srgbClr val="E0462E"/>
        </a:buClr>
        <a:buFont typeface="Wingdings" pitchFamily="2" charset="2"/>
        <a:buChar char="§"/>
        <a:defRPr sz="900" kern="1200">
          <a:solidFill>
            <a:srgbClr val="595959"/>
          </a:solidFill>
          <a:latin typeface="Myriad Pro"/>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file:///\\Ts-home\home\USERS\webbh002\1.%20LAST%20Work\8h.%20SENCo%20Briefings\12.%20SENCo%20Update%202014\1.%20Morning%20Session%20Materials\LA%20Offer%20-%20expectations%20of%20Schools-%20draft%2010.doc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file:///\\Ts-home\home\USERS\webbh002\1.%20LAST%20Work\8h.%20SENCo%20Briefings\12.%20SENCo%20Update%202014\1.%20Morning%20Session%20Materials\Early%20Monitoring%20Process.do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file:///\\Ts-home\home\USERS\webbh002\1.%20LAST%20Work\8h.%20SENCo%20Briefings\12.%20SENCo%20Update%202014\1.%20Morning%20Session%20Materials\Pathway%20to%20identification-%20Final.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surveymonkey.com/s/2WDMD2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workingwithothers.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file:///\\Ts-home\home\USERS\webbh002\1.%20LAST%20Work\8h.%20SENCo%20Briefings\12.%20SENCo%20Update%202014\Baseline%20Assessment%20to%20Inform%20Identification,%20Planning%20and%20Support-%20Booklet.doc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9.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amberwellpark.manchester.dbprimary.com/manchester/primary/camberwellpark/site/pages/ourlocaloff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3847" y="1485778"/>
            <a:ext cx="4464497" cy="2387600"/>
          </a:xfrm>
        </p:spPr>
        <p:txBody>
          <a:bodyPr>
            <a:normAutofit fontScale="90000"/>
          </a:bodyPr>
          <a:lstStyle/>
          <a:p>
            <a:pPr algn="ctr"/>
            <a:r>
              <a:rPr lang="en-GB" sz="4400" b="1" dirty="0" smtClean="0"/>
              <a:t/>
            </a:r>
            <a:br>
              <a:rPr lang="en-GB" sz="4400" b="1" dirty="0" smtClean="0"/>
            </a:br>
            <a:r>
              <a:rPr lang="en-GB" sz="3600" b="1" dirty="0" smtClean="0">
                <a:latin typeface="Verdana" panose="020B0604030504040204" pitchFamily="34" charset="0"/>
                <a:ea typeface="Verdana" panose="020B0604030504040204" pitchFamily="34" charset="0"/>
                <a:cs typeface="Verdana" panose="020B0604030504040204" pitchFamily="34" charset="0"/>
              </a:rPr>
              <a:t>Preparing </a:t>
            </a:r>
            <a:r>
              <a:rPr lang="en-GB" sz="3600" b="1" dirty="0">
                <a:latin typeface="Verdana" panose="020B0604030504040204" pitchFamily="34" charset="0"/>
                <a:ea typeface="Verdana" panose="020B0604030504040204" pitchFamily="34" charset="0"/>
                <a:cs typeface="Verdana" panose="020B0604030504040204" pitchFamily="34" charset="0"/>
              </a:rPr>
              <a:t>For Change</a:t>
            </a:r>
            <a:r>
              <a:rPr lang="en-GB" sz="3600" dirty="0">
                <a:latin typeface="Verdana" panose="020B0604030504040204" pitchFamily="34" charset="0"/>
                <a:ea typeface="Verdana" panose="020B0604030504040204" pitchFamily="34" charset="0"/>
                <a:cs typeface="Verdana" panose="020B0604030504040204" pitchFamily="34" charset="0"/>
              </a:rPr>
              <a:t/>
            </a:r>
            <a:br>
              <a:rPr lang="en-GB" sz="3600" dirty="0">
                <a:latin typeface="Verdana" panose="020B0604030504040204" pitchFamily="34" charset="0"/>
                <a:ea typeface="Verdana" panose="020B0604030504040204" pitchFamily="34" charset="0"/>
                <a:cs typeface="Verdana" panose="020B0604030504040204" pitchFamily="34" charset="0"/>
              </a:rPr>
            </a:br>
            <a:r>
              <a:rPr lang="en-GB" sz="3600" dirty="0" smtClean="0">
                <a:latin typeface="Verdana" panose="020B0604030504040204" pitchFamily="34" charset="0"/>
                <a:ea typeface="Verdana" panose="020B0604030504040204" pitchFamily="34" charset="0"/>
                <a:cs typeface="Verdana" panose="020B0604030504040204" pitchFamily="34" charset="0"/>
              </a:rPr>
              <a:t>New </a:t>
            </a:r>
            <a:r>
              <a:rPr lang="en-GB" sz="3600" dirty="0">
                <a:latin typeface="Verdana" panose="020B0604030504040204" pitchFamily="34" charset="0"/>
                <a:ea typeface="Verdana" panose="020B0604030504040204" pitchFamily="34" charset="0"/>
                <a:cs typeface="Verdana" panose="020B0604030504040204" pitchFamily="34" charset="0"/>
              </a:rPr>
              <a:t>SEN legislation </a:t>
            </a:r>
            <a:r>
              <a:rPr lang="en-GB" sz="3600" dirty="0" smtClean="0">
                <a:latin typeface="Verdana" panose="020B0604030504040204" pitchFamily="34" charset="0"/>
                <a:ea typeface="Verdana" panose="020B0604030504040204" pitchFamily="34" charset="0"/>
                <a:cs typeface="Verdana" panose="020B0604030504040204" pitchFamily="34" charset="0"/>
              </a:rPr>
              <a:t/>
            </a:r>
            <a:br>
              <a:rPr lang="en-GB" sz="3600" dirty="0" smtClean="0">
                <a:latin typeface="Verdana" panose="020B0604030504040204" pitchFamily="34" charset="0"/>
                <a:ea typeface="Verdana" panose="020B0604030504040204" pitchFamily="34" charset="0"/>
                <a:cs typeface="Verdana" panose="020B0604030504040204" pitchFamily="34" charset="0"/>
              </a:rPr>
            </a:br>
            <a:r>
              <a:rPr lang="en-GB" sz="3600" dirty="0" smtClean="0">
                <a:latin typeface="Verdana" panose="020B0604030504040204" pitchFamily="34" charset="0"/>
                <a:ea typeface="Verdana" panose="020B0604030504040204" pitchFamily="34" charset="0"/>
                <a:cs typeface="Verdana" panose="020B0604030504040204" pitchFamily="34" charset="0"/>
              </a:rPr>
              <a:t/>
            </a:r>
            <a:br>
              <a:rPr lang="en-GB" sz="3600" dirty="0" smtClean="0">
                <a:latin typeface="Verdana" panose="020B0604030504040204" pitchFamily="34" charset="0"/>
                <a:ea typeface="Verdana" panose="020B0604030504040204" pitchFamily="34" charset="0"/>
                <a:cs typeface="Verdana" panose="020B0604030504040204" pitchFamily="34" charset="0"/>
              </a:rPr>
            </a:br>
            <a:r>
              <a:rPr lang="en-GB" sz="2200" dirty="0" smtClean="0">
                <a:latin typeface="Verdana" panose="020B0604030504040204" pitchFamily="34" charset="0"/>
                <a:ea typeface="Verdana" panose="020B0604030504040204" pitchFamily="34" charset="0"/>
                <a:cs typeface="Verdana" panose="020B0604030504040204" pitchFamily="34" charset="0"/>
              </a:rPr>
              <a:t>and </a:t>
            </a:r>
            <a:r>
              <a:rPr lang="en-GB" sz="2200" dirty="0">
                <a:latin typeface="Verdana" panose="020B0604030504040204" pitchFamily="34" charset="0"/>
                <a:ea typeface="Verdana" panose="020B0604030504040204" pitchFamily="34" charset="0"/>
                <a:cs typeface="Verdana" panose="020B0604030504040204" pitchFamily="34" charset="0"/>
              </a:rPr>
              <a:t>what this means for the strategic management of schools and front line teaching staff</a:t>
            </a:r>
            <a:endParaRPr lang="en-GB" sz="2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67718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0366" y="1340768"/>
            <a:ext cx="7906090" cy="5040560"/>
          </a:xfrm>
        </p:spPr>
        <p:txBody>
          <a:bodyPr>
            <a:normAutofit lnSpcReduction="10000"/>
          </a:bodyPr>
          <a:lstStyle/>
          <a:p>
            <a:pPr marL="0" indent="0">
              <a:buNone/>
            </a:pPr>
            <a:r>
              <a:rPr lang="en-GB" b="1" i="1" dirty="0" smtClean="0">
                <a:latin typeface="Tahoma" panose="020B0604030504040204" pitchFamily="34" charset="0"/>
                <a:ea typeface="Tahoma" panose="020B0604030504040204" pitchFamily="34" charset="0"/>
                <a:cs typeface="Tahoma" panose="020B0604030504040204" pitchFamily="34" charset="0"/>
              </a:rPr>
              <a:t>6.55 </a:t>
            </a:r>
            <a:endParaRPr lang="en-GB" b="1" i="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b="1" i="1" dirty="0">
                <a:latin typeface="Tahoma" panose="020B0604030504040204" pitchFamily="34" charset="0"/>
                <a:ea typeface="Tahoma" panose="020B0604030504040204" pitchFamily="34" charset="0"/>
                <a:cs typeface="Tahoma" panose="020B0604030504040204" pitchFamily="34" charset="0"/>
              </a:rPr>
              <a:t>Parents should have clear information about the impact of the support and interventions provided, enabling them to be involved in planning next steps</a:t>
            </a:r>
            <a:r>
              <a:rPr lang="en-GB" b="1" i="1" dirty="0"/>
              <a:t>. </a:t>
            </a:r>
          </a:p>
          <a:p>
            <a:pPr marL="0" indent="0">
              <a:buNone/>
            </a:pPr>
            <a:endParaRPr lang="en-GB" dirty="0" smtClean="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What targeted interventions their child is having </a:t>
            </a:r>
          </a:p>
          <a:p>
            <a:r>
              <a:rPr lang="en-GB" dirty="0" smtClean="0">
                <a:latin typeface="Tahoma" panose="020B0604030504040204" pitchFamily="34" charset="0"/>
                <a:ea typeface="Tahoma" panose="020B0604030504040204" pitchFamily="34" charset="0"/>
                <a:cs typeface="Tahoma" panose="020B0604030504040204" pitchFamily="34" charset="0"/>
              </a:rPr>
              <a:t>What is that intervention addressing</a:t>
            </a:r>
          </a:p>
          <a:p>
            <a:r>
              <a:rPr lang="en-GB" dirty="0" smtClean="0">
                <a:latin typeface="Tahoma" panose="020B0604030504040204" pitchFamily="34" charset="0"/>
                <a:ea typeface="Tahoma" panose="020B0604030504040204" pitchFamily="34" charset="0"/>
                <a:cs typeface="Tahoma" panose="020B0604030504040204" pitchFamily="34" charset="0"/>
              </a:rPr>
              <a:t>How is it delivered</a:t>
            </a:r>
          </a:p>
          <a:p>
            <a:r>
              <a:rPr lang="en-GB" dirty="0" smtClean="0">
                <a:latin typeface="Tahoma" panose="020B0604030504040204" pitchFamily="34" charset="0"/>
                <a:ea typeface="Tahoma" panose="020B0604030504040204" pitchFamily="34" charset="0"/>
                <a:cs typeface="Tahoma" panose="020B0604030504040204" pitchFamily="34" charset="0"/>
              </a:rPr>
              <a:t>Expected outcomes</a:t>
            </a:r>
          </a:p>
          <a:p>
            <a:pPr marL="0" indent="0">
              <a:buNone/>
            </a:pPr>
            <a:endParaRPr lang="en-GB"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dirty="0" smtClean="0">
                <a:solidFill>
                  <a:srgbClr val="FF0000"/>
                </a:solidFill>
                <a:latin typeface="Tahoma" panose="020B0604030504040204" pitchFamily="34" charset="0"/>
                <a:ea typeface="Tahoma" panose="020B0604030504040204" pitchFamily="34" charset="0"/>
                <a:cs typeface="Tahoma" panose="020B0604030504040204" pitchFamily="34" charset="0"/>
              </a:rPr>
              <a:t>Might you still want to have something on your website that describes the interventions and their impact?</a:t>
            </a:r>
          </a:p>
          <a:p>
            <a:pPr marL="0" indent="0">
              <a:buNone/>
            </a:pPr>
            <a:endParaRPr lang="en-GB"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title"/>
          </p:nvPr>
        </p:nvSpPr>
        <p:spPr>
          <a:xfrm>
            <a:off x="770593" y="285393"/>
            <a:ext cx="7676722" cy="695336"/>
          </a:xfrm>
          <a:solidFill>
            <a:schemeClr val="accent5">
              <a:lumMod val="20000"/>
              <a:lumOff val="80000"/>
            </a:schemeClr>
          </a:solidFill>
        </p:spPr>
        <p:txBody>
          <a:bodyPr/>
          <a:lstStyle/>
          <a:p>
            <a:r>
              <a:rPr lang="en-GB" dirty="0" smtClean="0"/>
              <a:t>Keeping parents informed:</a:t>
            </a:r>
            <a:endParaRPr lang="en-GB" dirty="0"/>
          </a:p>
        </p:txBody>
      </p:sp>
    </p:spTree>
    <p:extLst>
      <p:ext uri="{BB962C8B-B14F-4D97-AF65-F5344CB8AC3E}">
        <p14:creationId xmlns:p14="http://schemas.microsoft.com/office/powerpoint/2010/main" val="1349815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285392"/>
            <a:ext cx="8640959" cy="1199392"/>
          </a:xfrm>
          <a:solidFill>
            <a:schemeClr val="accent5">
              <a:lumMod val="20000"/>
              <a:lumOff val="80000"/>
            </a:schemeClr>
          </a:solidFill>
        </p:spPr>
        <p:txBody>
          <a:bodyPr/>
          <a:lstStyle/>
          <a:p>
            <a:pPr algn="ctr"/>
            <a:r>
              <a:rPr lang="en-GB" sz="5400" dirty="0" smtClean="0"/>
              <a:t>SEN Systems and Structures</a:t>
            </a:r>
            <a:endParaRPr lang="en-GB" sz="5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5856" y="2492896"/>
            <a:ext cx="223800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8042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24744"/>
            <a:ext cx="8424936" cy="5544616"/>
          </a:xfrm>
        </p:spPr>
        <p:txBody>
          <a:bodyPr>
            <a:normAutofit fontScale="62500" lnSpcReduction="20000"/>
          </a:bodyPr>
          <a:lstStyle/>
          <a:p>
            <a:pPr marL="0" lvl="0" indent="0">
              <a:buNone/>
            </a:pPr>
            <a:r>
              <a:rPr lang="en-GB" sz="2900" b="1" i="1" dirty="0">
                <a:latin typeface="Tahoma" panose="020B0604030504040204" pitchFamily="34" charset="0"/>
                <a:ea typeface="Tahoma" panose="020B0604030504040204" pitchFamily="34" charset="0"/>
                <a:cs typeface="Tahoma" panose="020B0604030504040204" pitchFamily="34" charset="0"/>
              </a:rPr>
              <a:t>6.74</a:t>
            </a:r>
            <a:r>
              <a:rPr lang="en-GB" sz="2900" i="1" dirty="0">
                <a:latin typeface="Tahoma" panose="020B0604030504040204" pitchFamily="34" charset="0"/>
                <a:ea typeface="Tahoma" panose="020B0604030504040204" pitchFamily="34" charset="0"/>
                <a:cs typeface="Tahoma" panose="020B0604030504040204" pitchFamily="34" charset="0"/>
              </a:rPr>
              <a:t>  </a:t>
            </a:r>
            <a:r>
              <a:rPr lang="en-GB" sz="2900" i="1" dirty="0" smtClean="0">
                <a:latin typeface="Tahoma" panose="020B0604030504040204" pitchFamily="34" charset="0"/>
                <a:ea typeface="Tahoma" panose="020B0604030504040204" pitchFamily="34" charset="0"/>
                <a:cs typeface="Tahoma" panose="020B0604030504040204" pitchFamily="34" charset="0"/>
              </a:rPr>
              <a:t>  Must include </a:t>
            </a:r>
            <a:r>
              <a:rPr lang="en-GB" sz="2900" i="1" dirty="0">
                <a:latin typeface="Tahoma" panose="020B0604030504040204" pitchFamily="34" charset="0"/>
                <a:ea typeface="Tahoma" panose="020B0604030504040204" pitchFamily="34" charset="0"/>
                <a:cs typeface="Tahoma" panose="020B0604030504040204" pitchFamily="34" charset="0"/>
              </a:rPr>
              <a:t>information about: </a:t>
            </a:r>
            <a:endParaRPr lang="en-GB" sz="29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i="1" dirty="0">
                <a:latin typeface="Tahoma" panose="020B0604030504040204" pitchFamily="34" charset="0"/>
                <a:ea typeface="Tahoma" panose="020B0604030504040204" pitchFamily="34" charset="0"/>
                <a:cs typeface="Tahoma" panose="020B0604030504040204" pitchFamily="34" charset="0"/>
              </a:rPr>
              <a:t>the kinds of </a:t>
            </a:r>
            <a:r>
              <a:rPr lang="en-GB" b="1" i="1" dirty="0">
                <a:latin typeface="Tahoma" panose="020B0604030504040204" pitchFamily="34" charset="0"/>
                <a:ea typeface="Tahoma" panose="020B0604030504040204" pitchFamily="34" charset="0"/>
                <a:cs typeface="Tahoma" panose="020B0604030504040204" pitchFamily="34" charset="0"/>
              </a:rPr>
              <a:t>special educational needs that are provided </a:t>
            </a:r>
            <a:r>
              <a:rPr lang="en-GB" i="1" dirty="0">
                <a:latin typeface="Tahoma" panose="020B0604030504040204" pitchFamily="34" charset="0"/>
                <a:ea typeface="Tahoma" panose="020B0604030504040204" pitchFamily="34" charset="0"/>
                <a:cs typeface="Tahoma" panose="020B0604030504040204" pitchFamily="34" charset="0"/>
              </a:rPr>
              <a:t>for </a:t>
            </a:r>
            <a:endParaRPr lang="en-GB"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b="1" i="1" dirty="0">
                <a:latin typeface="Tahoma" panose="020B0604030504040204" pitchFamily="34" charset="0"/>
                <a:ea typeface="Tahoma" panose="020B0604030504040204" pitchFamily="34" charset="0"/>
                <a:cs typeface="Tahoma" panose="020B0604030504040204" pitchFamily="34" charset="0"/>
              </a:rPr>
              <a:t>policies </a:t>
            </a:r>
            <a:r>
              <a:rPr lang="en-GB" i="1" dirty="0">
                <a:latin typeface="Tahoma" panose="020B0604030504040204" pitchFamily="34" charset="0"/>
                <a:ea typeface="Tahoma" panose="020B0604030504040204" pitchFamily="34" charset="0"/>
                <a:cs typeface="Tahoma" panose="020B0604030504040204" pitchFamily="34" charset="0"/>
              </a:rPr>
              <a:t>for </a:t>
            </a:r>
            <a:r>
              <a:rPr lang="en-GB" b="1" i="1" dirty="0">
                <a:latin typeface="Tahoma" panose="020B0604030504040204" pitchFamily="34" charset="0"/>
                <a:ea typeface="Tahoma" panose="020B0604030504040204" pitchFamily="34" charset="0"/>
                <a:cs typeface="Tahoma" panose="020B0604030504040204" pitchFamily="34" charset="0"/>
              </a:rPr>
              <a:t>identifying </a:t>
            </a:r>
            <a:r>
              <a:rPr lang="en-GB" i="1" dirty="0">
                <a:latin typeface="Tahoma" panose="020B0604030504040204" pitchFamily="34" charset="0"/>
                <a:ea typeface="Tahoma" panose="020B0604030504040204" pitchFamily="34" charset="0"/>
                <a:cs typeface="Tahoma" panose="020B0604030504040204" pitchFamily="34" charset="0"/>
              </a:rPr>
              <a:t>children and young people with SEN and </a:t>
            </a:r>
            <a:r>
              <a:rPr lang="en-GB" b="1" i="1" dirty="0">
                <a:latin typeface="Tahoma" panose="020B0604030504040204" pitchFamily="34" charset="0"/>
                <a:ea typeface="Tahoma" panose="020B0604030504040204" pitchFamily="34" charset="0"/>
                <a:cs typeface="Tahoma" panose="020B0604030504040204" pitchFamily="34" charset="0"/>
              </a:rPr>
              <a:t>assessing </a:t>
            </a:r>
            <a:r>
              <a:rPr lang="en-GB" i="1" dirty="0">
                <a:latin typeface="Tahoma" panose="020B0604030504040204" pitchFamily="34" charset="0"/>
                <a:ea typeface="Tahoma" panose="020B0604030504040204" pitchFamily="34" charset="0"/>
                <a:cs typeface="Tahoma" panose="020B0604030504040204" pitchFamily="34" charset="0"/>
              </a:rPr>
              <a:t>their needs, including the name and </a:t>
            </a:r>
            <a:r>
              <a:rPr lang="en-GB" b="1" i="1" dirty="0">
                <a:latin typeface="Tahoma" panose="020B0604030504040204" pitchFamily="34" charset="0"/>
                <a:ea typeface="Tahoma" panose="020B0604030504040204" pitchFamily="34" charset="0"/>
                <a:cs typeface="Tahoma" panose="020B0604030504040204" pitchFamily="34" charset="0"/>
              </a:rPr>
              <a:t>contact details of the SENCO </a:t>
            </a:r>
            <a:r>
              <a:rPr lang="en-GB" i="1" dirty="0">
                <a:latin typeface="Tahoma" panose="020B0604030504040204" pitchFamily="34" charset="0"/>
                <a:ea typeface="Tahoma" panose="020B0604030504040204" pitchFamily="34" charset="0"/>
                <a:cs typeface="Tahoma" panose="020B0604030504040204" pitchFamily="34" charset="0"/>
              </a:rPr>
              <a:t>(mainstream schools) </a:t>
            </a:r>
            <a:endParaRPr lang="en-GB"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i="1" dirty="0">
                <a:latin typeface="Tahoma" panose="020B0604030504040204" pitchFamily="34" charset="0"/>
                <a:ea typeface="Tahoma" panose="020B0604030504040204" pitchFamily="34" charset="0"/>
                <a:cs typeface="Tahoma" panose="020B0604030504040204" pitchFamily="34" charset="0"/>
              </a:rPr>
              <a:t>arrangements for </a:t>
            </a:r>
            <a:r>
              <a:rPr lang="en-GB" b="1" i="1" dirty="0">
                <a:latin typeface="Tahoma" panose="020B0604030504040204" pitchFamily="34" charset="0"/>
                <a:ea typeface="Tahoma" panose="020B0604030504040204" pitchFamily="34" charset="0"/>
                <a:cs typeface="Tahoma" panose="020B0604030504040204" pitchFamily="34" charset="0"/>
              </a:rPr>
              <a:t>consulting parents </a:t>
            </a:r>
            <a:r>
              <a:rPr lang="en-GB" i="1" dirty="0">
                <a:latin typeface="Tahoma" panose="020B0604030504040204" pitchFamily="34" charset="0"/>
                <a:ea typeface="Tahoma" panose="020B0604030504040204" pitchFamily="34" charset="0"/>
                <a:cs typeface="Tahoma" panose="020B0604030504040204" pitchFamily="34" charset="0"/>
              </a:rPr>
              <a:t>of children with SEN and involving them in their child’s education </a:t>
            </a:r>
            <a:endParaRPr lang="en-GB"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i="1" dirty="0">
                <a:latin typeface="Tahoma" panose="020B0604030504040204" pitchFamily="34" charset="0"/>
                <a:ea typeface="Tahoma" panose="020B0604030504040204" pitchFamily="34" charset="0"/>
                <a:cs typeface="Tahoma" panose="020B0604030504040204" pitchFamily="34" charset="0"/>
              </a:rPr>
              <a:t>arrangements for </a:t>
            </a:r>
            <a:r>
              <a:rPr lang="en-GB" b="1" i="1" dirty="0">
                <a:latin typeface="Tahoma" panose="020B0604030504040204" pitchFamily="34" charset="0"/>
                <a:ea typeface="Tahoma" panose="020B0604030504040204" pitchFamily="34" charset="0"/>
                <a:cs typeface="Tahoma" panose="020B0604030504040204" pitchFamily="34" charset="0"/>
              </a:rPr>
              <a:t>consulting young people </a:t>
            </a:r>
            <a:r>
              <a:rPr lang="en-GB" i="1" dirty="0">
                <a:latin typeface="Tahoma" panose="020B0604030504040204" pitchFamily="34" charset="0"/>
                <a:ea typeface="Tahoma" panose="020B0604030504040204" pitchFamily="34" charset="0"/>
                <a:cs typeface="Tahoma" panose="020B0604030504040204" pitchFamily="34" charset="0"/>
              </a:rPr>
              <a:t>with SEN and involving them in their education </a:t>
            </a:r>
            <a:endParaRPr lang="en-GB"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i="1" dirty="0">
                <a:latin typeface="Tahoma" panose="020B0604030504040204" pitchFamily="34" charset="0"/>
                <a:ea typeface="Tahoma" panose="020B0604030504040204" pitchFamily="34" charset="0"/>
                <a:cs typeface="Tahoma" panose="020B0604030504040204" pitchFamily="34" charset="0"/>
              </a:rPr>
              <a:t>arrangements for </a:t>
            </a:r>
            <a:r>
              <a:rPr lang="en-GB" b="1" i="1" dirty="0">
                <a:latin typeface="Tahoma" panose="020B0604030504040204" pitchFamily="34" charset="0"/>
                <a:ea typeface="Tahoma" panose="020B0604030504040204" pitchFamily="34" charset="0"/>
                <a:cs typeface="Tahoma" panose="020B0604030504040204" pitchFamily="34" charset="0"/>
              </a:rPr>
              <a:t>assessing and reviewing </a:t>
            </a:r>
            <a:r>
              <a:rPr lang="en-GB" i="1" dirty="0">
                <a:latin typeface="Tahoma" panose="020B0604030504040204" pitchFamily="34" charset="0"/>
                <a:ea typeface="Tahoma" panose="020B0604030504040204" pitchFamily="34" charset="0"/>
                <a:cs typeface="Tahoma" panose="020B0604030504040204" pitchFamily="34" charset="0"/>
              </a:rPr>
              <a:t>children and young people’s </a:t>
            </a:r>
            <a:r>
              <a:rPr lang="en-GB" b="1" i="1" dirty="0">
                <a:latin typeface="Tahoma" panose="020B0604030504040204" pitchFamily="34" charset="0"/>
                <a:ea typeface="Tahoma" panose="020B0604030504040204" pitchFamily="34" charset="0"/>
                <a:cs typeface="Tahoma" panose="020B0604030504040204" pitchFamily="34" charset="0"/>
              </a:rPr>
              <a:t>progress </a:t>
            </a:r>
            <a:r>
              <a:rPr lang="en-GB" i="1" dirty="0">
                <a:latin typeface="Tahoma" panose="020B0604030504040204" pitchFamily="34" charset="0"/>
                <a:ea typeface="Tahoma" panose="020B0604030504040204" pitchFamily="34" charset="0"/>
                <a:cs typeface="Tahoma" panose="020B0604030504040204" pitchFamily="34" charset="0"/>
              </a:rPr>
              <a:t>towards outcomes, including the opportunities available to work with parents and young people as part of this assessment and review </a:t>
            </a:r>
            <a:endParaRPr lang="en-GB"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i="1" dirty="0">
                <a:latin typeface="Tahoma" panose="020B0604030504040204" pitchFamily="34" charset="0"/>
                <a:ea typeface="Tahoma" panose="020B0604030504040204" pitchFamily="34" charset="0"/>
                <a:cs typeface="Tahoma" panose="020B0604030504040204" pitchFamily="34" charset="0"/>
              </a:rPr>
              <a:t>arrangements for supporting children and young people in </a:t>
            </a:r>
            <a:r>
              <a:rPr lang="en-GB" b="1" i="1" dirty="0">
                <a:latin typeface="Tahoma" panose="020B0604030504040204" pitchFamily="34" charset="0"/>
                <a:ea typeface="Tahoma" panose="020B0604030504040204" pitchFamily="34" charset="0"/>
                <a:cs typeface="Tahoma" panose="020B0604030504040204" pitchFamily="34" charset="0"/>
              </a:rPr>
              <a:t>moving between phases </a:t>
            </a:r>
            <a:r>
              <a:rPr lang="en-GB" i="1" dirty="0">
                <a:latin typeface="Tahoma" panose="020B0604030504040204" pitchFamily="34" charset="0"/>
                <a:ea typeface="Tahoma" panose="020B0604030504040204" pitchFamily="34" charset="0"/>
                <a:cs typeface="Tahoma" panose="020B0604030504040204" pitchFamily="34" charset="0"/>
              </a:rPr>
              <a:t>of education and in preparing for adulthood. As young people prepare for adulthood outcomes should reflect their ambitions, which could include higher education, employment, independent living and participation in society </a:t>
            </a:r>
            <a:endParaRPr lang="en-GB"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i="1" dirty="0">
                <a:latin typeface="Tahoma" panose="020B0604030504040204" pitchFamily="34" charset="0"/>
                <a:ea typeface="Tahoma" panose="020B0604030504040204" pitchFamily="34" charset="0"/>
                <a:cs typeface="Tahoma" panose="020B0604030504040204" pitchFamily="34" charset="0"/>
              </a:rPr>
              <a:t>the approach to </a:t>
            </a:r>
            <a:r>
              <a:rPr lang="en-GB" b="1" i="1" dirty="0">
                <a:latin typeface="Tahoma" panose="020B0604030504040204" pitchFamily="34" charset="0"/>
                <a:ea typeface="Tahoma" panose="020B0604030504040204" pitchFamily="34" charset="0"/>
                <a:cs typeface="Tahoma" panose="020B0604030504040204" pitchFamily="34" charset="0"/>
              </a:rPr>
              <a:t>teaching </a:t>
            </a:r>
            <a:r>
              <a:rPr lang="en-GB" i="1" dirty="0">
                <a:latin typeface="Tahoma" panose="020B0604030504040204" pitchFamily="34" charset="0"/>
                <a:ea typeface="Tahoma" panose="020B0604030504040204" pitchFamily="34" charset="0"/>
                <a:cs typeface="Tahoma" panose="020B0604030504040204" pitchFamily="34" charset="0"/>
              </a:rPr>
              <a:t>children and young people with SEN </a:t>
            </a:r>
            <a:endParaRPr lang="en-GB"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i="1" dirty="0">
                <a:latin typeface="Tahoma" panose="020B0604030504040204" pitchFamily="34" charset="0"/>
                <a:ea typeface="Tahoma" panose="020B0604030504040204" pitchFamily="34" charset="0"/>
                <a:cs typeface="Tahoma" panose="020B0604030504040204" pitchFamily="34" charset="0"/>
              </a:rPr>
              <a:t>how </a:t>
            </a:r>
            <a:r>
              <a:rPr lang="en-GB" b="1" i="1" dirty="0">
                <a:latin typeface="Tahoma" panose="020B0604030504040204" pitchFamily="34" charset="0"/>
                <a:ea typeface="Tahoma" panose="020B0604030504040204" pitchFamily="34" charset="0"/>
                <a:cs typeface="Tahoma" panose="020B0604030504040204" pitchFamily="34" charset="0"/>
              </a:rPr>
              <a:t>adaptations </a:t>
            </a:r>
            <a:r>
              <a:rPr lang="en-GB" i="1" dirty="0">
                <a:latin typeface="Tahoma" panose="020B0604030504040204" pitchFamily="34" charset="0"/>
                <a:ea typeface="Tahoma" panose="020B0604030504040204" pitchFamily="34" charset="0"/>
                <a:cs typeface="Tahoma" panose="020B0604030504040204" pitchFamily="34" charset="0"/>
              </a:rPr>
              <a:t>are made to the curriculum and the learning environment of children and young people with SEN </a:t>
            </a:r>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p>
        </p:txBody>
      </p:sp>
      <p:sp>
        <p:nvSpPr>
          <p:cNvPr id="3" name="Title 2"/>
          <p:cNvSpPr>
            <a:spLocks noGrp="1"/>
          </p:cNvSpPr>
          <p:nvPr>
            <p:ph type="title"/>
          </p:nvPr>
        </p:nvSpPr>
        <p:spPr>
          <a:xfrm>
            <a:off x="770593" y="285393"/>
            <a:ext cx="7676722" cy="767344"/>
          </a:xfrm>
          <a:solidFill>
            <a:schemeClr val="accent5">
              <a:lumMod val="20000"/>
              <a:lumOff val="80000"/>
            </a:schemeClr>
          </a:solidFill>
        </p:spPr>
        <p:txBody>
          <a:bodyPr/>
          <a:lstStyle/>
          <a:p>
            <a:r>
              <a:rPr lang="en-GB" dirty="0" smtClean="0"/>
              <a:t>SEN Policy</a:t>
            </a:r>
            <a:endParaRPr lang="en-GB" dirty="0"/>
          </a:p>
        </p:txBody>
      </p:sp>
    </p:spTree>
    <p:extLst>
      <p:ext uri="{BB962C8B-B14F-4D97-AF65-F5344CB8AC3E}">
        <p14:creationId xmlns:p14="http://schemas.microsoft.com/office/powerpoint/2010/main" val="547087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80728"/>
            <a:ext cx="8640960" cy="5472608"/>
          </a:xfrm>
        </p:spPr>
        <p:txBody>
          <a:bodyPr>
            <a:normAutofit fontScale="47500" lnSpcReduction="20000"/>
          </a:bodyPr>
          <a:lstStyle/>
          <a:p>
            <a:pPr marL="0" indent="0">
              <a:buNone/>
            </a:pPr>
            <a:r>
              <a:rPr lang="en-GB" sz="2900" b="1" i="1" dirty="0" smtClean="0">
                <a:latin typeface="Tahoma" panose="020B0604030504040204" pitchFamily="34" charset="0"/>
                <a:ea typeface="Tahoma" panose="020B0604030504040204" pitchFamily="34" charset="0"/>
                <a:cs typeface="Tahoma" panose="020B0604030504040204" pitchFamily="34" charset="0"/>
              </a:rPr>
              <a:t>General:</a:t>
            </a:r>
          </a:p>
          <a:p>
            <a:r>
              <a:rPr lang="en-GB" sz="2900" b="1" i="1" dirty="0" smtClean="0">
                <a:latin typeface="Tahoma" panose="020B0604030504040204" pitchFamily="34" charset="0"/>
                <a:ea typeface="Tahoma" panose="020B0604030504040204" pitchFamily="34" charset="0"/>
                <a:cs typeface="Tahoma" panose="020B0604030504040204" pitchFamily="34" charset="0"/>
              </a:rPr>
              <a:t>admission </a:t>
            </a:r>
            <a:r>
              <a:rPr lang="en-GB" sz="2900" i="1" dirty="0">
                <a:latin typeface="Tahoma" panose="020B0604030504040204" pitchFamily="34" charset="0"/>
                <a:ea typeface="Tahoma" panose="020B0604030504040204" pitchFamily="34" charset="0"/>
                <a:cs typeface="Tahoma" panose="020B0604030504040204" pitchFamily="34" charset="0"/>
              </a:rPr>
              <a:t>of disabled </a:t>
            </a:r>
            <a:r>
              <a:rPr lang="en-GB" sz="2900" i="1" dirty="0" smtClean="0">
                <a:latin typeface="Tahoma" panose="020B0604030504040204" pitchFamily="34" charset="0"/>
                <a:ea typeface="Tahoma" panose="020B0604030504040204" pitchFamily="34" charset="0"/>
                <a:cs typeface="Tahoma" panose="020B0604030504040204" pitchFamily="34" charset="0"/>
              </a:rPr>
              <a:t>children</a:t>
            </a:r>
          </a:p>
          <a:p>
            <a:r>
              <a:rPr lang="en-GB" sz="2900" i="1" dirty="0" smtClean="0">
                <a:latin typeface="Tahoma" panose="020B0604030504040204" pitchFamily="34" charset="0"/>
                <a:ea typeface="Tahoma" panose="020B0604030504040204" pitchFamily="34" charset="0"/>
                <a:cs typeface="Tahoma" panose="020B0604030504040204" pitchFamily="34" charset="0"/>
              </a:rPr>
              <a:t>the </a:t>
            </a:r>
            <a:r>
              <a:rPr lang="en-GB" sz="2900" i="1" dirty="0">
                <a:latin typeface="Tahoma" panose="020B0604030504040204" pitchFamily="34" charset="0"/>
                <a:ea typeface="Tahoma" panose="020B0604030504040204" pitchFamily="34" charset="0"/>
                <a:cs typeface="Tahoma" panose="020B0604030504040204" pitchFamily="34" charset="0"/>
              </a:rPr>
              <a:t>steps being taken to prevent disabled children from being </a:t>
            </a:r>
            <a:r>
              <a:rPr lang="en-GB" sz="2900" b="1" i="1" dirty="0">
                <a:latin typeface="Tahoma" panose="020B0604030504040204" pitchFamily="34" charset="0"/>
                <a:ea typeface="Tahoma" panose="020B0604030504040204" pitchFamily="34" charset="0"/>
                <a:cs typeface="Tahoma" panose="020B0604030504040204" pitchFamily="34" charset="0"/>
              </a:rPr>
              <a:t>treated less favourably </a:t>
            </a:r>
            <a:r>
              <a:rPr lang="en-GB" sz="2900" i="1" dirty="0">
                <a:latin typeface="Tahoma" panose="020B0604030504040204" pitchFamily="34" charset="0"/>
                <a:ea typeface="Tahoma" panose="020B0604030504040204" pitchFamily="34" charset="0"/>
                <a:cs typeface="Tahoma" panose="020B0604030504040204" pitchFamily="34" charset="0"/>
              </a:rPr>
              <a:t>than </a:t>
            </a:r>
            <a:r>
              <a:rPr lang="en-GB" sz="2900" i="1" dirty="0" smtClean="0">
                <a:latin typeface="Tahoma" panose="020B0604030504040204" pitchFamily="34" charset="0"/>
                <a:ea typeface="Tahoma" panose="020B0604030504040204" pitchFamily="34" charset="0"/>
                <a:cs typeface="Tahoma" panose="020B0604030504040204" pitchFamily="34" charset="0"/>
              </a:rPr>
              <a:t>others</a:t>
            </a:r>
          </a:p>
          <a:p>
            <a:r>
              <a:rPr lang="en-GB" sz="2900" i="1" dirty="0" smtClean="0">
                <a:latin typeface="Tahoma" panose="020B0604030504040204" pitchFamily="34" charset="0"/>
                <a:ea typeface="Tahoma" panose="020B0604030504040204" pitchFamily="34" charset="0"/>
                <a:cs typeface="Tahoma" panose="020B0604030504040204" pitchFamily="34" charset="0"/>
              </a:rPr>
              <a:t>the </a:t>
            </a:r>
            <a:r>
              <a:rPr lang="en-GB" sz="2900" i="1" dirty="0">
                <a:latin typeface="Tahoma" panose="020B0604030504040204" pitchFamily="34" charset="0"/>
                <a:ea typeface="Tahoma" panose="020B0604030504040204" pitchFamily="34" charset="0"/>
                <a:cs typeface="Tahoma" panose="020B0604030504040204" pitchFamily="34" charset="0"/>
              </a:rPr>
              <a:t>f</a:t>
            </a:r>
            <a:r>
              <a:rPr lang="en-GB" sz="2900" b="1" i="1" dirty="0">
                <a:latin typeface="Tahoma" panose="020B0604030504040204" pitchFamily="34" charset="0"/>
                <a:ea typeface="Tahoma" panose="020B0604030504040204" pitchFamily="34" charset="0"/>
                <a:cs typeface="Tahoma" panose="020B0604030504040204" pitchFamily="34" charset="0"/>
              </a:rPr>
              <a:t>acilities </a:t>
            </a:r>
            <a:r>
              <a:rPr lang="en-GB" sz="2900" i="1" dirty="0">
                <a:latin typeface="Tahoma" panose="020B0604030504040204" pitchFamily="34" charset="0"/>
                <a:ea typeface="Tahoma" panose="020B0604030504040204" pitchFamily="34" charset="0"/>
                <a:cs typeface="Tahoma" panose="020B0604030504040204" pitchFamily="34" charset="0"/>
              </a:rPr>
              <a:t>provided to </a:t>
            </a:r>
            <a:r>
              <a:rPr lang="en-GB" sz="2900" b="1" i="1" dirty="0">
                <a:latin typeface="Tahoma" panose="020B0604030504040204" pitchFamily="34" charset="0"/>
                <a:ea typeface="Tahoma" panose="020B0604030504040204" pitchFamily="34" charset="0"/>
                <a:cs typeface="Tahoma" panose="020B0604030504040204" pitchFamily="34" charset="0"/>
              </a:rPr>
              <a:t>enable access </a:t>
            </a:r>
            <a:r>
              <a:rPr lang="en-GB" sz="2900" i="1" dirty="0">
                <a:latin typeface="Tahoma" panose="020B0604030504040204" pitchFamily="34" charset="0"/>
                <a:ea typeface="Tahoma" panose="020B0604030504040204" pitchFamily="34" charset="0"/>
                <a:cs typeface="Tahoma" panose="020B0604030504040204" pitchFamily="34" charset="0"/>
              </a:rPr>
              <a:t>to the school for disabled children and their </a:t>
            </a:r>
            <a:r>
              <a:rPr lang="en-GB" sz="2900" b="1" i="1" dirty="0">
                <a:latin typeface="Tahoma" panose="020B0604030504040204" pitchFamily="34" charset="0"/>
                <a:ea typeface="Tahoma" panose="020B0604030504040204" pitchFamily="34" charset="0"/>
                <a:cs typeface="Tahoma" panose="020B0604030504040204" pitchFamily="34" charset="0"/>
              </a:rPr>
              <a:t>accessibility plan </a:t>
            </a:r>
            <a:r>
              <a:rPr lang="en-GB" sz="2900" i="1" dirty="0">
                <a:latin typeface="Tahoma" panose="020B0604030504040204" pitchFamily="34" charset="0"/>
                <a:ea typeface="Tahoma" panose="020B0604030504040204" pitchFamily="34" charset="0"/>
                <a:cs typeface="Tahoma" panose="020B0604030504040204" pitchFamily="34" charset="0"/>
              </a:rPr>
              <a:t>showing how they plan to improve access progressively over time </a:t>
            </a:r>
            <a:endParaRPr lang="en-GB" sz="29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900" b="1"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900" b="1" i="1" dirty="0" smtClean="0">
                <a:latin typeface="Tahoma" panose="020B0604030504040204" pitchFamily="34" charset="0"/>
                <a:ea typeface="Tahoma" panose="020B0604030504040204" pitchFamily="34" charset="0"/>
                <a:cs typeface="Tahoma" panose="020B0604030504040204" pitchFamily="34" charset="0"/>
              </a:rPr>
              <a:t>Data:</a:t>
            </a:r>
          </a:p>
          <a:p>
            <a:r>
              <a:rPr lang="en-GB" sz="2900" i="1" dirty="0" smtClean="0">
                <a:latin typeface="Tahoma" panose="020B0604030504040204" pitchFamily="34" charset="0"/>
                <a:ea typeface="Tahoma" panose="020B0604030504040204" pitchFamily="34" charset="0"/>
                <a:cs typeface="Tahoma" panose="020B0604030504040204" pitchFamily="34" charset="0"/>
              </a:rPr>
              <a:t> What you have had in place to support pupils with SEN- </a:t>
            </a:r>
            <a:r>
              <a:rPr lang="en-GB" sz="2900" b="1" i="1" dirty="0" smtClean="0">
                <a:latin typeface="Tahoma" panose="020B0604030504040204" pitchFamily="34" charset="0"/>
                <a:ea typeface="Tahoma" panose="020B0604030504040204" pitchFamily="34" charset="0"/>
                <a:cs typeface="Tahoma" panose="020B0604030504040204" pitchFamily="34" charset="0"/>
              </a:rPr>
              <a:t>IMPACT</a:t>
            </a:r>
          </a:p>
          <a:p>
            <a:r>
              <a:rPr lang="en-GB" sz="2900" i="1" dirty="0" smtClean="0">
                <a:latin typeface="Tahoma" panose="020B0604030504040204" pitchFamily="34" charset="0"/>
                <a:ea typeface="Tahoma" panose="020B0604030504040204" pitchFamily="34" charset="0"/>
                <a:cs typeface="Tahoma" panose="020B0604030504040204" pitchFamily="34" charset="0"/>
              </a:rPr>
              <a:t>Value for money</a:t>
            </a:r>
          </a:p>
          <a:p>
            <a:pPr marL="0" indent="0">
              <a:buNone/>
            </a:pPr>
            <a:endParaRPr lang="en-GB" sz="2900"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900" b="1" dirty="0" smtClean="0">
                <a:latin typeface="Tahoma" panose="020B0604030504040204" pitchFamily="34" charset="0"/>
                <a:ea typeface="Tahoma" panose="020B0604030504040204" pitchFamily="34" charset="0"/>
                <a:cs typeface="Tahoma" panose="020B0604030504040204" pitchFamily="34" charset="0"/>
              </a:rPr>
              <a:t>TREND:</a:t>
            </a:r>
            <a:endParaRPr lang="en-GB" sz="29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900" dirty="0">
                <a:latin typeface="Tahoma" panose="020B0604030504040204" pitchFamily="34" charset="0"/>
                <a:ea typeface="Tahoma" panose="020B0604030504040204" pitchFamily="34" charset="0"/>
                <a:cs typeface="Tahoma" panose="020B0604030504040204" pitchFamily="34" charset="0"/>
              </a:rPr>
              <a:t>• </a:t>
            </a:r>
            <a:r>
              <a:rPr lang="en-GB" sz="2900" i="1" dirty="0">
                <a:latin typeface="Tahoma" panose="020B0604030504040204" pitchFamily="34" charset="0"/>
                <a:ea typeface="Tahoma" panose="020B0604030504040204" pitchFamily="34" charset="0"/>
                <a:cs typeface="Tahoma" panose="020B0604030504040204" pitchFamily="34" charset="0"/>
              </a:rPr>
              <a:t>how children and young people with SEN are </a:t>
            </a:r>
            <a:r>
              <a:rPr lang="en-GB" sz="2900" b="1" i="1" dirty="0">
                <a:latin typeface="Tahoma" panose="020B0604030504040204" pitchFamily="34" charset="0"/>
                <a:ea typeface="Tahoma" panose="020B0604030504040204" pitchFamily="34" charset="0"/>
                <a:cs typeface="Tahoma" panose="020B0604030504040204" pitchFamily="34" charset="0"/>
              </a:rPr>
              <a:t>enabled to engage </a:t>
            </a:r>
            <a:r>
              <a:rPr lang="en-GB" sz="2900" i="1" dirty="0">
                <a:latin typeface="Tahoma" panose="020B0604030504040204" pitchFamily="34" charset="0"/>
                <a:ea typeface="Tahoma" panose="020B0604030504040204" pitchFamily="34" charset="0"/>
                <a:cs typeface="Tahoma" panose="020B0604030504040204" pitchFamily="34" charset="0"/>
              </a:rPr>
              <a:t>in activities available with children and young people in the school who do not have SEN </a:t>
            </a:r>
            <a:endParaRPr lang="en-GB" sz="2900"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9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900" dirty="0">
                <a:latin typeface="Tahoma" panose="020B0604030504040204" pitchFamily="34" charset="0"/>
                <a:ea typeface="Tahoma" panose="020B0604030504040204" pitchFamily="34" charset="0"/>
                <a:cs typeface="Tahoma" panose="020B0604030504040204" pitchFamily="34" charset="0"/>
              </a:rPr>
              <a:t>• </a:t>
            </a:r>
            <a:r>
              <a:rPr lang="en-GB" sz="2900" i="1" dirty="0">
                <a:latin typeface="Tahoma" panose="020B0604030504040204" pitchFamily="34" charset="0"/>
                <a:ea typeface="Tahoma" panose="020B0604030504040204" pitchFamily="34" charset="0"/>
                <a:cs typeface="Tahoma" panose="020B0604030504040204" pitchFamily="34" charset="0"/>
              </a:rPr>
              <a:t>support for improving </a:t>
            </a:r>
            <a:r>
              <a:rPr lang="en-GB" sz="2900" b="1" i="1" dirty="0">
                <a:latin typeface="Tahoma" panose="020B0604030504040204" pitchFamily="34" charset="0"/>
                <a:ea typeface="Tahoma" panose="020B0604030504040204" pitchFamily="34" charset="0"/>
                <a:cs typeface="Tahoma" panose="020B0604030504040204" pitchFamily="34" charset="0"/>
              </a:rPr>
              <a:t>emotional and social </a:t>
            </a:r>
            <a:r>
              <a:rPr lang="en-GB" sz="2900" i="1" dirty="0">
                <a:latin typeface="Tahoma" panose="020B0604030504040204" pitchFamily="34" charset="0"/>
                <a:ea typeface="Tahoma" panose="020B0604030504040204" pitchFamily="34" charset="0"/>
                <a:cs typeface="Tahoma" panose="020B0604030504040204" pitchFamily="34" charset="0"/>
              </a:rPr>
              <a:t>development. This should include extra pastoral support arrangements for listening to the views of children and young people with SEN and measures to prevent </a:t>
            </a:r>
            <a:r>
              <a:rPr lang="en-GB" sz="2900" b="1" i="1" dirty="0">
                <a:latin typeface="Tahoma" panose="020B0604030504040204" pitchFamily="34" charset="0"/>
                <a:ea typeface="Tahoma" panose="020B0604030504040204" pitchFamily="34" charset="0"/>
                <a:cs typeface="Tahoma" panose="020B0604030504040204" pitchFamily="34" charset="0"/>
              </a:rPr>
              <a:t>bullying </a:t>
            </a:r>
            <a:endParaRPr lang="en-GB" sz="2900" b="1"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9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900" dirty="0">
                <a:latin typeface="Tahoma" panose="020B0604030504040204" pitchFamily="34" charset="0"/>
                <a:ea typeface="Tahoma" panose="020B0604030504040204" pitchFamily="34" charset="0"/>
                <a:cs typeface="Tahoma" panose="020B0604030504040204" pitchFamily="34" charset="0"/>
              </a:rPr>
              <a:t>• </a:t>
            </a:r>
            <a:r>
              <a:rPr lang="en-GB" sz="2900" i="1" dirty="0">
                <a:latin typeface="Tahoma" panose="020B0604030504040204" pitchFamily="34" charset="0"/>
                <a:ea typeface="Tahoma" panose="020B0604030504040204" pitchFamily="34" charset="0"/>
                <a:cs typeface="Tahoma" panose="020B0604030504040204" pitchFamily="34" charset="0"/>
              </a:rPr>
              <a:t>how the school </a:t>
            </a:r>
            <a:r>
              <a:rPr lang="en-GB" sz="2900" b="1" i="1" dirty="0">
                <a:latin typeface="Tahoma" panose="020B0604030504040204" pitchFamily="34" charset="0"/>
                <a:ea typeface="Tahoma" panose="020B0604030504040204" pitchFamily="34" charset="0"/>
                <a:cs typeface="Tahoma" panose="020B0604030504040204" pitchFamily="34" charset="0"/>
              </a:rPr>
              <a:t>involves other bodies</a:t>
            </a:r>
            <a:r>
              <a:rPr lang="en-GB" sz="2900" i="1" dirty="0">
                <a:latin typeface="Tahoma" panose="020B0604030504040204" pitchFamily="34" charset="0"/>
                <a:ea typeface="Tahoma" panose="020B0604030504040204" pitchFamily="34" charset="0"/>
                <a:cs typeface="Tahoma" panose="020B0604030504040204" pitchFamily="34" charset="0"/>
              </a:rPr>
              <a:t>, including health and social care bodies, local authority support services and voluntary sector organisations, in meeting children and young people’s SEN and supporting their families </a:t>
            </a:r>
            <a:endParaRPr lang="en-GB" sz="2900"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9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900"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900" b="1" i="1" dirty="0" smtClean="0">
                <a:latin typeface="Tahoma" panose="020B0604030504040204" pitchFamily="34" charset="0"/>
                <a:ea typeface="Tahoma" panose="020B0604030504040204" pitchFamily="34" charset="0"/>
                <a:cs typeface="Tahoma" panose="020B0604030504040204" pitchFamily="34" charset="0"/>
              </a:rPr>
              <a:t>TRAINING: and DEVELOPMENTS:</a:t>
            </a:r>
            <a:endParaRPr lang="en-GB" sz="2900" i="1" dirty="0" smtClean="0">
              <a:latin typeface="Tahoma" panose="020B0604030504040204" pitchFamily="34" charset="0"/>
              <a:ea typeface="Tahoma" panose="020B0604030504040204" pitchFamily="34" charset="0"/>
              <a:cs typeface="Tahoma" panose="020B0604030504040204" pitchFamily="34" charset="0"/>
            </a:endParaRPr>
          </a:p>
          <a:p>
            <a:r>
              <a:rPr lang="en-GB" sz="2900" i="1" dirty="0" smtClean="0">
                <a:latin typeface="Tahoma" panose="020B0604030504040204" pitchFamily="34" charset="0"/>
                <a:ea typeface="Tahoma" panose="020B0604030504040204" pitchFamily="34" charset="0"/>
                <a:cs typeface="Tahoma" panose="020B0604030504040204" pitchFamily="34" charset="0"/>
              </a:rPr>
              <a:t>the </a:t>
            </a:r>
            <a:r>
              <a:rPr lang="en-GB" sz="2900" b="1" i="1" dirty="0">
                <a:latin typeface="Tahoma" panose="020B0604030504040204" pitchFamily="34" charset="0"/>
                <a:ea typeface="Tahoma" panose="020B0604030504040204" pitchFamily="34" charset="0"/>
                <a:cs typeface="Tahoma" panose="020B0604030504040204" pitchFamily="34" charset="0"/>
              </a:rPr>
              <a:t>expertise and training of staff </a:t>
            </a:r>
            <a:r>
              <a:rPr lang="en-GB" sz="2900" i="1" dirty="0">
                <a:latin typeface="Tahoma" panose="020B0604030504040204" pitchFamily="34" charset="0"/>
                <a:ea typeface="Tahoma" panose="020B0604030504040204" pitchFamily="34" charset="0"/>
                <a:cs typeface="Tahoma" panose="020B0604030504040204" pitchFamily="34" charset="0"/>
              </a:rPr>
              <a:t>to support children and young people with SEN, including how specialist expertise will be secured </a:t>
            </a:r>
            <a:r>
              <a:rPr lang="en-GB" sz="2900" dirty="0">
                <a:latin typeface="Tahoma" panose="020B0604030504040204" pitchFamily="34" charset="0"/>
                <a:ea typeface="Tahoma" panose="020B0604030504040204" pitchFamily="34" charset="0"/>
                <a:cs typeface="Tahoma" panose="020B0604030504040204" pitchFamily="34" charset="0"/>
              </a:rPr>
              <a:t> </a:t>
            </a:r>
            <a:r>
              <a:rPr lang="en-GB" sz="2900" i="1" dirty="0">
                <a:latin typeface="Tahoma" panose="020B0604030504040204" pitchFamily="34" charset="0"/>
                <a:ea typeface="Tahoma" panose="020B0604030504040204" pitchFamily="34" charset="0"/>
                <a:cs typeface="Tahoma" panose="020B0604030504040204" pitchFamily="34" charset="0"/>
              </a:rPr>
              <a:t>evaluating the </a:t>
            </a:r>
            <a:r>
              <a:rPr lang="en-GB" sz="2900" b="1" i="1" dirty="0">
                <a:latin typeface="Tahoma" panose="020B0604030504040204" pitchFamily="34" charset="0"/>
                <a:ea typeface="Tahoma" panose="020B0604030504040204" pitchFamily="34" charset="0"/>
                <a:cs typeface="Tahoma" panose="020B0604030504040204" pitchFamily="34" charset="0"/>
              </a:rPr>
              <a:t>effectiveness of the provision </a:t>
            </a:r>
            <a:r>
              <a:rPr lang="en-GB" sz="2900" i="1" dirty="0">
                <a:latin typeface="Tahoma" panose="020B0604030504040204" pitchFamily="34" charset="0"/>
                <a:ea typeface="Tahoma" panose="020B0604030504040204" pitchFamily="34" charset="0"/>
                <a:cs typeface="Tahoma" panose="020B0604030504040204" pitchFamily="34" charset="0"/>
              </a:rPr>
              <a:t>made for children and young people with SEN </a:t>
            </a:r>
          </a:p>
        </p:txBody>
      </p:sp>
      <p:sp>
        <p:nvSpPr>
          <p:cNvPr id="3" name="Title 2"/>
          <p:cNvSpPr>
            <a:spLocks noGrp="1"/>
          </p:cNvSpPr>
          <p:nvPr>
            <p:ph type="title"/>
          </p:nvPr>
        </p:nvSpPr>
        <p:spPr>
          <a:xfrm>
            <a:off x="770593" y="285393"/>
            <a:ext cx="7676722" cy="695336"/>
          </a:xfrm>
          <a:solidFill>
            <a:schemeClr val="accent5">
              <a:lumMod val="20000"/>
              <a:lumOff val="80000"/>
            </a:schemeClr>
          </a:solidFill>
        </p:spPr>
        <p:txBody>
          <a:bodyPr/>
          <a:lstStyle/>
          <a:p>
            <a:r>
              <a:rPr lang="en-GB" dirty="0" smtClean="0"/>
              <a:t>SEN Report – Key areas-  </a:t>
            </a:r>
            <a:r>
              <a:rPr lang="en-GB" dirty="0" smtClean="0">
                <a:latin typeface="Tahoma" panose="020B0604030504040204" pitchFamily="34" charset="0"/>
                <a:ea typeface="Tahoma" panose="020B0604030504040204" pitchFamily="34" charset="0"/>
                <a:cs typeface="Tahoma" panose="020B0604030504040204" pitchFamily="34" charset="0"/>
              </a:rPr>
              <a:t>6.2</a:t>
            </a:r>
            <a:r>
              <a:rPr lang="en-GB" dirty="0">
                <a:latin typeface="Tahoma" panose="020B0604030504040204" pitchFamily="34" charset="0"/>
                <a:ea typeface="Tahoma" panose="020B0604030504040204" pitchFamily="34" charset="0"/>
                <a:cs typeface="Tahoma" panose="020B0604030504040204" pitchFamily="34" charset="0"/>
              </a:rPr>
              <a:t/>
            </a:r>
            <a:br>
              <a:rPr lang="en-GB" dirty="0">
                <a:latin typeface="Tahoma" panose="020B0604030504040204" pitchFamily="34" charset="0"/>
                <a:ea typeface="Tahoma" panose="020B0604030504040204" pitchFamily="34" charset="0"/>
                <a:cs typeface="Tahoma" panose="020B0604030504040204" pitchFamily="34" charset="0"/>
              </a:rPr>
            </a:br>
            <a:endParaRPr lang="en-GB" dirty="0"/>
          </a:p>
        </p:txBody>
      </p:sp>
    </p:spTree>
    <p:extLst>
      <p:ext uri="{BB962C8B-B14F-4D97-AF65-F5344CB8AC3E}">
        <p14:creationId xmlns:p14="http://schemas.microsoft.com/office/powerpoint/2010/main" val="4178431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0366" y="1340768"/>
            <a:ext cx="7676722" cy="4525963"/>
          </a:xfrm>
        </p:spPr>
        <p:txBody>
          <a:bodyPr/>
          <a:lstStyle/>
          <a:p>
            <a:r>
              <a:rPr lang="en-GB" b="1" dirty="0" smtClean="0">
                <a:latin typeface="Tahoma" panose="020B0604030504040204" pitchFamily="34" charset="0"/>
                <a:ea typeface="Tahoma" panose="020B0604030504040204" pitchFamily="34" charset="0"/>
                <a:cs typeface="Tahoma" panose="020B0604030504040204" pitchFamily="34" charset="0"/>
              </a:rPr>
              <a:t>SEN Register </a:t>
            </a:r>
            <a:r>
              <a:rPr lang="en-GB" dirty="0" smtClean="0">
                <a:latin typeface="Tahoma" panose="020B0604030504040204" pitchFamily="34" charset="0"/>
                <a:ea typeface="Tahoma" panose="020B0604030504040204" pitchFamily="34" charset="0"/>
                <a:cs typeface="Tahoma" panose="020B0604030504040204" pitchFamily="34" charset="0"/>
              </a:rPr>
              <a:t>– no major change – Emotional, Social and Mental Health</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 Decide on clear criteria for placing on register</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 Include criteria in “identification” part of policy</a:t>
            </a: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Changes to SIMs  - category</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 graduated response</a:t>
            </a:r>
          </a:p>
          <a:p>
            <a:pPr marL="0" indent="0">
              <a:buNone/>
            </a:pPr>
            <a:endParaRPr lang="en-GB" b="1" dirty="0">
              <a:latin typeface="Tahoma" panose="020B0604030504040204" pitchFamily="34" charset="0"/>
              <a:ea typeface="Tahoma" panose="020B0604030504040204" pitchFamily="34" charset="0"/>
              <a:cs typeface="Tahoma" panose="020B0604030504040204" pitchFamily="34" charset="0"/>
            </a:endParaRPr>
          </a:p>
          <a:p>
            <a:endParaRPr lang="en-GB" b="1" dirty="0">
              <a:latin typeface="Tahoma" panose="020B0604030504040204" pitchFamily="34" charset="0"/>
              <a:ea typeface="Tahoma" panose="020B0604030504040204" pitchFamily="34" charset="0"/>
              <a:cs typeface="Tahoma" panose="020B0604030504040204" pitchFamily="34" charset="0"/>
            </a:endParaRPr>
          </a:p>
          <a:p>
            <a:endParaRPr lang="en-GB" b="1" dirty="0">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title"/>
          </p:nvPr>
        </p:nvSpPr>
        <p:spPr>
          <a:xfrm>
            <a:off x="770593" y="285392"/>
            <a:ext cx="7676722" cy="839352"/>
          </a:xfrm>
          <a:solidFill>
            <a:schemeClr val="accent5">
              <a:lumMod val="20000"/>
              <a:lumOff val="80000"/>
            </a:schemeClr>
          </a:solidFill>
        </p:spPr>
        <p:txBody>
          <a:bodyPr/>
          <a:lstStyle/>
          <a:p>
            <a:r>
              <a:rPr lang="en-GB" dirty="0" smtClean="0"/>
              <a:t>SEN Register</a:t>
            </a:r>
            <a:endParaRPr lang="en-GB" dirty="0"/>
          </a:p>
        </p:txBody>
      </p:sp>
    </p:spTree>
    <p:extLst>
      <p:ext uri="{BB962C8B-B14F-4D97-AF65-F5344CB8AC3E}">
        <p14:creationId xmlns:p14="http://schemas.microsoft.com/office/powerpoint/2010/main" val="176798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0366" y="1196752"/>
            <a:ext cx="7906090" cy="5040560"/>
          </a:xfrm>
        </p:spPr>
        <p:txBody>
          <a:bodyPr>
            <a:normAutofit fontScale="92500" lnSpcReduction="10000"/>
          </a:bodyPr>
          <a:lstStyle/>
          <a:p>
            <a:pPr marL="0" indent="0">
              <a:buNone/>
            </a:pPr>
            <a:r>
              <a:rPr lang="en-GB" b="1" i="1" dirty="0">
                <a:latin typeface="Tahoma" panose="020B0604030504040204" pitchFamily="34" charset="0"/>
                <a:ea typeface="Tahoma" panose="020B0604030504040204" pitchFamily="34" charset="0"/>
                <a:cs typeface="Tahoma" panose="020B0604030504040204" pitchFamily="34" charset="0"/>
              </a:rPr>
              <a:t>6.20 </a:t>
            </a:r>
            <a:endParaRPr lang="en-GB" b="1" i="1" dirty="0" smtClean="0">
              <a:latin typeface="Tahoma" panose="020B0604030504040204" pitchFamily="34" charset="0"/>
              <a:ea typeface="Tahoma" panose="020B0604030504040204" pitchFamily="34" charset="0"/>
              <a:cs typeface="Tahoma" panose="020B0604030504040204" pitchFamily="34" charset="0"/>
            </a:endParaRPr>
          </a:p>
          <a:p>
            <a:r>
              <a:rPr lang="en-GB" i="1" dirty="0" smtClean="0">
                <a:latin typeface="Tahoma" panose="020B0604030504040204" pitchFamily="34" charset="0"/>
                <a:ea typeface="Tahoma" panose="020B0604030504040204" pitchFamily="34" charset="0"/>
                <a:cs typeface="Tahoma" panose="020B0604030504040204" pitchFamily="34" charset="0"/>
              </a:rPr>
              <a:t>Slow </a:t>
            </a:r>
            <a:r>
              <a:rPr lang="en-GB" i="1" dirty="0">
                <a:latin typeface="Tahoma" panose="020B0604030504040204" pitchFamily="34" charset="0"/>
                <a:ea typeface="Tahoma" panose="020B0604030504040204" pitchFamily="34" charset="0"/>
                <a:cs typeface="Tahoma" panose="020B0604030504040204" pitchFamily="34" charset="0"/>
              </a:rPr>
              <a:t>progress and low attainment do not necessarily mean that a child has SEN and </a:t>
            </a:r>
            <a:r>
              <a:rPr lang="en-GB" b="1" i="1" dirty="0">
                <a:latin typeface="Tahoma" panose="020B0604030504040204" pitchFamily="34" charset="0"/>
                <a:ea typeface="Tahoma" panose="020B0604030504040204" pitchFamily="34" charset="0"/>
                <a:cs typeface="Tahoma" panose="020B0604030504040204" pitchFamily="34" charset="0"/>
              </a:rPr>
              <a:t>should not automatically lead to a pupil being recorded as having SEN. </a:t>
            </a:r>
            <a:endParaRPr lang="en-GB" b="1" i="1" dirty="0" smtClean="0">
              <a:latin typeface="Tahoma" panose="020B0604030504040204" pitchFamily="34" charset="0"/>
              <a:ea typeface="Tahoma" panose="020B0604030504040204" pitchFamily="34" charset="0"/>
              <a:cs typeface="Tahoma" panose="020B0604030504040204" pitchFamily="34" charset="0"/>
            </a:endParaRPr>
          </a:p>
          <a:p>
            <a:endParaRPr lang="en-GB" b="1" i="1" dirty="0">
              <a:latin typeface="Tahoma" panose="020B0604030504040204" pitchFamily="34" charset="0"/>
              <a:ea typeface="Tahoma" panose="020B0604030504040204" pitchFamily="34" charset="0"/>
              <a:cs typeface="Tahoma" panose="020B0604030504040204" pitchFamily="34" charset="0"/>
            </a:endParaRPr>
          </a:p>
          <a:p>
            <a:pPr marL="400050" lvl="1" indent="0">
              <a:buNone/>
            </a:pPr>
            <a:r>
              <a:rPr lang="en-GB" sz="2400" i="1" dirty="0" smtClean="0">
                <a:latin typeface="Tahoma" panose="020B0604030504040204" pitchFamily="34" charset="0"/>
                <a:ea typeface="Tahoma" panose="020B0604030504040204" pitchFamily="34" charset="0"/>
                <a:cs typeface="Tahoma" panose="020B0604030504040204" pitchFamily="34" charset="0"/>
              </a:rPr>
              <a:t>However</a:t>
            </a:r>
            <a:r>
              <a:rPr lang="en-GB" sz="2400" i="1" dirty="0">
                <a:latin typeface="Tahoma" panose="020B0604030504040204" pitchFamily="34" charset="0"/>
                <a:ea typeface="Tahoma" panose="020B0604030504040204" pitchFamily="34" charset="0"/>
                <a:cs typeface="Tahoma" panose="020B0604030504040204" pitchFamily="34" charset="0"/>
              </a:rPr>
              <a:t>, they may be an indicator of a range of learning difficulties or disabilities. </a:t>
            </a:r>
            <a:endParaRPr lang="en-GB" sz="2400" i="1" dirty="0" smtClean="0">
              <a:latin typeface="Tahoma" panose="020B0604030504040204" pitchFamily="34" charset="0"/>
              <a:ea typeface="Tahoma" panose="020B0604030504040204" pitchFamily="34" charset="0"/>
              <a:cs typeface="Tahoma" panose="020B0604030504040204" pitchFamily="34" charset="0"/>
            </a:endParaRPr>
          </a:p>
          <a:p>
            <a:pPr marL="400050" lvl="1" indent="0">
              <a:buNone/>
            </a:pPr>
            <a:endParaRPr lang="en-GB" sz="2400" i="1" dirty="0">
              <a:latin typeface="Tahoma" panose="020B0604030504040204" pitchFamily="34" charset="0"/>
              <a:ea typeface="Tahoma" panose="020B0604030504040204" pitchFamily="34" charset="0"/>
              <a:cs typeface="Tahoma" panose="020B0604030504040204" pitchFamily="34" charset="0"/>
            </a:endParaRPr>
          </a:p>
          <a:p>
            <a:pPr marL="400050" lvl="1" indent="0">
              <a:buNone/>
            </a:pPr>
            <a:r>
              <a:rPr lang="en-GB" sz="2400" i="1" dirty="0">
                <a:latin typeface="Tahoma" panose="020B0604030504040204" pitchFamily="34" charset="0"/>
                <a:ea typeface="Tahoma" panose="020B0604030504040204" pitchFamily="34" charset="0"/>
                <a:cs typeface="Tahoma" panose="020B0604030504040204" pitchFamily="34" charset="0"/>
              </a:rPr>
              <a:t>Equally, it should not be assumed that </a:t>
            </a:r>
            <a:r>
              <a:rPr lang="en-GB" sz="2400" b="1" i="1" dirty="0">
                <a:latin typeface="Tahoma" panose="020B0604030504040204" pitchFamily="34" charset="0"/>
                <a:ea typeface="Tahoma" panose="020B0604030504040204" pitchFamily="34" charset="0"/>
                <a:cs typeface="Tahoma" panose="020B0604030504040204" pitchFamily="34" charset="0"/>
              </a:rPr>
              <a:t>attainment in line with chronological age </a:t>
            </a:r>
            <a:r>
              <a:rPr lang="en-GB" sz="2400" i="1" dirty="0">
                <a:latin typeface="Tahoma" panose="020B0604030504040204" pitchFamily="34" charset="0"/>
                <a:ea typeface="Tahoma" panose="020B0604030504040204" pitchFamily="34" charset="0"/>
                <a:cs typeface="Tahoma" panose="020B0604030504040204" pitchFamily="34" charset="0"/>
              </a:rPr>
              <a:t>means that there is </a:t>
            </a:r>
            <a:r>
              <a:rPr lang="en-GB" sz="2400" b="1" i="1" dirty="0">
                <a:latin typeface="Tahoma" panose="020B0604030504040204" pitchFamily="34" charset="0"/>
                <a:ea typeface="Tahoma" panose="020B0604030504040204" pitchFamily="34" charset="0"/>
                <a:cs typeface="Tahoma" panose="020B0604030504040204" pitchFamily="34" charset="0"/>
              </a:rPr>
              <a:t>no </a:t>
            </a:r>
            <a:r>
              <a:rPr lang="en-GB" sz="2400" i="1" dirty="0">
                <a:latin typeface="Tahoma" panose="020B0604030504040204" pitchFamily="34" charset="0"/>
                <a:ea typeface="Tahoma" panose="020B0604030504040204" pitchFamily="34" charset="0"/>
                <a:cs typeface="Tahoma" panose="020B0604030504040204" pitchFamily="34" charset="0"/>
              </a:rPr>
              <a:t>learning difficulty or disability. </a:t>
            </a:r>
            <a:endParaRPr lang="en-GB" sz="2400" i="1" dirty="0" smtClean="0">
              <a:latin typeface="Tahoma" panose="020B0604030504040204" pitchFamily="34" charset="0"/>
              <a:ea typeface="Tahoma" panose="020B0604030504040204" pitchFamily="34" charset="0"/>
              <a:cs typeface="Tahoma" panose="020B0604030504040204" pitchFamily="34" charset="0"/>
            </a:endParaRPr>
          </a:p>
          <a:p>
            <a:pPr marL="400050" lvl="1" indent="0">
              <a:buNone/>
            </a:pPr>
            <a:endParaRPr lang="en-GB" sz="2400" i="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b="1" dirty="0"/>
              <a:t>6.27 </a:t>
            </a:r>
          </a:p>
          <a:p>
            <a:r>
              <a:rPr lang="en-GB" sz="2000" dirty="0"/>
              <a:t>The purpose of identification is to work out what action the school needs to take</a:t>
            </a:r>
            <a:r>
              <a:rPr lang="en-GB" sz="2000" b="1" dirty="0"/>
              <a:t>, not to fit a pupil into a category. </a:t>
            </a:r>
          </a:p>
          <a:p>
            <a:pPr marL="400050" lvl="1" indent="0">
              <a:buNone/>
            </a:pPr>
            <a:endParaRPr lang="en-GB" sz="2400" dirty="0">
              <a:latin typeface="Tahoma" panose="020B0604030504040204" pitchFamily="34" charset="0"/>
              <a:ea typeface="Tahoma" panose="020B0604030504040204" pitchFamily="34" charset="0"/>
              <a:cs typeface="Tahoma" panose="020B0604030504040204" pitchFamily="34" charset="0"/>
            </a:endParaRPr>
          </a:p>
          <a:p>
            <a:pPr marL="400050" lvl="1" indent="0">
              <a:buNone/>
            </a:pP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title"/>
          </p:nvPr>
        </p:nvSpPr>
        <p:spPr>
          <a:xfrm>
            <a:off x="770593" y="285393"/>
            <a:ext cx="7676722" cy="767344"/>
          </a:xfrm>
          <a:solidFill>
            <a:schemeClr val="accent5">
              <a:lumMod val="20000"/>
              <a:lumOff val="80000"/>
            </a:schemeClr>
          </a:solidFill>
        </p:spPr>
        <p:txBody>
          <a:bodyPr/>
          <a:lstStyle/>
          <a:p>
            <a:r>
              <a:rPr lang="en-GB" dirty="0" smtClean="0"/>
              <a:t>Identification of Needs</a:t>
            </a:r>
            <a:endParaRPr lang="en-GB" dirty="0"/>
          </a:p>
        </p:txBody>
      </p:sp>
    </p:spTree>
    <p:extLst>
      <p:ext uri="{BB962C8B-B14F-4D97-AF65-F5344CB8AC3E}">
        <p14:creationId xmlns:p14="http://schemas.microsoft.com/office/powerpoint/2010/main" val="1224670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196752"/>
            <a:ext cx="8136904" cy="5256584"/>
          </a:xfrm>
        </p:spPr>
        <p:txBody>
          <a:bodyPr>
            <a:normAutofit fontScale="92500"/>
          </a:bodyPr>
          <a:lstStyle/>
          <a:p>
            <a:r>
              <a:rPr lang="en-GB" dirty="0" smtClean="0">
                <a:latin typeface="Tahoma" panose="020B0604030504040204" pitchFamily="34" charset="0"/>
                <a:ea typeface="Tahoma" panose="020B0604030504040204" pitchFamily="34" charset="0"/>
                <a:cs typeface="Tahoma" panose="020B0604030504040204" pitchFamily="34" charset="0"/>
              </a:rPr>
              <a:t>Schools to consider this</a:t>
            </a:r>
          </a:p>
          <a:p>
            <a:r>
              <a:rPr lang="en-GB" dirty="0" smtClean="0">
                <a:latin typeface="Tahoma" panose="020B0604030504040204" pitchFamily="34" charset="0"/>
                <a:ea typeface="Tahoma" panose="020B0604030504040204" pitchFamily="34" charset="0"/>
                <a:cs typeface="Tahoma" panose="020B0604030504040204" pitchFamily="34" charset="0"/>
              </a:rPr>
              <a:t>Needs to be included in policy – Identification /Assessment arrangements</a:t>
            </a:r>
          </a:p>
          <a:p>
            <a:endParaRPr lang="en-GB"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b="1" dirty="0" smtClean="0">
                <a:latin typeface="Tahoma" panose="020B0604030504040204" pitchFamily="34" charset="0"/>
                <a:ea typeface="Tahoma" panose="020B0604030504040204" pitchFamily="34" charset="0"/>
                <a:cs typeface="Tahoma" panose="020B0604030504040204" pitchFamily="34" charset="0"/>
              </a:rPr>
              <a:t>Possible things to consider:</a:t>
            </a:r>
          </a:p>
          <a:p>
            <a:r>
              <a:rPr lang="en-GB" dirty="0" smtClean="0">
                <a:latin typeface="Tahoma" panose="020B0604030504040204" pitchFamily="34" charset="0"/>
                <a:ea typeface="Tahoma" panose="020B0604030504040204" pitchFamily="34" charset="0"/>
                <a:cs typeface="Tahoma" panose="020B0604030504040204" pitchFamily="34" charset="0"/>
              </a:rPr>
              <a:t>How far behind age expected levels is the pupil –[NC/ PIVATs] ?</a:t>
            </a:r>
          </a:p>
          <a:p>
            <a:r>
              <a:rPr lang="en-GB" dirty="0" smtClean="0">
                <a:latin typeface="Tahoma" panose="020B0604030504040204" pitchFamily="34" charset="0"/>
                <a:ea typeface="Tahoma" panose="020B0604030504040204" pitchFamily="34" charset="0"/>
                <a:cs typeface="Tahoma" panose="020B0604030504040204" pitchFamily="34" charset="0"/>
              </a:rPr>
              <a:t>In standardised assessments are they working below age expected levels – below SS 85?</a:t>
            </a:r>
          </a:p>
          <a:p>
            <a:r>
              <a:rPr lang="en-GB" dirty="0" smtClean="0">
                <a:latin typeface="Tahoma" panose="020B0604030504040204" pitchFamily="34" charset="0"/>
                <a:ea typeface="Tahoma" panose="020B0604030504040204" pitchFamily="34" charset="0"/>
                <a:cs typeface="Tahoma" panose="020B0604030504040204" pitchFamily="34" charset="0"/>
              </a:rPr>
              <a:t>Have they a recognised medical need – Down /ASD/ ADHD?</a:t>
            </a:r>
          </a:p>
          <a:p>
            <a:r>
              <a:rPr lang="en-GB" dirty="0" smtClean="0">
                <a:latin typeface="Tahoma" panose="020B0604030504040204" pitchFamily="34" charset="0"/>
                <a:ea typeface="Tahoma" panose="020B0604030504040204" pitchFamily="34" charset="0"/>
                <a:cs typeface="Tahoma" panose="020B0604030504040204" pitchFamily="34" charset="0"/>
              </a:rPr>
              <a:t>Have they a recognised social, emotional or mental health need [</a:t>
            </a:r>
            <a:r>
              <a:rPr lang="en-GB" dirty="0" err="1">
                <a:latin typeface="Tahoma" panose="020B0604030504040204" pitchFamily="34" charset="0"/>
                <a:ea typeface="Tahoma" panose="020B0604030504040204" pitchFamily="34" charset="0"/>
                <a:cs typeface="Tahoma" panose="020B0604030504040204" pitchFamily="34" charset="0"/>
              </a:rPr>
              <a:t>G</a:t>
            </a:r>
            <a:r>
              <a:rPr lang="en-GB" dirty="0" err="1" smtClean="0">
                <a:latin typeface="Tahoma" panose="020B0604030504040204" pitchFamily="34" charset="0"/>
                <a:ea typeface="Tahoma" panose="020B0604030504040204" pitchFamily="34" charset="0"/>
                <a:cs typeface="Tahoma" panose="020B0604030504040204" pitchFamily="34" charset="0"/>
              </a:rPr>
              <a:t>oodmans</a:t>
            </a:r>
            <a:r>
              <a:rPr lang="en-GB" dirty="0" smtClean="0">
                <a:latin typeface="Tahoma" panose="020B0604030504040204" pitchFamily="34" charset="0"/>
                <a:ea typeface="Tahoma" panose="020B0604030504040204" pitchFamily="34" charset="0"/>
                <a:cs typeface="Tahoma" panose="020B0604030504040204" pitchFamily="34" charset="0"/>
              </a:rPr>
              <a:t> SDQ / Self Image Profile/ </a:t>
            </a:r>
            <a:r>
              <a:rPr lang="en-GB" dirty="0" err="1" smtClean="0">
                <a:latin typeface="Tahoma" panose="020B0604030504040204" pitchFamily="34" charset="0"/>
                <a:ea typeface="Tahoma" panose="020B0604030504040204" pitchFamily="34" charset="0"/>
                <a:cs typeface="Tahoma" panose="020B0604030504040204" pitchFamily="34" charset="0"/>
              </a:rPr>
              <a:t>Boxall</a:t>
            </a:r>
            <a:r>
              <a:rPr lang="en-GB" dirty="0" smtClean="0">
                <a:latin typeface="Tahoma" panose="020B0604030504040204" pitchFamily="34" charset="0"/>
                <a:ea typeface="Tahoma" panose="020B0604030504040204" pitchFamily="34" charset="0"/>
                <a:cs typeface="Tahoma" panose="020B0604030504040204" pitchFamily="34" charset="0"/>
              </a:rPr>
              <a:t>]</a:t>
            </a:r>
          </a:p>
          <a:p>
            <a:r>
              <a:rPr lang="en-GB" dirty="0" smtClean="0">
                <a:latin typeface="Tahoma" panose="020B0604030504040204" pitchFamily="34" charset="0"/>
                <a:ea typeface="Tahoma" panose="020B0604030504040204" pitchFamily="34" charset="0"/>
                <a:cs typeface="Tahoma" panose="020B0604030504040204" pitchFamily="34" charset="0"/>
              </a:rPr>
              <a:t>Hearing- moderate hearing loss [40+ </a:t>
            </a:r>
            <a:r>
              <a:rPr lang="en-GB" dirty="0" err="1" smtClean="0">
                <a:latin typeface="Tahoma" panose="020B0604030504040204" pitchFamily="34" charset="0"/>
                <a:ea typeface="Tahoma" panose="020B0604030504040204" pitchFamily="34" charset="0"/>
                <a:cs typeface="Tahoma" panose="020B0604030504040204" pitchFamily="34" charset="0"/>
              </a:rPr>
              <a:t>db</a:t>
            </a:r>
            <a:r>
              <a:rPr lang="en-GB" dirty="0" smtClean="0">
                <a:latin typeface="Tahoma" panose="020B0604030504040204" pitchFamily="34" charset="0"/>
                <a:ea typeface="Tahoma" panose="020B0604030504040204" pitchFamily="34" charset="0"/>
                <a:cs typeface="Tahoma" panose="020B0604030504040204" pitchFamily="34" charset="0"/>
              </a:rPr>
              <a:t>]</a:t>
            </a:r>
          </a:p>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title"/>
          </p:nvPr>
        </p:nvSpPr>
        <p:spPr>
          <a:xfrm>
            <a:off x="770593" y="285393"/>
            <a:ext cx="7676722" cy="695336"/>
          </a:xfrm>
          <a:solidFill>
            <a:schemeClr val="accent5">
              <a:lumMod val="20000"/>
              <a:lumOff val="80000"/>
            </a:schemeClr>
          </a:solidFill>
        </p:spPr>
        <p:txBody>
          <a:bodyPr/>
          <a:lstStyle/>
          <a:p>
            <a:r>
              <a:rPr lang="en-GB" sz="2800" dirty="0" smtClean="0"/>
              <a:t>Criteria for placing pupil on the SEN Register?</a:t>
            </a:r>
            <a:endParaRPr lang="en-GB" sz="2800" dirty="0"/>
          </a:p>
        </p:txBody>
      </p:sp>
    </p:spTree>
    <p:extLst>
      <p:ext uri="{BB962C8B-B14F-4D97-AF65-F5344CB8AC3E}">
        <p14:creationId xmlns:p14="http://schemas.microsoft.com/office/powerpoint/2010/main" val="3387964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IEPs not </a:t>
            </a:r>
            <a:r>
              <a:rPr lang="en-GB" b="1" dirty="0" smtClean="0">
                <a:latin typeface="Tahoma" panose="020B0604030504040204" pitchFamily="34" charset="0"/>
                <a:ea typeface="Tahoma" panose="020B0604030504040204" pitchFamily="34" charset="0"/>
                <a:cs typeface="Tahoma" panose="020B0604030504040204" pitchFamily="34" charset="0"/>
              </a:rPr>
              <a:t>mentioned  </a:t>
            </a:r>
            <a:r>
              <a:rPr lang="en-GB" dirty="0" smtClean="0">
                <a:latin typeface="Tahoma" panose="020B0604030504040204" pitchFamily="34" charset="0"/>
                <a:ea typeface="Tahoma" panose="020B0604030504040204" pitchFamily="34" charset="0"/>
                <a:cs typeface="Tahoma" panose="020B0604030504040204" pitchFamily="34" charset="0"/>
              </a:rPr>
              <a:t>- whole schools structure for targets in place and will continue  </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Advice </a:t>
            </a:r>
            <a:r>
              <a:rPr lang="en-GB" dirty="0">
                <a:latin typeface="Tahoma" panose="020B0604030504040204" pitchFamily="34" charset="0"/>
                <a:ea typeface="Tahoma" panose="020B0604030504040204" pitchFamily="34" charset="0"/>
                <a:cs typeface="Tahoma" panose="020B0604030504040204" pitchFamily="34" charset="0"/>
              </a:rPr>
              <a:t>is </a:t>
            </a:r>
            <a:r>
              <a:rPr lang="en-GB" dirty="0" smtClean="0">
                <a:latin typeface="Tahoma" panose="020B0604030504040204" pitchFamily="34" charset="0"/>
                <a:ea typeface="Tahoma" panose="020B0604030504040204" pitchFamily="34" charset="0"/>
                <a:cs typeface="Tahoma" panose="020B0604030504040204" pitchFamily="34" charset="0"/>
              </a:rPr>
              <a:t>for </a:t>
            </a: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meeting 3 times a </a:t>
            </a:r>
            <a:r>
              <a:rPr lang="en-GB" dirty="0" smtClean="0">
                <a:solidFill>
                  <a:srgbClr val="FF0000"/>
                </a:solidFill>
                <a:latin typeface="Tahoma" panose="020B0604030504040204" pitchFamily="34" charset="0"/>
                <a:ea typeface="Tahoma" panose="020B0604030504040204" pitchFamily="34" charset="0"/>
                <a:cs typeface="Tahoma" panose="020B0604030504040204" pitchFamily="34" charset="0"/>
              </a:rPr>
              <a:t>year</a:t>
            </a:r>
          </a:p>
          <a:p>
            <a:r>
              <a:rPr lang="en-GB" dirty="0" smtClean="0">
                <a:latin typeface="Tahoma" panose="020B0604030504040204" pitchFamily="34" charset="0"/>
                <a:ea typeface="Tahoma" panose="020B0604030504040204" pitchFamily="34" charset="0"/>
                <a:cs typeface="Tahoma" panose="020B0604030504040204" pitchFamily="34" charset="0"/>
              </a:rPr>
              <a:t>Linked to parents evening – but longer appointment</a:t>
            </a:r>
          </a:p>
          <a:p>
            <a:r>
              <a:rPr lang="en-GB" dirty="0" smtClean="0">
                <a:latin typeface="Tahoma" panose="020B0604030504040204" pitchFamily="34" charset="0"/>
                <a:ea typeface="Tahoma" panose="020B0604030504040204" pitchFamily="34" charset="0"/>
                <a:cs typeface="Tahoma" panose="020B0604030504040204" pitchFamily="34" charset="0"/>
              </a:rPr>
              <a:t>Meeting led by teachers/ form tutor supported by </a:t>
            </a:r>
            <a:r>
              <a:rPr lang="en-GB" dirty="0" err="1" smtClean="0">
                <a:latin typeface="Tahoma" panose="020B0604030504040204" pitchFamily="34" charset="0"/>
                <a:ea typeface="Tahoma" panose="020B0604030504040204" pitchFamily="34" charset="0"/>
                <a:cs typeface="Tahoma" panose="020B0604030504040204" pitchFamily="34" charset="0"/>
              </a:rPr>
              <a:t>SENCos</a:t>
            </a:r>
            <a:endParaRPr lang="en-GB" dirty="0" smtClean="0">
              <a:latin typeface="Tahoma" panose="020B0604030504040204" pitchFamily="34" charset="0"/>
              <a:ea typeface="Tahoma" panose="020B0604030504040204" pitchFamily="34" charset="0"/>
              <a:cs typeface="Tahoma" panose="020B0604030504040204" pitchFamily="34" charset="0"/>
            </a:endParaRPr>
          </a:p>
          <a:p>
            <a:endParaRPr lang="en-GB" dirty="0" smtClean="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Focus much more on expected OUTCOMES  - progress towards better transition to adulthood</a:t>
            </a:r>
          </a:p>
          <a:p>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title"/>
          </p:nvPr>
        </p:nvSpPr>
        <p:spPr>
          <a:xfrm>
            <a:off x="770593" y="285393"/>
            <a:ext cx="7676722" cy="695336"/>
          </a:xfrm>
          <a:solidFill>
            <a:schemeClr val="accent5">
              <a:lumMod val="20000"/>
              <a:lumOff val="80000"/>
            </a:schemeClr>
          </a:solidFill>
        </p:spPr>
        <p:txBody>
          <a:bodyPr/>
          <a:lstStyle/>
          <a:p>
            <a:r>
              <a:rPr lang="en-GB" dirty="0" smtClean="0"/>
              <a:t>IEPs, Targets and Outcomes</a:t>
            </a:r>
            <a:endParaRPr lang="en-GB" dirty="0"/>
          </a:p>
        </p:txBody>
      </p:sp>
      <p:sp>
        <p:nvSpPr>
          <p:cNvPr id="4" name="Rectangle 3">
            <a:hlinkClick r:id="rId3" action="ppaction://hlinksldjump"/>
          </p:cNvPr>
          <p:cNvSpPr/>
          <p:nvPr/>
        </p:nvSpPr>
        <p:spPr>
          <a:xfrm>
            <a:off x="6084168" y="1988840"/>
            <a:ext cx="432048" cy="288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9025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433314" y="6381328"/>
            <a:ext cx="4256112" cy="365125"/>
          </a:xfrm>
          <a:prstGeom prst="rect">
            <a:avLst/>
          </a:prstGeom>
        </p:spPr>
        <p:txBody>
          <a:bodyPr/>
          <a:lstStyle/>
          <a:p>
            <a:r>
              <a:rPr lang="en-GB" dirty="0" smtClean="0"/>
              <a:t>Min O'Hara The Lonely SENCO  June 2014</a:t>
            </a:r>
            <a:endParaRPr lang="en-GB" dirty="0"/>
          </a:p>
        </p:txBody>
      </p:sp>
      <p:sp>
        <p:nvSpPr>
          <p:cNvPr id="5" name="Up Arrow 4"/>
          <p:cNvSpPr/>
          <p:nvPr/>
        </p:nvSpPr>
        <p:spPr>
          <a:xfrm>
            <a:off x="467544" y="1340768"/>
            <a:ext cx="1656184" cy="43924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a:off x="1043608" y="2276872"/>
            <a:ext cx="7560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43608" y="3789040"/>
            <a:ext cx="7560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43608" y="4797152"/>
            <a:ext cx="756084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43608" y="5733256"/>
            <a:ext cx="7560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43608" y="3068960"/>
            <a:ext cx="756084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55776" y="1124744"/>
            <a:ext cx="1296144" cy="4616648"/>
          </a:xfrm>
          <a:prstGeom prst="rect">
            <a:avLst/>
          </a:prstGeom>
          <a:noFill/>
        </p:spPr>
        <p:txBody>
          <a:bodyPr wrap="square" rtlCol="0">
            <a:spAutoFit/>
          </a:bodyPr>
          <a:lstStyle/>
          <a:p>
            <a:pPr algn="ctr"/>
            <a:r>
              <a:rPr lang="en-GB" sz="1400" dirty="0" smtClean="0">
                <a:latin typeface="Comic Sans MS" pitchFamily="66" charset="0"/>
              </a:rPr>
              <a:t>25 YEARS</a:t>
            </a:r>
          </a:p>
          <a:p>
            <a:pPr algn="ctr"/>
            <a:endParaRPr lang="en-GB" sz="1400" dirty="0" smtClean="0">
              <a:latin typeface="Comic Sans MS" pitchFamily="66" charset="0"/>
            </a:endParaRPr>
          </a:p>
          <a:p>
            <a:pPr algn="ctr"/>
            <a:endParaRPr lang="en-GB" sz="1400" dirty="0" smtClean="0">
              <a:latin typeface="Comic Sans MS" pitchFamily="66" charset="0"/>
            </a:endParaRPr>
          </a:p>
          <a:p>
            <a:pPr algn="ctr"/>
            <a:endParaRPr lang="en-GB" sz="1400" dirty="0" smtClean="0">
              <a:latin typeface="Comic Sans MS" pitchFamily="66" charset="0"/>
            </a:endParaRPr>
          </a:p>
          <a:p>
            <a:pPr algn="ctr"/>
            <a:r>
              <a:rPr lang="en-GB" sz="1400" dirty="0" smtClean="0">
                <a:latin typeface="Comic Sans MS" pitchFamily="66" charset="0"/>
              </a:rPr>
              <a:t>18 YEARS</a:t>
            </a:r>
          </a:p>
          <a:p>
            <a:pPr algn="ctr"/>
            <a:endParaRPr lang="en-GB" sz="1400" dirty="0" smtClean="0">
              <a:latin typeface="Comic Sans MS" pitchFamily="66" charset="0"/>
            </a:endParaRPr>
          </a:p>
          <a:p>
            <a:pPr algn="ctr"/>
            <a:endParaRPr lang="en-GB" sz="1400" dirty="0" smtClean="0">
              <a:latin typeface="Comic Sans MS" pitchFamily="66" charset="0"/>
            </a:endParaRPr>
          </a:p>
          <a:p>
            <a:pPr algn="ctr"/>
            <a:endParaRPr lang="en-GB" sz="1400" dirty="0" smtClean="0">
              <a:latin typeface="Comic Sans MS" pitchFamily="66" charset="0"/>
            </a:endParaRPr>
          </a:p>
          <a:p>
            <a:pPr algn="ctr"/>
            <a:r>
              <a:rPr lang="en-GB" sz="1400" dirty="0" smtClean="0">
                <a:latin typeface="Comic Sans MS" pitchFamily="66" charset="0"/>
              </a:rPr>
              <a:t>14 YEARS</a:t>
            </a:r>
          </a:p>
          <a:p>
            <a:pPr algn="ctr"/>
            <a:endParaRPr lang="en-GB" sz="1400" dirty="0" smtClean="0">
              <a:latin typeface="Comic Sans MS" pitchFamily="66" charset="0"/>
            </a:endParaRPr>
          </a:p>
          <a:p>
            <a:pPr algn="ctr"/>
            <a:endParaRPr lang="en-GB" sz="1400" dirty="0" smtClean="0">
              <a:latin typeface="Comic Sans MS" pitchFamily="66" charset="0"/>
            </a:endParaRPr>
          </a:p>
          <a:p>
            <a:pPr algn="ctr"/>
            <a:r>
              <a:rPr lang="en-GB" sz="1400" dirty="0" smtClean="0">
                <a:latin typeface="Comic Sans MS" pitchFamily="66" charset="0"/>
              </a:rPr>
              <a:t>11 YEARS</a:t>
            </a:r>
          </a:p>
          <a:p>
            <a:pPr algn="ctr"/>
            <a:endParaRPr lang="en-GB" sz="1400" dirty="0" smtClean="0">
              <a:latin typeface="Comic Sans MS" pitchFamily="66" charset="0"/>
            </a:endParaRPr>
          </a:p>
          <a:p>
            <a:pPr algn="ctr"/>
            <a:endParaRPr lang="en-GB" sz="1400" dirty="0" smtClean="0">
              <a:latin typeface="Comic Sans MS" pitchFamily="66" charset="0"/>
            </a:endParaRPr>
          </a:p>
          <a:p>
            <a:pPr algn="ctr"/>
            <a:endParaRPr lang="en-GB" sz="1400" dirty="0" smtClean="0">
              <a:latin typeface="Comic Sans MS" pitchFamily="66" charset="0"/>
            </a:endParaRPr>
          </a:p>
          <a:p>
            <a:pPr algn="ctr"/>
            <a:endParaRPr lang="en-GB" sz="1400" dirty="0" smtClean="0">
              <a:latin typeface="Comic Sans MS" pitchFamily="66" charset="0"/>
            </a:endParaRPr>
          </a:p>
          <a:p>
            <a:pPr algn="ctr"/>
            <a:r>
              <a:rPr lang="en-GB" sz="1400" dirty="0" smtClean="0">
                <a:latin typeface="Comic Sans MS" pitchFamily="66" charset="0"/>
              </a:rPr>
              <a:t>7 YEARS</a:t>
            </a:r>
          </a:p>
          <a:p>
            <a:pPr algn="ctr"/>
            <a:endParaRPr lang="en-GB" sz="1400" dirty="0" smtClean="0">
              <a:latin typeface="Comic Sans MS" pitchFamily="66" charset="0"/>
            </a:endParaRPr>
          </a:p>
          <a:p>
            <a:pPr algn="ctr"/>
            <a:endParaRPr lang="en-GB" sz="1400" dirty="0" smtClean="0">
              <a:latin typeface="Comic Sans MS" pitchFamily="66" charset="0"/>
            </a:endParaRPr>
          </a:p>
          <a:p>
            <a:pPr algn="ctr"/>
            <a:endParaRPr lang="en-GB" sz="1400" dirty="0" smtClean="0">
              <a:latin typeface="Comic Sans MS" pitchFamily="66" charset="0"/>
            </a:endParaRPr>
          </a:p>
          <a:p>
            <a:pPr algn="ctr"/>
            <a:r>
              <a:rPr lang="en-GB" sz="1400" dirty="0" smtClean="0">
                <a:latin typeface="Comic Sans MS" pitchFamily="66" charset="0"/>
              </a:rPr>
              <a:t>4 YEARS</a:t>
            </a:r>
            <a:endParaRPr lang="en-GB" sz="1400" dirty="0">
              <a:latin typeface="Comic Sans MS" pitchFamily="66" charset="0"/>
            </a:endParaRPr>
          </a:p>
        </p:txBody>
      </p:sp>
      <p:sp>
        <p:nvSpPr>
          <p:cNvPr id="12" name="Up Arrow 11"/>
          <p:cNvSpPr/>
          <p:nvPr/>
        </p:nvSpPr>
        <p:spPr>
          <a:xfrm rot="2700000">
            <a:off x="5207873" y="970428"/>
            <a:ext cx="1083868" cy="563722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716016" y="5661248"/>
            <a:ext cx="144016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1400" dirty="0" smtClean="0">
                <a:latin typeface="Comic Sans MS" pitchFamily="66" charset="0"/>
              </a:rPr>
              <a:t>OUTCOME </a:t>
            </a:r>
          </a:p>
          <a:p>
            <a:pPr algn="ctr"/>
            <a:r>
              <a:rPr lang="en-GB" sz="1400" dirty="0" smtClean="0">
                <a:latin typeface="Comic Sans MS" pitchFamily="66" charset="0"/>
              </a:rPr>
              <a:t>Target  1</a:t>
            </a:r>
            <a:endParaRPr lang="en-GB" sz="1400" dirty="0">
              <a:latin typeface="Comic Sans MS" pitchFamily="66" charset="0"/>
            </a:endParaRPr>
          </a:p>
        </p:txBody>
      </p:sp>
      <p:sp>
        <p:nvSpPr>
          <p:cNvPr id="14" name="TextBox 13"/>
          <p:cNvSpPr txBox="1"/>
          <p:nvPr/>
        </p:nvSpPr>
        <p:spPr>
          <a:xfrm>
            <a:off x="5436096" y="4581128"/>
            <a:ext cx="144016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1400" dirty="0" smtClean="0">
                <a:latin typeface="Comic Sans MS" pitchFamily="66" charset="0"/>
              </a:rPr>
              <a:t>OUTCOME </a:t>
            </a:r>
          </a:p>
          <a:p>
            <a:pPr algn="ctr"/>
            <a:r>
              <a:rPr lang="en-GB" sz="1400" dirty="0" smtClean="0">
                <a:latin typeface="Comic Sans MS" pitchFamily="66" charset="0"/>
              </a:rPr>
              <a:t>Target  2</a:t>
            </a:r>
            <a:endParaRPr lang="en-GB" sz="1400" dirty="0">
              <a:latin typeface="Comic Sans MS" pitchFamily="66" charset="0"/>
            </a:endParaRPr>
          </a:p>
        </p:txBody>
      </p:sp>
      <p:sp>
        <p:nvSpPr>
          <p:cNvPr id="15" name="TextBox 14"/>
          <p:cNvSpPr txBox="1"/>
          <p:nvPr/>
        </p:nvSpPr>
        <p:spPr>
          <a:xfrm>
            <a:off x="6372200" y="3573016"/>
            <a:ext cx="144016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dirty="0" smtClean="0">
                <a:latin typeface="Comic Sans MS" pitchFamily="66" charset="0"/>
              </a:rPr>
              <a:t>OUTCOME </a:t>
            </a:r>
          </a:p>
          <a:p>
            <a:pPr algn="ctr"/>
            <a:r>
              <a:rPr lang="en-GB" sz="1400" dirty="0" smtClean="0">
                <a:latin typeface="Comic Sans MS" pitchFamily="66" charset="0"/>
              </a:rPr>
              <a:t>Target  3</a:t>
            </a:r>
            <a:endParaRPr lang="en-GB" sz="1400" dirty="0">
              <a:latin typeface="Comic Sans MS" pitchFamily="66" charset="0"/>
            </a:endParaRPr>
          </a:p>
        </p:txBody>
      </p:sp>
      <p:sp>
        <p:nvSpPr>
          <p:cNvPr id="16" name="TextBox 15"/>
          <p:cNvSpPr txBox="1"/>
          <p:nvPr/>
        </p:nvSpPr>
        <p:spPr>
          <a:xfrm>
            <a:off x="7380312" y="2852936"/>
            <a:ext cx="144016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1400" dirty="0" smtClean="0">
                <a:latin typeface="Comic Sans MS" pitchFamily="66" charset="0"/>
              </a:rPr>
              <a:t>OUTCOME </a:t>
            </a:r>
          </a:p>
          <a:p>
            <a:pPr algn="ctr"/>
            <a:r>
              <a:rPr lang="en-GB" sz="1400" dirty="0" smtClean="0">
                <a:latin typeface="Comic Sans MS" pitchFamily="66" charset="0"/>
              </a:rPr>
              <a:t>Target  4</a:t>
            </a:r>
            <a:endParaRPr lang="en-GB" sz="1400" dirty="0">
              <a:latin typeface="Comic Sans MS" pitchFamily="66" charset="0"/>
            </a:endParaRPr>
          </a:p>
        </p:txBody>
      </p:sp>
      <p:sp>
        <p:nvSpPr>
          <p:cNvPr id="17" name="TextBox 16"/>
          <p:cNvSpPr txBox="1"/>
          <p:nvPr/>
        </p:nvSpPr>
        <p:spPr>
          <a:xfrm>
            <a:off x="5148064" y="1988840"/>
            <a:ext cx="144016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1400" dirty="0" smtClean="0">
                <a:latin typeface="Comic Sans MS" pitchFamily="66" charset="0"/>
              </a:rPr>
              <a:t>OUTCOME </a:t>
            </a:r>
          </a:p>
          <a:p>
            <a:pPr algn="ctr"/>
            <a:r>
              <a:rPr lang="en-GB" sz="1400" dirty="0" smtClean="0">
                <a:latin typeface="Comic Sans MS" pitchFamily="66" charset="0"/>
              </a:rPr>
              <a:t>Target  5</a:t>
            </a:r>
            <a:endParaRPr lang="en-GB" sz="1400" dirty="0">
              <a:latin typeface="Comic Sans MS" pitchFamily="66" charset="0"/>
            </a:endParaRPr>
          </a:p>
        </p:txBody>
      </p:sp>
      <p:sp>
        <p:nvSpPr>
          <p:cNvPr id="18" name="TextBox 17"/>
          <p:cNvSpPr txBox="1"/>
          <p:nvPr/>
        </p:nvSpPr>
        <p:spPr>
          <a:xfrm>
            <a:off x="6732240" y="1052736"/>
            <a:ext cx="1440160"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1400" dirty="0" smtClean="0">
                <a:latin typeface="Comic Sans MS" pitchFamily="66" charset="0"/>
              </a:rPr>
              <a:t>OUTCOME </a:t>
            </a:r>
          </a:p>
        </p:txBody>
      </p:sp>
      <p:sp>
        <p:nvSpPr>
          <p:cNvPr id="19" name="TextBox 18"/>
          <p:cNvSpPr txBox="1"/>
          <p:nvPr/>
        </p:nvSpPr>
        <p:spPr>
          <a:xfrm>
            <a:off x="1835696" y="2276872"/>
            <a:ext cx="864096" cy="3970318"/>
          </a:xfrm>
          <a:prstGeom prst="rect">
            <a:avLst/>
          </a:prstGeom>
          <a:noFill/>
        </p:spPr>
        <p:txBody>
          <a:bodyPr wrap="square" rtlCol="0">
            <a:spAutoFit/>
          </a:bodyPr>
          <a:lstStyle/>
          <a:p>
            <a:pPr algn="ctr"/>
            <a:endParaRPr lang="en-GB" sz="1400" dirty="0" smtClean="0">
              <a:solidFill>
                <a:srgbClr val="FF0000"/>
              </a:solidFill>
            </a:endParaRPr>
          </a:p>
          <a:p>
            <a:pPr algn="ctr"/>
            <a:endParaRPr lang="en-GB" sz="1400" dirty="0" smtClean="0">
              <a:solidFill>
                <a:srgbClr val="FF0000"/>
              </a:solidFill>
            </a:endParaRPr>
          </a:p>
          <a:p>
            <a:pPr algn="ctr"/>
            <a:r>
              <a:rPr lang="en-GB" sz="1400" dirty="0" smtClean="0">
                <a:solidFill>
                  <a:srgbClr val="FF0000"/>
                </a:solidFill>
              </a:rPr>
              <a:t>KS 4</a:t>
            </a:r>
          </a:p>
          <a:p>
            <a:pPr algn="ctr"/>
            <a:endParaRPr lang="en-GB" sz="1400" dirty="0" smtClean="0">
              <a:solidFill>
                <a:srgbClr val="FF0000"/>
              </a:solidFill>
            </a:endParaRPr>
          </a:p>
          <a:p>
            <a:pPr algn="ctr"/>
            <a:endParaRPr lang="en-GB" sz="1400" dirty="0" smtClean="0">
              <a:solidFill>
                <a:srgbClr val="FF0000"/>
              </a:solidFill>
            </a:endParaRPr>
          </a:p>
          <a:p>
            <a:pPr algn="ctr"/>
            <a:r>
              <a:rPr lang="en-GB" sz="1400" dirty="0" smtClean="0">
                <a:solidFill>
                  <a:srgbClr val="FF0000"/>
                </a:solidFill>
              </a:rPr>
              <a:t>KS 3</a:t>
            </a:r>
          </a:p>
          <a:p>
            <a:pPr algn="ctr"/>
            <a:endParaRPr lang="en-GB" sz="1400" dirty="0" smtClean="0">
              <a:solidFill>
                <a:srgbClr val="FF0000"/>
              </a:solidFill>
            </a:endParaRPr>
          </a:p>
          <a:p>
            <a:pPr algn="ctr"/>
            <a:endParaRPr lang="en-GB" sz="1400" dirty="0" smtClean="0">
              <a:solidFill>
                <a:srgbClr val="FF0000"/>
              </a:solidFill>
            </a:endParaRPr>
          </a:p>
          <a:p>
            <a:pPr algn="ctr"/>
            <a:r>
              <a:rPr lang="en-GB" sz="1400" dirty="0" smtClean="0">
                <a:solidFill>
                  <a:srgbClr val="FF0000"/>
                </a:solidFill>
              </a:rPr>
              <a:t>KS 2</a:t>
            </a:r>
          </a:p>
          <a:p>
            <a:pPr algn="ctr"/>
            <a:endParaRPr lang="en-GB" sz="1400" dirty="0" smtClean="0">
              <a:solidFill>
                <a:srgbClr val="FF0000"/>
              </a:solidFill>
            </a:endParaRPr>
          </a:p>
          <a:p>
            <a:pPr algn="ctr"/>
            <a:endParaRPr lang="en-GB" sz="1400" dirty="0" smtClean="0">
              <a:solidFill>
                <a:srgbClr val="FF0000"/>
              </a:solidFill>
            </a:endParaRPr>
          </a:p>
          <a:p>
            <a:pPr algn="ctr"/>
            <a:endParaRPr lang="en-GB" sz="1400" dirty="0" smtClean="0">
              <a:solidFill>
                <a:srgbClr val="FF0000"/>
              </a:solidFill>
            </a:endParaRPr>
          </a:p>
          <a:p>
            <a:pPr algn="ctr"/>
            <a:endParaRPr lang="en-GB" sz="1400" dirty="0" smtClean="0">
              <a:solidFill>
                <a:srgbClr val="FF0000"/>
              </a:solidFill>
            </a:endParaRPr>
          </a:p>
          <a:p>
            <a:pPr algn="ctr"/>
            <a:r>
              <a:rPr lang="en-GB" sz="1400" dirty="0" smtClean="0">
                <a:solidFill>
                  <a:srgbClr val="FF0000"/>
                </a:solidFill>
              </a:rPr>
              <a:t>KS 1</a:t>
            </a:r>
          </a:p>
          <a:p>
            <a:pPr algn="ctr"/>
            <a:endParaRPr lang="en-GB" sz="1400" dirty="0" smtClean="0">
              <a:solidFill>
                <a:srgbClr val="FF0000"/>
              </a:solidFill>
            </a:endParaRPr>
          </a:p>
          <a:p>
            <a:pPr algn="ctr"/>
            <a:endParaRPr lang="en-GB" sz="1400" dirty="0" smtClean="0">
              <a:solidFill>
                <a:srgbClr val="FF0000"/>
              </a:solidFill>
            </a:endParaRPr>
          </a:p>
          <a:p>
            <a:pPr algn="ctr"/>
            <a:r>
              <a:rPr lang="en-GB" sz="1400" dirty="0" smtClean="0">
                <a:solidFill>
                  <a:srgbClr val="FF0000"/>
                </a:solidFill>
              </a:rPr>
              <a:t>PRE</a:t>
            </a:r>
          </a:p>
          <a:p>
            <a:pPr algn="ctr"/>
            <a:r>
              <a:rPr lang="en-GB" sz="1400" dirty="0" smtClean="0">
                <a:solidFill>
                  <a:srgbClr val="FF0000"/>
                </a:solidFill>
              </a:rPr>
              <a:t>SCHOOL</a:t>
            </a:r>
            <a:endParaRPr lang="en-GB" sz="1400" dirty="0">
              <a:solidFill>
                <a:srgbClr val="FF0000"/>
              </a:solidFill>
            </a:endParaRPr>
          </a:p>
        </p:txBody>
      </p:sp>
      <p:sp>
        <p:nvSpPr>
          <p:cNvPr id="20" name="TextBox 19"/>
          <p:cNvSpPr txBox="1"/>
          <p:nvPr/>
        </p:nvSpPr>
        <p:spPr>
          <a:xfrm>
            <a:off x="323528" y="332656"/>
            <a:ext cx="8496944" cy="400110"/>
          </a:xfrm>
          <a:prstGeom prst="rect">
            <a:avLst/>
          </a:prstGeom>
          <a:solidFill>
            <a:schemeClr val="accent5">
              <a:lumMod val="20000"/>
              <a:lumOff val="80000"/>
            </a:schemeClr>
          </a:solidFill>
        </p:spPr>
        <p:txBody>
          <a:bodyPr wrap="square" rtlCol="0">
            <a:spAutoFit/>
          </a:bodyPr>
          <a:lstStyle/>
          <a:p>
            <a:pPr algn="ctr"/>
            <a:r>
              <a:rPr lang="en-GB" sz="2000" b="1" dirty="0" smtClean="0">
                <a:solidFill>
                  <a:schemeClr val="tx2">
                    <a:lumMod val="75000"/>
                  </a:schemeClr>
                </a:solidFill>
                <a:latin typeface="Comic Sans MS" pitchFamily="66" charset="0"/>
              </a:rPr>
              <a:t>Using OUTCOMES to plan an SEN Journey</a:t>
            </a:r>
            <a:endParaRPr lang="en-GB" sz="2000" dirty="0">
              <a:solidFill>
                <a:schemeClr val="tx2">
                  <a:lumMod val="75000"/>
                </a:schemeClr>
              </a:solidFill>
            </a:endParaRPr>
          </a:p>
        </p:txBody>
      </p:sp>
    </p:spTree>
    <p:extLst>
      <p:ext uri="{BB962C8B-B14F-4D97-AF65-F5344CB8AC3E}">
        <p14:creationId xmlns:p14="http://schemas.microsoft.com/office/powerpoint/2010/main" val="2359647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615602"/>
          </a:xfrm>
          <a:solidFill>
            <a:schemeClr val="accent5">
              <a:lumMod val="20000"/>
              <a:lumOff val="80000"/>
            </a:schemeClr>
          </a:solidFill>
        </p:spPr>
        <p:txBody>
          <a:bodyPr>
            <a:normAutofit/>
          </a:bodyPr>
          <a:lstStyle/>
          <a:p>
            <a:r>
              <a:rPr lang="en-GB" sz="2400" b="1" dirty="0" smtClean="0">
                <a:solidFill>
                  <a:schemeClr val="tx2">
                    <a:lumMod val="75000"/>
                  </a:schemeClr>
                </a:solidFill>
              </a:rPr>
              <a:t>Outcomes – what are they</a:t>
            </a:r>
            <a:endParaRPr lang="en-GB" sz="2400" b="1" dirty="0">
              <a:solidFill>
                <a:schemeClr val="tx2">
                  <a:lumMod val="75000"/>
                </a:schemeClr>
              </a:solidFill>
            </a:endParaRPr>
          </a:p>
        </p:txBody>
      </p:sp>
      <p:sp>
        <p:nvSpPr>
          <p:cNvPr id="2" name="Footer Placeholder 1"/>
          <p:cNvSpPr>
            <a:spLocks noGrp="1"/>
          </p:cNvSpPr>
          <p:nvPr>
            <p:ph type="ftr" sz="quarter" idx="11"/>
          </p:nvPr>
        </p:nvSpPr>
        <p:spPr>
          <a:xfrm>
            <a:off x="1115616" y="6356351"/>
            <a:ext cx="4999434" cy="365125"/>
          </a:xfrm>
        </p:spPr>
        <p:txBody>
          <a:bodyPr/>
          <a:lstStyle/>
          <a:p>
            <a:r>
              <a:rPr lang="en-GB" dirty="0" smtClean="0"/>
              <a:t>Min O'Hara The Lonely SENCO  June 2014</a:t>
            </a:r>
            <a:endParaRPr lang="en-GB" dirty="0"/>
          </a:p>
        </p:txBody>
      </p:sp>
      <p:sp>
        <p:nvSpPr>
          <p:cNvPr id="5" name="Content Placeholder 2"/>
          <p:cNvSpPr txBox="1">
            <a:spLocks/>
          </p:cNvSpPr>
          <p:nvPr/>
        </p:nvSpPr>
        <p:spPr>
          <a:xfrm>
            <a:off x="453784" y="1268760"/>
            <a:ext cx="8294679" cy="4824536"/>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2">
                    <a:lumMod val="75000"/>
                  </a:schemeClr>
                </a:solidFill>
                <a:effectLst/>
                <a:uLnTx/>
                <a:uFillTx/>
                <a:latin typeface="+mn-lt"/>
                <a:ea typeface="+mn-ea"/>
                <a:cs typeface="+mn-cs"/>
              </a:rPr>
              <a:t>SMART (usually*)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2">
                    <a:lumMod val="75000"/>
                  </a:schemeClr>
                </a:solidFill>
                <a:effectLst/>
                <a:uLnTx/>
                <a:uFillTx/>
                <a:latin typeface="+mn-lt"/>
                <a:ea typeface="+mn-ea"/>
                <a:cs typeface="+mn-cs"/>
              </a:rPr>
              <a:t>Focussed on the learner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2">
                    <a:lumMod val="75000"/>
                  </a:schemeClr>
                </a:solidFill>
                <a:effectLst/>
                <a:uLnTx/>
                <a:uFillTx/>
                <a:latin typeface="+mn-lt"/>
                <a:ea typeface="+mn-ea"/>
                <a:cs typeface="+mn-cs"/>
              </a:rPr>
              <a:t>Are not about the intentions of the teacher</a:t>
            </a:r>
          </a:p>
          <a:p>
            <a:pPr marL="342900" indent="-342900">
              <a:spcBef>
                <a:spcPct val="20000"/>
              </a:spcBef>
              <a:buFont typeface="Arial" pitchFamily="34" charset="0"/>
              <a:buChar char="•"/>
              <a:defRPr/>
            </a:pPr>
            <a:r>
              <a:rPr lang="en-GB" sz="3200" dirty="0">
                <a:solidFill>
                  <a:schemeClr val="tx2">
                    <a:lumMod val="75000"/>
                  </a:schemeClr>
                </a:solidFill>
              </a:rPr>
              <a:t>Not limited to learning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2">
                    <a:lumMod val="75000"/>
                  </a:schemeClr>
                </a:solidFill>
                <a:effectLst/>
                <a:uLnTx/>
                <a:uFillTx/>
                <a:latin typeface="+mn-lt"/>
                <a:ea typeface="+mn-ea"/>
                <a:cs typeface="+mn-cs"/>
              </a:rPr>
              <a:t>Use action verbs – performance orientated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2">
                    <a:lumMod val="75000"/>
                  </a:schemeClr>
                </a:solidFill>
                <a:effectLst/>
                <a:uLnTx/>
                <a:uFillTx/>
                <a:latin typeface="+mn-lt"/>
                <a:ea typeface="+mn-ea"/>
                <a:cs typeface="+mn-cs"/>
              </a:rPr>
              <a:t>Typically written in the future tense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2">
                    <a:lumMod val="75000"/>
                  </a:schemeClr>
                </a:solidFill>
                <a:effectLst/>
                <a:uLnTx/>
                <a:uFillTx/>
                <a:latin typeface="+mn-lt"/>
                <a:ea typeface="+mn-ea"/>
                <a:cs typeface="+mn-cs"/>
              </a:rPr>
              <a:t>Tell us what </a:t>
            </a:r>
            <a:r>
              <a:rPr kumimoji="0" lang="en-GB" sz="3200" b="1" i="1" u="none" strike="noStrike" kern="1200" cap="none" spc="0" normalizeH="0" baseline="0" noProof="0" dirty="0" smtClean="0">
                <a:ln>
                  <a:noFill/>
                </a:ln>
                <a:solidFill>
                  <a:schemeClr val="tx2">
                    <a:lumMod val="75000"/>
                  </a:schemeClr>
                </a:solidFill>
                <a:effectLst/>
                <a:uLnTx/>
                <a:uFillTx/>
                <a:latin typeface="+mn-lt"/>
                <a:ea typeface="+mn-ea"/>
                <a:cs typeface="+mn-cs"/>
              </a:rPr>
              <a:t>will</a:t>
            </a:r>
            <a:r>
              <a:rPr kumimoji="0" lang="en-GB" sz="3200" b="0" i="0" u="none" strike="noStrike" kern="1200" cap="none" spc="0" normalizeH="0" baseline="0" noProof="0" dirty="0" smtClean="0">
                <a:ln>
                  <a:noFill/>
                </a:ln>
                <a:solidFill>
                  <a:schemeClr val="tx2">
                    <a:lumMod val="75000"/>
                  </a:schemeClr>
                </a:solidFill>
                <a:effectLst/>
                <a:uLnTx/>
                <a:uFillTx/>
                <a:latin typeface="+mn-lt"/>
                <a:ea typeface="+mn-ea"/>
                <a:cs typeface="+mn-cs"/>
              </a:rPr>
              <a:t> happen (or is expected to happen) after a specified time period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2">
                    <a:lumMod val="75000"/>
                  </a:schemeClr>
                </a:solidFill>
                <a:effectLst/>
                <a:uLnTx/>
                <a:uFillTx/>
                <a:latin typeface="+mn-lt"/>
                <a:ea typeface="+mn-ea"/>
                <a:cs typeface="+mn-cs"/>
              </a:rPr>
              <a:t>Involve C&amp;YP and their families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2">
                    <a:lumMod val="75000"/>
                  </a:schemeClr>
                </a:solidFill>
                <a:effectLst/>
                <a:uLnTx/>
                <a:uFillTx/>
                <a:latin typeface="+mn-lt"/>
                <a:ea typeface="+mn-ea"/>
                <a:cs typeface="+mn-cs"/>
              </a:rPr>
              <a:t>Reflect both shorter and longer term outcomes</a:t>
            </a:r>
            <a:endParaRPr kumimoji="0" lang="en-GB" sz="3200" b="0" i="0" u="none" strike="noStrike" kern="1200" cap="none" spc="0" normalizeH="0" baseline="0" noProof="0" dirty="0">
              <a:ln>
                <a:noFill/>
              </a:ln>
              <a:solidFill>
                <a:schemeClr val="tx2">
                  <a:lumMod val="75000"/>
                </a:schemeClr>
              </a:solidFill>
              <a:effectLst/>
              <a:uLnTx/>
              <a:uFillTx/>
              <a:latin typeface="+mn-lt"/>
              <a:ea typeface="+mn-ea"/>
              <a:cs typeface="+mn-cs"/>
            </a:endParaRPr>
          </a:p>
        </p:txBody>
      </p:sp>
    </p:spTree>
    <p:extLst>
      <p:ext uri="{BB962C8B-B14F-4D97-AF65-F5344CB8AC3E}">
        <p14:creationId xmlns:p14="http://schemas.microsoft.com/office/powerpoint/2010/main" val="391918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1520" y="116632"/>
            <a:ext cx="8493125" cy="647353"/>
          </a:xfrm>
          <a:solidFill>
            <a:schemeClr val="accent5">
              <a:lumMod val="20000"/>
              <a:lumOff val="80000"/>
            </a:schemeClr>
          </a:solidFill>
        </p:spPr>
        <p:txBody>
          <a:bodyPr/>
          <a:lstStyle/>
          <a:p>
            <a:pPr eaLnBrk="1" hangingPunct="1">
              <a:defRPr/>
            </a:pPr>
            <a:r>
              <a:rPr lang="en-GB" sz="4000" b="1" dirty="0" smtClean="0">
                <a:solidFill>
                  <a:schemeClr val="accent5">
                    <a:lumMod val="50000"/>
                  </a:schemeClr>
                </a:solidFill>
              </a:rPr>
              <a:t>Arrangements for Day</a:t>
            </a:r>
          </a:p>
        </p:txBody>
      </p:sp>
      <p:graphicFrame>
        <p:nvGraphicFramePr>
          <p:cNvPr id="2" name="Table 1"/>
          <p:cNvGraphicFramePr>
            <a:graphicFrameLocks noGrp="1"/>
          </p:cNvGraphicFramePr>
          <p:nvPr>
            <p:extLst>
              <p:ext uri="{D42A27DB-BD31-4B8C-83A1-F6EECF244321}">
                <p14:modId xmlns:p14="http://schemas.microsoft.com/office/powerpoint/2010/main" val="2079118744"/>
              </p:ext>
            </p:extLst>
          </p:nvPr>
        </p:nvGraphicFramePr>
        <p:xfrm>
          <a:off x="971600" y="980728"/>
          <a:ext cx="6912768" cy="5354305"/>
        </p:xfrm>
        <a:graphic>
          <a:graphicData uri="http://schemas.openxmlformats.org/drawingml/2006/table">
            <a:tbl>
              <a:tblPr firstRow="1" firstCol="1" bandRow="1">
                <a:tableStyleId>{5C22544A-7EE6-4342-B048-85BDC9FD1C3A}</a:tableStyleId>
              </a:tblPr>
              <a:tblGrid>
                <a:gridCol w="1165325"/>
                <a:gridCol w="5747443"/>
              </a:tblGrid>
              <a:tr h="207622">
                <a:tc>
                  <a:txBody>
                    <a:bodyPr/>
                    <a:lstStyle/>
                    <a:p>
                      <a:pPr>
                        <a:lnSpc>
                          <a:spcPct val="115000"/>
                        </a:lnSpc>
                        <a:spcAft>
                          <a:spcPts val="0"/>
                        </a:spcAft>
                      </a:pPr>
                      <a:r>
                        <a:rPr lang="en-GB" sz="1400" dirty="0">
                          <a:effectLst/>
                        </a:rPr>
                        <a:t>Time</a:t>
                      </a:r>
                      <a:endParaRPr lang="en-GB" sz="1400" dirty="0">
                        <a:effectLst/>
                        <a:latin typeface="Arial"/>
                        <a:ea typeface="Calibri"/>
                        <a:cs typeface="Arial"/>
                      </a:endParaRPr>
                    </a:p>
                  </a:txBody>
                  <a:tcPr marL="68580" marR="68580" marT="0" marB="0"/>
                </a:tc>
                <a:tc>
                  <a:txBody>
                    <a:bodyPr/>
                    <a:lstStyle/>
                    <a:p>
                      <a:pPr>
                        <a:lnSpc>
                          <a:spcPct val="115000"/>
                        </a:lnSpc>
                        <a:spcAft>
                          <a:spcPts val="0"/>
                        </a:spcAft>
                      </a:pPr>
                      <a:r>
                        <a:rPr lang="en-GB" sz="1400" dirty="0">
                          <a:effectLst/>
                        </a:rPr>
                        <a:t>Area of Work</a:t>
                      </a:r>
                      <a:endParaRPr lang="en-GB" sz="1400" dirty="0">
                        <a:effectLst/>
                        <a:latin typeface="Arial"/>
                        <a:ea typeface="Calibri"/>
                        <a:cs typeface="Arial"/>
                      </a:endParaRPr>
                    </a:p>
                  </a:txBody>
                  <a:tcPr marL="68580" marR="68580" marT="0" marB="0"/>
                </a:tc>
              </a:tr>
              <a:tr h="2130900">
                <a:tc>
                  <a:txBody>
                    <a:bodyPr/>
                    <a:lstStyle/>
                    <a:p>
                      <a:pPr>
                        <a:lnSpc>
                          <a:spcPct val="115000"/>
                        </a:lnSpc>
                        <a:spcAft>
                          <a:spcPts val="0"/>
                        </a:spcAft>
                      </a:pPr>
                      <a:r>
                        <a:rPr lang="en-GB" sz="1400" smtClean="0">
                          <a:effectLst/>
                        </a:rPr>
                        <a:t>9:00-10:40</a:t>
                      </a:r>
                      <a:endParaRPr lang="en-GB" sz="1400" dirty="0">
                        <a:effectLst/>
                      </a:endParaRPr>
                    </a:p>
                    <a:p>
                      <a:pPr>
                        <a:lnSpc>
                          <a:spcPct val="115000"/>
                        </a:lnSpc>
                        <a:spcAft>
                          <a:spcPts val="0"/>
                        </a:spcAft>
                      </a:pPr>
                      <a:r>
                        <a:rPr lang="en-GB" sz="1400" dirty="0">
                          <a:effectLst/>
                        </a:rPr>
                        <a:t> </a:t>
                      </a:r>
                    </a:p>
                    <a:p>
                      <a:pPr>
                        <a:lnSpc>
                          <a:spcPct val="115000"/>
                        </a:lnSpc>
                        <a:spcAft>
                          <a:spcPts val="0"/>
                        </a:spcAft>
                      </a:pPr>
                      <a:r>
                        <a:rPr lang="en-GB" sz="1400" dirty="0">
                          <a:effectLst/>
                        </a:rPr>
                        <a:t> </a:t>
                      </a:r>
                      <a:endParaRPr lang="en-GB" sz="1400" dirty="0">
                        <a:effectLst/>
                        <a:latin typeface="Arial"/>
                        <a:ea typeface="Calibri"/>
                        <a:cs typeface="Arial"/>
                      </a:endParaRPr>
                    </a:p>
                  </a:txBody>
                  <a:tcPr marL="68580" marR="68580" marT="0" marB="0">
                    <a:lnB w="3175"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mj-lt"/>
                        <a:buAutoNum type="arabicPeriod"/>
                      </a:pPr>
                      <a:r>
                        <a:rPr lang="en-GB" sz="1400" dirty="0">
                          <a:effectLst/>
                        </a:rPr>
                        <a:t>Welcome and overview of new Code of Practice</a:t>
                      </a:r>
                    </a:p>
                    <a:p>
                      <a:pPr marL="342900" lvl="0" indent="-342900">
                        <a:lnSpc>
                          <a:spcPct val="115000"/>
                        </a:lnSpc>
                        <a:spcAft>
                          <a:spcPts val="0"/>
                        </a:spcAft>
                        <a:buFont typeface="+mj-lt"/>
                        <a:buAutoNum type="arabicPeriod"/>
                      </a:pPr>
                      <a:r>
                        <a:rPr lang="en-GB" sz="1400" dirty="0">
                          <a:effectLst/>
                        </a:rPr>
                        <a:t>The implications of the new SEN Code of Practice for schools</a:t>
                      </a:r>
                      <a:r>
                        <a:rPr lang="en-GB" sz="1400" dirty="0" smtClean="0">
                          <a:effectLst/>
                        </a:rPr>
                        <a:t>:</a:t>
                      </a:r>
                    </a:p>
                    <a:p>
                      <a:pPr marL="342900" marR="0" lvl="0" indent="-342900" algn="l" defTabSz="457200" rtl="0" eaLnBrk="1" fontAlgn="auto" latinLnBrk="0" hangingPunct="1">
                        <a:lnSpc>
                          <a:spcPct val="115000"/>
                        </a:lnSpc>
                        <a:spcBef>
                          <a:spcPts val="0"/>
                        </a:spcBef>
                        <a:spcAft>
                          <a:spcPts val="0"/>
                        </a:spcAft>
                        <a:buClrTx/>
                        <a:buSzTx/>
                        <a:buFont typeface="Symbol"/>
                        <a:buChar char=""/>
                        <a:tabLst/>
                        <a:defRPr/>
                      </a:pPr>
                      <a:r>
                        <a:rPr lang="en-GB" sz="1400" dirty="0" smtClean="0">
                          <a:effectLst/>
                        </a:rPr>
                        <a:t>SEN paperwork, including SEN register and SEN Policy – what to keep, what to review</a:t>
                      </a:r>
                    </a:p>
                    <a:p>
                      <a:pPr marL="342900" lvl="0" indent="-342900">
                        <a:lnSpc>
                          <a:spcPct val="115000"/>
                        </a:lnSpc>
                        <a:spcAft>
                          <a:spcPts val="0"/>
                        </a:spcAft>
                        <a:buFont typeface="Symbol"/>
                        <a:buChar char=""/>
                      </a:pPr>
                      <a:r>
                        <a:rPr lang="en-GB" sz="1400" dirty="0" smtClean="0">
                          <a:effectLst/>
                        </a:rPr>
                        <a:t>The </a:t>
                      </a:r>
                      <a:r>
                        <a:rPr lang="en-GB" sz="1400" dirty="0">
                          <a:effectLst/>
                        </a:rPr>
                        <a:t>Graduated Response  </a:t>
                      </a:r>
                    </a:p>
                    <a:p>
                      <a:pPr marL="742950" lvl="1" indent="-285750">
                        <a:lnSpc>
                          <a:spcPct val="115000"/>
                        </a:lnSpc>
                        <a:spcAft>
                          <a:spcPts val="0"/>
                        </a:spcAft>
                        <a:buFont typeface="Arial"/>
                        <a:buChar char="-"/>
                      </a:pPr>
                      <a:r>
                        <a:rPr lang="en-GB" sz="1400" dirty="0">
                          <a:effectLst/>
                        </a:rPr>
                        <a:t>Key features</a:t>
                      </a:r>
                    </a:p>
                    <a:p>
                      <a:pPr marL="742950" lvl="1" indent="-285750">
                        <a:lnSpc>
                          <a:spcPct val="115000"/>
                        </a:lnSpc>
                        <a:spcAft>
                          <a:spcPts val="0"/>
                        </a:spcAft>
                        <a:buFont typeface="Arial"/>
                        <a:buChar char="-"/>
                      </a:pPr>
                      <a:r>
                        <a:rPr lang="en-GB" sz="1400" dirty="0">
                          <a:effectLst/>
                        </a:rPr>
                        <a:t>What it will look like in schools</a:t>
                      </a:r>
                    </a:p>
                    <a:p>
                      <a:pPr marL="742950" lvl="1" indent="-285750">
                        <a:lnSpc>
                          <a:spcPct val="115000"/>
                        </a:lnSpc>
                        <a:spcAft>
                          <a:spcPts val="0"/>
                        </a:spcAft>
                        <a:buFont typeface="Arial"/>
                        <a:buChar char="-"/>
                      </a:pPr>
                      <a:r>
                        <a:rPr lang="en-GB" sz="1400" dirty="0">
                          <a:effectLst/>
                        </a:rPr>
                        <a:t>Implications for staff</a:t>
                      </a:r>
                    </a:p>
                    <a:p>
                      <a:pPr marL="742950" lvl="1" indent="-285750">
                        <a:lnSpc>
                          <a:spcPct val="115000"/>
                        </a:lnSpc>
                        <a:spcAft>
                          <a:spcPts val="0"/>
                        </a:spcAft>
                        <a:buFont typeface="Arial"/>
                        <a:buChar char="-"/>
                      </a:pPr>
                      <a:r>
                        <a:rPr lang="en-GB" sz="1400" dirty="0">
                          <a:effectLst/>
                        </a:rPr>
                        <a:t>What will it look like for pupils and parents </a:t>
                      </a:r>
                    </a:p>
                  </a:txBody>
                  <a:tcPr marL="68580" marR="68580" marT="0" marB="0">
                    <a:lnB w="3175" cap="flat" cmpd="sng" algn="ctr">
                      <a:solidFill>
                        <a:schemeClr val="tx1"/>
                      </a:solidFill>
                      <a:prstDash val="solid"/>
                      <a:round/>
                      <a:headEnd type="none" w="med" len="med"/>
                      <a:tailEnd type="none" w="med" len="med"/>
                    </a:lnB>
                  </a:tcPr>
                </a:tc>
              </a:tr>
              <a:tr h="369086">
                <a:tc>
                  <a:txBody>
                    <a:bodyPr/>
                    <a:lstStyle/>
                    <a:p>
                      <a:pPr>
                        <a:lnSpc>
                          <a:spcPct val="115000"/>
                        </a:lnSpc>
                        <a:spcAft>
                          <a:spcPts val="0"/>
                        </a:spcAft>
                      </a:pPr>
                      <a:r>
                        <a:rPr lang="en-GB" sz="1400" dirty="0" smtClean="0">
                          <a:effectLst/>
                          <a:latin typeface="+mn-lt"/>
                          <a:ea typeface="Calibri"/>
                          <a:cs typeface="Arial"/>
                        </a:rPr>
                        <a:t>11:00</a:t>
                      </a:r>
                      <a:r>
                        <a:rPr lang="en-GB" sz="1400" baseline="0" dirty="0" smtClean="0">
                          <a:effectLst/>
                          <a:latin typeface="+mn-lt"/>
                          <a:ea typeface="Calibri"/>
                          <a:cs typeface="Arial"/>
                        </a:rPr>
                        <a:t> – 12:00</a:t>
                      </a:r>
                      <a:endParaRPr lang="en-GB" sz="1400" dirty="0">
                        <a:effectLst/>
                        <a:latin typeface="+mn-lt"/>
                        <a:ea typeface="Calibri"/>
                        <a:cs typeface="Arial"/>
                      </a:endParaRPr>
                    </a:p>
                  </a:txBody>
                  <a:tcPr marL="68580" marR="68580" marT="0" marB="0">
                    <a:lnT w="3175" cap="flat" cmpd="sng" algn="ctr">
                      <a:solidFill>
                        <a:schemeClr val="tx1"/>
                      </a:solidFill>
                      <a:prstDash val="solid"/>
                      <a:round/>
                      <a:headEnd type="none" w="med" len="med"/>
                      <a:tailEnd type="none" w="med" len="med"/>
                    </a:lnT>
                  </a:tcPr>
                </a:tc>
                <a:tc>
                  <a:txBody>
                    <a:bodyPr/>
                    <a:lstStyle/>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400" dirty="0" smtClean="0">
                          <a:effectLst/>
                        </a:rPr>
                        <a:t>Working with external professionals in light of new code</a:t>
                      </a:r>
                    </a:p>
                    <a:p>
                      <a:pPr marL="457200">
                        <a:lnSpc>
                          <a:spcPct val="115000"/>
                        </a:lnSpc>
                        <a:spcAft>
                          <a:spcPts val="0"/>
                        </a:spcAft>
                      </a:pPr>
                      <a:endParaRPr lang="en-GB" sz="1400" dirty="0">
                        <a:effectLst/>
                        <a:latin typeface="Arial"/>
                        <a:cs typeface="Arial"/>
                      </a:endParaRPr>
                    </a:p>
                  </a:txBody>
                  <a:tcPr marL="68580" marR="68580" marT="0" marB="0">
                    <a:lnT w="3175" cap="flat" cmpd="sng" algn="ctr">
                      <a:solidFill>
                        <a:schemeClr val="tx1"/>
                      </a:solidFill>
                      <a:prstDash val="solid"/>
                      <a:round/>
                      <a:headEnd type="none" w="med" len="med"/>
                      <a:tailEnd type="none" w="med" len="med"/>
                    </a:lnT>
                  </a:tcPr>
                </a:tc>
              </a:tr>
              <a:tr h="403305">
                <a:tc>
                  <a:txBody>
                    <a:bodyPr/>
                    <a:lstStyle/>
                    <a:p>
                      <a:pPr>
                        <a:lnSpc>
                          <a:spcPct val="115000"/>
                        </a:lnSpc>
                        <a:spcAft>
                          <a:spcPts val="0"/>
                        </a:spcAft>
                      </a:pPr>
                      <a:r>
                        <a:rPr lang="en-GB" sz="1400">
                          <a:effectLst/>
                        </a:rPr>
                        <a:t>12:00-12:30</a:t>
                      </a:r>
                      <a:endParaRPr lang="en-GB" sz="1400">
                        <a:effectLst/>
                        <a:latin typeface="Arial"/>
                        <a:ea typeface="Calibri"/>
                        <a:cs typeface="Arial"/>
                      </a:endParaRPr>
                    </a:p>
                  </a:txBody>
                  <a:tcPr marL="68580" marR="68580" marT="0" marB="0" anchor="ctr"/>
                </a:tc>
                <a:tc>
                  <a:txBody>
                    <a:bodyPr/>
                    <a:lstStyle/>
                    <a:p>
                      <a:pPr>
                        <a:lnSpc>
                          <a:spcPct val="115000"/>
                        </a:lnSpc>
                        <a:spcAft>
                          <a:spcPts val="0"/>
                        </a:spcAft>
                      </a:pPr>
                      <a:r>
                        <a:rPr lang="en-GB" sz="1400">
                          <a:effectLst/>
                        </a:rPr>
                        <a:t>Presentation of SENCo National Awards- Cohort 4</a:t>
                      </a:r>
                      <a:endParaRPr lang="en-GB" sz="1400">
                        <a:effectLst/>
                        <a:latin typeface="Arial"/>
                        <a:cs typeface="Arial"/>
                      </a:endParaRPr>
                    </a:p>
                  </a:txBody>
                  <a:tcPr marL="68580" marR="68580" marT="0" marB="0" anchor="ctr"/>
                </a:tc>
              </a:tr>
              <a:tr h="415507">
                <a:tc>
                  <a:txBody>
                    <a:bodyPr/>
                    <a:lstStyle/>
                    <a:p>
                      <a:pPr>
                        <a:lnSpc>
                          <a:spcPct val="115000"/>
                        </a:lnSpc>
                        <a:spcAft>
                          <a:spcPts val="0"/>
                        </a:spcAft>
                      </a:pPr>
                      <a:r>
                        <a:rPr lang="en-GB" sz="1400">
                          <a:effectLst/>
                        </a:rPr>
                        <a:t>Lunch</a:t>
                      </a:r>
                    </a:p>
                    <a:p>
                      <a:pPr>
                        <a:lnSpc>
                          <a:spcPct val="115000"/>
                        </a:lnSpc>
                        <a:spcAft>
                          <a:spcPts val="0"/>
                        </a:spcAft>
                      </a:pPr>
                      <a:r>
                        <a:rPr lang="en-GB" sz="1400">
                          <a:effectLst/>
                        </a:rPr>
                        <a:t>12:30-13:15</a:t>
                      </a:r>
                      <a:endParaRPr lang="en-GB" sz="1400">
                        <a:effectLst/>
                        <a:latin typeface="Arial"/>
                        <a:ea typeface="Calibri"/>
                        <a:cs typeface="Arial"/>
                      </a:endParaRPr>
                    </a:p>
                  </a:txBody>
                  <a:tcPr marL="68580" marR="68580" marT="0" marB="0"/>
                </a:tc>
                <a:tc>
                  <a:txBody>
                    <a:bodyPr/>
                    <a:lstStyle/>
                    <a:p>
                      <a:pPr algn="ctr">
                        <a:lnSpc>
                          <a:spcPct val="115000"/>
                        </a:lnSpc>
                        <a:spcAft>
                          <a:spcPts val="0"/>
                        </a:spcAft>
                      </a:pPr>
                      <a:r>
                        <a:rPr lang="en-GB" sz="1400">
                          <a:effectLst/>
                        </a:rPr>
                        <a:t>(lunch not provided – sandwich van will be on site)</a:t>
                      </a:r>
                      <a:endParaRPr lang="en-GB" sz="1400">
                        <a:effectLst/>
                        <a:latin typeface="Arial"/>
                        <a:ea typeface="Calibri"/>
                        <a:cs typeface="Arial"/>
                      </a:endParaRPr>
                    </a:p>
                  </a:txBody>
                  <a:tcPr marL="68580" marR="68580" marT="0" marB="0" anchor="ctr"/>
                </a:tc>
              </a:tr>
              <a:tr h="415507">
                <a:tc>
                  <a:txBody>
                    <a:bodyPr/>
                    <a:lstStyle/>
                    <a:p>
                      <a:pPr>
                        <a:lnSpc>
                          <a:spcPct val="115000"/>
                        </a:lnSpc>
                        <a:spcAft>
                          <a:spcPts val="0"/>
                        </a:spcAft>
                      </a:pPr>
                      <a:r>
                        <a:rPr lang="en-GB" sz="1400">
                          <a:effectLst/>
                        </a:rPr>
                        <a:t>Workshop 1</a:t>
                      </a:r>
                    </a:p>
                    <a:p>
                      <a:pPr>
                        <a:lnSpc>
                          <a:spcPct val="115000"/>
                        </a:lnSpc>
                        <a:spcAft>
                          <a:spcPts val="0"/>
                        </a:spcAft>
                      </a:pPr>
                      <a:r>
                        <a:rPr lang="en-GB" sz="1400">
                          <a:effectLst/>
                        </a:rPr>
                        <a:t>13:15-14:15</a:t>
                      </a:r>
                      <a:endParaRPr lang="en-GB" sz="1400">
                        <a:effectLst/>
                        <a:latin typeface="Arial"/>
                        <a:ea typeface="Calibri"/>
                        <a:cs typeface="Arial"/>
                      </a:endParaRPr>
                    </a:p>
                  </a:txBody>
                  <a:tcPr marL="68580" marR="68580" marT="0" marB="0"/>
                </a:tc>
                <a:tc>
                  <a:txBody>
                    <a:bodyPr/>
                    <a:lstStyle/>
                    <a:p>
                      <a:pPr>
                        <a:lnSpc>
                          <a:spcPct val="115000"/>
                        </a:lnSpc>
                        <a:spcAft>
                          <a:spcPts val="0"/>
                        </a:spcAft>
                      </a:pPr>
                      <a:r>
                        <a:rPr lang="en-GB" sz="1400" dirty="0">
                          <a:effectLst/>
                        </a:rPr>
                        <a:t>Choice of Workshop from </a:t>
                      </a:r>
                      <a:r>
                        <a:rPr lang="en-GB" sz="1400" dirty="0" smtClean="0">
                          <a:effectLst/>
                        </a:rPr>
                        <a:t>list  [NPH]</a:t>
                      </a:r>
                      <a:endParaRPr lang="en-GB" sz="1400" dirty="0">
                        <a:effectLst/>
                        <a:latin typeface="Arial"/>
                        <a:cs typeface="Arial"/>
                      </a:endParaRPr>
                    </a:p>
                  </a:txBody>
                  <a:tcPr marL="68580" marR="68580" marT="0" marB="0" anchor="ctr"/>
                </a:tc>
              </a:tr>
              <a:tr h="307242">
                <a:tc>
                  <a:txBody>
                    <a:bodyPr/>
                    <a:lstStyle/>
                    <a:p>
                      <a:pPr>
                        <a:lnSpc>
                          <a:spcPct val="115000"/>
                        </a:lnSpc>
                        <a:spcAft>
                          <a:spcPts val="0"/>
                        </a:spcAft>
                      </a:pPr>
                      <a:r>
                        <a:rPr lang="en-GB" sz="1400" dirty="0">
                          <a:effectLst/>
                        </a:rPr>
                        <a:t>Workshop 2</a:t>
                      </a:r>
                    </a:p>
                    <a:p>
                      <a:pPr>
                        <a:lnSpc>
                          <a:spcPct val="115000"/>
                        </a:lnSpc>
                        <a:spcAft>
                          <a:spcPts val="0"/>
                        </a:spcAft>
                      </a:pPr>
                      <a:r>
                        <a:rPr lang="en-GB" sz="1400" dirty="0">
                          <a:effectLst/>
                        </a:rPr>
                        <a:t>14:20-15:20</a:t>
                      </a:r>
                      <a:endParaRPr lang="en-GB" sz="1400" dirty="0">
                        <a:effectLst/>
                        <a:latin typeface="Arial"/>
                        <a:ea typeface="Calibri"/>
                        <a:cs typeface="Arial"/>
                      </a:endParaRP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400" dirty="0">
                          <a:effectLst/>
                        </a:rPr>
                        <a:t>Choice of Workshop from </a:t>
                      </a:r>
                      <a:r>
                        <a:rPr lang="en-GB" sz="1400" dirty="0" smtClean="0">
                          <a:effectLst/>
                        </a:rPr>
                        <a:t>list  [NPH]</a:t>
                      </a:r>
                    </a:p>
                    <a:p>
                      <a:pPr>
                        <a:lnSpc>
                          <a:spcPct val="115000"/>
                        </a:lnSpc>
                        <a:spcAft>
                          <a:spcPts val="0"/>
                        </a:spcAft>
                      </a:pPr>
                      <a:endParaRPr lang="en-GB" sz="1400" dirty="0" smtClean="0">
                        <a:effectLst/>
                        <a:latin typeface="Arial"/>
                        <a:cs typeface="Arial"/>
                      </a:endParaRPr>
                    </a:p>
                  </a:txBody>
                  <a:tcPr marL="68580" marR="68580" marT="0" marB="0" anchor="ctr">
                    <a:lnB w="12700" cap="flat" cmpd="sng" algn="ctr">
                      <a:solidFill>
                        <a:schemeClr val="tx1"/>
                      </a:solidFill>
                      <a:prstDash val="solid"/>
                      <a:round/>
                      <a:headEnd type="none" w="med" len="med"/>
                      <a:tailEnd type="none" w="med" len="med"/>
                    </a:lnB>
                  </a:tcPr>
                </a:tc>
              </a:tr>
              <a:tr h="264373">
                <a:tc>
                  <a:txBody>
                    <a:bodyPr/>
                    <a:lstStyle/>
                    <a:p>
                      <a:pPr>
                        <a:lnSpc>
                          <a:spcPct val="115000"/>
                        </a:lnSpc>
                        <a:spcAft>
                          <a:spcPts val="0"/>
                        </a:spcAft>
                      </a:pPr>
                      <a:r>
                        <a:rPr lang="en-GB" sz="1400" dirty="0" smtClean="0">
                          <a:effectLst/>
                          <a:latin typeface="+mn-lt"/>
                          <a:ea typeface="Calibri"/>
                          <a:cs typeface="Arial"/>
                        </a:rPr>
                        <a:t>15:30 – 15:40</a:t>
                      </a:r>
                      <a:endParaRPr lang="en-GB" sz="1400" dirty="0">
                        <a:effectLst/>
                        <a:latin typeface="+mn-lt"/>
                        <a:ea typeface="Calibri"/>
                        <a:cs typeface="Arial"/>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GB" sz="1400" kern="1200" dirty="0" smtClean="0">
                          <a:solidFill>
                            <a:schemeClr val="dk1"/>
                          </a:solidFill>
                          <a:effectLst/>
                          <a:latin typeface="+mn-lt"/>
                          <a:ea typeface="+mn-ea"/>
                          <a:cs typeface="+mn-cs"/>
                        </a:rPr>
                        <a:t>Independent Support programme  [NPH] - </a:t>
                      </a:r>
                      <a:r>
                        <a:rPr lang="en-GB" sz="1400" i="1" kern="1200" dirty="0" smtClean="0">
                          <a:solidFill>
                            <a:schemeClr val="dk1"/>
                          </a:solidFill>
                          <a:effectLst/>
                          <a:latin typeface="+mn-lt"/>
                          <a:ea typeface="+mn-ea"/>
                          <a:cs typeface="+mn-cs"/>
                        </a:rPr>
                        <a:t>Tina Barton </a:t>
                      </a:r>
                      <a:endParaRPr lang="en-GB" sz="1400" kern="1200" dirty="0" smtClean="0">
                        <a:solidFill>
                          <a:schemeClr val="dk1"/>
                        </a:solidFill>
                        <a:effectLst/>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tcPr>
                </a:tc>
              </a:tr>
              <a:tr h="270075">
                <a:tc>
                  <a:txBody>
                    <a:bodyPr/>
                    <a:lstStyle/>
                    <a:p>
                      <a:pPr>
                        <a:lnSpc>
                          <a:spcPct val="115000"/>
                        </a:lnSpc>
                        <a:spcAft>
                          <a:spcPts val="0"/>
                        </a:spcAft>
                      </a:pPr>
                      <a:r>
                        <a:rPr lang="en-GB" sz="1400" dirty="0" smtClean="0">
                          <a:effectLst/>
                        </a:rPr>
                        <a:t>15:40-16:00</a:t>
                      </a:r>
                      <a:endParaRPr lang="en-GB" sz="1400" dirty="0">
                        <a:effectLst/>
                        <a:latin typeface="Arial"/>
                        <a:ea typeface="Calibri"/>
                        <a:cs typeface="Arial"/>
                      </a:endParaRPr>
                    </a:p>
                  </a:txBody>
                  <a:tcPr marL="68580" marR="68580" marT="0" marB="0" anchor="ctr"/>
                </a:tc>
                <a:tc>
                  <a:txBody>
                    <a:bodyPr/>
                    <a:lstStyle/>
                    <a:p>
                      <a:pPr>
                        <a:lnSpc>
                          <a:spcPct val="115000"/>
                        </a:lnSpc>
                        <a:spcAft>
                          <a:spcPts val="0"/>
                        </a:spcAft>
                      </a:pPr>
                      <a:r>
                        <a:rPr lang="en-GB" sz="1400" dirty="0">
                          <a:effectLst/>
                        </a:rPr>
                        <a:t>Question and Answer session in </a:t>
                      </a:r>
                      <a:r>
                        <a:rPr lang="en-GB" sz="1400" dirty="0" smtClean="0">
                          <a:effectLst/>
                        </a:rPr>
                        <a:t>Hall  [NPH]</a:t>
                      </a:r>
                      <a:endParaRPr lang="en-GB" sz="1400" dirty="0">
                        <a:effectLst/>
                        <a:latin typeface="Arial"/>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2647433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052736"/>
            <a:ext cx="7676722" cy="4525963"/>
          </a:xfrm>
        </p:spPr>
        <p:txBody>
          <a:bodyPr/>
          <a:lstStyle/>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6.70 </a:t>
            </a:r>
          </a:p>
          <a:p>
            <a:r>
              <a:rPr lang="en-GB" sz="1800" dirty="0">
                <a:latin typeface="Tahoma" panose="020B0604030504040204" pitchFamily="34" charset="0"/>
                <a:ea typeface="Tahoma" panose="020B0604030504040204" pitchFamily="34" charset="0"/>
                <a:cs typeface="Tahoma" panose="020B0604030504040204" pitchFamily="34" charset="0"/>
              </a:rPr>
              <a:t>The views of the pupil </a:t>
            </a:r>
            <a:r>
              <a:rPr lang="en-GB" sz="1800" b="1" dirty="0">
                <a:latin typeface="Tahoma" panose="020B0604030504040204" pitchFamily="34" charset="0"/>
                <a:ea typeface="Tahoma" panose="020B0604030504040204" pitchFamily="34" charset="0"/>
                <a:cs typeface="Tahoma" panose="020B0604030504040204" pitchFamily="34" charset="0"/>
              </a:rPr>
              <a:t>should</a:t>
            </a:r>
            <a:r>
              <a:rPr lang="en-GB" sz="1800" dirty="0">
                <a:latin typeface="Tahoma" panose="020B0604030504040204" pitchFamily="34" charset="0"/>
                <a:ea typeface="Tahoma" panose="020B0604030504040204" pitchFamily="34" charset="0"/>
                <a:cs typeface="Tahoma" panose="020B0604030504040204" pitchFamily="34" charset="0"/>
              </a:rPr>
              <a:t> be included in these discussions. </a:t>
            </a:r>
          </a:p>
          <a:p>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6.71 </a:t>
            </a:r>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b="1" dirty="0" smtClean="0">
                <a:latin typeface="Tahoma" panose="020B0604030504040204" pitchFamily="34" charset="0"/>
                <a:ea typeface="Tahoma" panose="020B0604030504040204" pitchFamily="34" charset="0"/>
                <a:cs typeface="Tahoma" panose="020B0604030504040204" pitchFamily="34" charset="0"/>
              </a:rPr>
              <a:t>A </a:t>
            </a:r>
            <a:r>
              <a:rPr lang="en-GB" sz="1800" b="1" dirty="0">
                <a:latin typeface="Tahoma" panose="020B0604030504040204" pitchFamily="34" charset="0"/>
                <a:ea typeface="Tahoma" panose="020B0604030504040204" pitchFamily="34" charset="0"/>
                <a:cs typeface="Tahoma" panose="020B0604030504040204" pitchFamily="34" charset="0"/>
              </a:rPr>
              <a:t>record of the outcomes, action and support agreed </a:t>
            </a:r>
            <a:r>
              <a:rPr lang="en-GB" sz="1800" dirty="0">
                <a:latin typeface="Tahoma" panose="020B0604030504040204" pitchFamily="34" charset="0"/>
                <a:ea typeface="Tahoma" panose="020B0604030504040204" pitchFamily="34" charset="0"/>
                <a:cs typeface="Tahoma" panose="020B0604030504040204" pitchFamily="34" charset="0"/>
              </a:rPr>
              <a:t>through the discussion should be kept and shared with all the appropriate school staff. </a:t>
            </a:r>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This </a:t>
            </a:r>
            <a:r>
              <a:rPr lang="en-GB" sz="1800" dirty="0">
                <a:latin typeface="Tahoma" panose="020B0604030504040204" pitchFamily="34" charset="0"/>
                <a:ea typeface="Tahoma" panose="020B0604030504040204" pitchFamily="34" charset="0"/>
                <a:cs typeface="Tahoma" panose="020B0604030504040204" pitchFamily="34" charset="0"/>
              </a:rPr>
              <a:t>record </a:t>
            </a:r>
            <a:r>
              <a:rPr lang="en-GB" sz="1800" b="1" dirty="0">
                <a:latin typeface="Tahoma" panose="020B0604030504040204" pitchFamily="34" charset="0"/>
                <a:ea typeface="Tahoma" panose="020B0604030504040204" pitchFamily="34" charset="0"/>
                <a:cs typeface="Tahoma" panose="020B0604030504040204" pitchFamily="34" charset="0"/>
              </a:rPr>
              <a:t>should</a:t>
            </a:r>
            <a:r>
              <a:rPr lang="en-GB" sz="1800" dirty="0">
                <a:latin typeface="Tahoma" panose="020B0604030504040204" pitchFamily="34" charset="0"/>
                <a:ea typeface="Tahoma" panose="020B0604030504040204" pitchFamily="34" charset="0"/>
                <a:cs typeface="Tahoma" panose="020B0604030504040204" pitchFamily="34" charset="0"/>
              </a:rPr>
              <a:t> be given to the pupil’s parents. </a:t>
            </a:r>
            <a:endParaRPr lang="en-GB" sz="1800" dirty="0" smtClean="0">
              <a:latin typeface="Tahoma" panose="020B0604030504040204" pitchFamily="34" charset="0"/>
              <a:ea typeface="Tahoma" panose="020B0604030504040204" pitchFamily="34" charset="0"/>
              <a:cs typeface="Tahoma" panose="020B0604030504040204" pitchFamily="34" charset="0"/>
            </a:endParaRPr>
          </a:p>
          <a:p>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6.75 </a:t>
            </a:r>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dirty="0" smtClean="0">
                <a:latin typeface="Tahoma" panose="020B0604030504040204" pitchFamily="34" charset="0"/>
                <a:ea typeface="Tahoma" panose="020B0604030504040204" pitchFamily="34" charset="0"/>
                <a:cs typeface="Tahoma" panose="020B0604030504040204" pitchFamily="34" charset="0"/>
              </a:rPr>
              <a:t>The school </a:t>
            </a:r>
            <a:r>
              <a:rPr lang="en-GB" sz="1800" b="1" dirty="0">
                <a:latin typeface="Tahoma" panose="020B0604030504040204" pitchFamily="34" charset="0"/>
                <a:ea typeface="Tahoma" panose="020B0604030504040204" pitchFamily="34" charset="0"/>
                <a:cs typeface="Tahoma" panose="020B0604030504040204" pitchFamily="34" charset="0"/>
              </a:rPr>
              <a:t>should </a:t>
            </a:r>
            <a:r>
              <a:rPr lang="en-GB" sz="1800" dirty="0">
                <a:latin typeface="Tahoma" panose="020B0604030504040204" pitchFamily="34" charset="0"/>
                <a:ea typeface="Tahoma" panose="020B0604030504040204" pitchFamily="34" charset="0"/>
                <a:cs typeface="Tahoma" panose="020B0604030504040204" pitchFamily="34" charset="0"/>
              </a:rPr>
              <a:t>readily share this information with parents. </a:t>
            </a:r>
            <a:endParaRPr lang="en-GB" sz="1800" dirty="0" smtClean="0">
              <a:latin typeface="Tahoma" panose="020B0604030504040204" pitchFamily="34" charset="0"/>
              <a:ea typeface="Tahoma" panose="020B0604030504040204" pitchFamily="34" charset="0"/>
              <a:cs typeface="Tahoma" panose="020B0604030504040204" pitchFamily="34" charset="0"/>
            </a:endParaRPr>
          </a:p>
          <a:p>
            <a:r>
              <a:rPr lang="en-GB" sz="1800" b="1" dirty="0" smtClean="0">
                <a:latin typeface="Tahoma" panose="020B0604030504040204" pitchFamily="34" charset="0"/>
                <a:ea typeface="Tahoma" panose="020B0604030504040204" pitchFamily="34" charset="0"/>
                <a:cs typeface="Tahoma" panose="020B0604030504040204" pitchFamily="34" charset="0"/>
              </a:rPr>
              <a:t>It </a:t>
            </a:r>
            <a:r>
              <a:rPr lang="en-GB" sz="1800" b="1" dirty="0">
                <a:latin typeface="Tahoma" panose="020B0604030504040204" pitchFamily="34" charset="0"/>
                <a:ea typeface="Tahoma" panose="020B0604030504040204" pitchFamily="34" charset="0"/>
                <a:cs typeface="Tahoma" panose="020B0604030504040204" pitchFamily="34" charset="0"/>
              </a:rPr>
              <a:t>should be provided in a format that is accessible </a:t>
            </a:r>
            <a:r>
              <a:rPr lang="en-GB" sz="1800" dirty="0">
                <a:latin typeface="Tahoma" panose="020B0604030504040204" pitchFamily="34" charset="0"/>
                <a:ea typeface="Tahoma" panose="020B0604030504040204" pitchFamily="34" charset="0"/>
                <a:cs typeface="Tahoma" panose="020B0604030504040204" pitchFamily="34" charset="0"/>
              </a:rPr>
              <a:t>(for example, a note setting out the areas of discussion following a regular SEN support meeting or tracking data showing the pupil’s progress together with highlighted sections of a provision map that enables parents to see the support that has been provided). </a:t>
            </a:r>
          </a:p>
          <a:p>
            <a:pPr marL="0" indent="0">
              <a:buNone/>
            </a:pPr>
            <a:endParaRPr lang="en-GB" dirty="0"/>
          </a:p>
          <a:p>
            <a:endParaRPr lang="en-GB" dirty="0"/>
          </a:p>
        </p:txBody>
      </p:sp>
      <p:sp>
        <p:nvSpPr>
          <p:cNvPr id="3" name="Title 2"/>
          <p:cNvSpPr>
            <a:spLocks noGrp="1"/>
          </p:cNvSpPr>
          <p:nvPr>
            <p:ph type="title"/>
          </p:nvPr>
        </p:nvSpPr>
        <p:spPr>
          <a:xfrm>
            <a:off x="770593" y="285393"/>
            <a:ext cx="7676722" cy="623327"/>
          </a:xfrm>
          <a:solidFill>
            <a:schemeClr val="accent5">
              <a:lumMod val="20000"/>
              <a:lumOff val="80000"/>
            </a:schemeClr>
          </a:solidFill>
        </p:spPr>
        <p:txBody>
          <a:bodyPr/>
          <a:lstStyle/>
          <a:p>
            <a:r>
              <a:rPr lang="en-GB" sz="3600" dirty="0" smtClean="0"/>
              <a:t>Record of Meetings</a:t>
            </a:r>
            <a:endParaRPr lang="en-GB" sz="3600" dirty="0"/>
          </a:p>
        </p:txBody>
      </p:sp>
    </p:spTree>
    <p:extLst>
      <p:ext uri="{BB962C8B-B14F-4D97-AF65-F5344CB8AC3E}">
        <p14:creationId xmlns:p14="http://schemas.microsoft.com/office/powerpoint/2010/main" val="3643653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57848975"/>
              </p:ext>
            </p:extLst>
          </p:nvPr>
        </p:nvGraphicFramePr>
        <p:xfrm>
          <a:off x="827586" y="1196579"/>
          <a:ext cx="7488829" cy="4896717"/>
        </p:xfrm>
        <a:graphic>
          <a:graphicData uri="http://schemas.openxmlformats.org/drawingml/2006/table">
            <a:tbl>
              <a:tblPr/>
              <a:tblGrid>
                <a:gridCol w="1080226"/>
                <a:gridCol w="1745790"/>
                <a:gridCol w="1745790"/>
                <a:gridCol w="1080226"/>
                <a:gridCol w="582082"/>
                <a:gridCol w="90551"/>
                <a:gridCol w="582082"/>
                <a:gridCol w="582082"/>
              </a:tblGrid>
              <a:tr h="436018">
                <a:tc rowSpan="2">
                  <a:txBody>
                    <a:bodyPr/>
                    <a:lstStyle/>
                    <a:p>
                      <a:pPr>
                        <a:spcAft>
                          <a:spcPts val="0"/>
                        </a:spcAft>
                        <a:tabLst>
                          <a:tab pos="2743200" algn="ctr"/>
                          <a:tab pos="5486400" algn="r"/>
                          <a:tab pos="457200" algn="l"/>
                        </a:tabLst>
                      </a:pPr>
                      <a:r>
                        <a:rPr lang="en-GB" sz="900" b="1" u="sng" dirty="0">
                          <a:effectLst/>
                          <a:latin typeface="Arial"/>
                          <a:ea typeface="Times New Roman"/>
                          <a:cs typeface="Times New Roman"/>
                        </a:rPr>
                        <a:t>Child:</a:t>
                      </a:r>
                      <a:endParaRPr lang="en-GB" sz="900" dirty="0">
                        <a:effectLst/>
                        <a:latin typeface="Times New Roman"/>
                        <a:ea typeface="Times New Roman"/>
                      </a:endParaRPr>
                    </a:p>
                    <a:p>
                      <a:pPr>
                        <a:spcAft>
                          <a:spcPts val="0"/>
                        </a:spcAft>
                        <a:tabLst>
                          <a:tab pos="2743200" algn="ctr"/>
                          <a:tab pos="5486400" algn="r"/>
                          <a:tab pos="457200" algn="l"/>
                        </a:tabLst>
                      </a:pPr>
                      <a:r>
                        <a:rPr lang="en-GB" sz="900" i="1" dirty="0">
                          <a:effectLst/>
                          <a:latin typeface="Arial"/>
                          <a:ea typeface="Times New Roman"/>
                          <a:cs typeface="Times New Roman"/>
                        </a:rPr>
                        <a:t> </a:t>
                      </a:r>
                      <a:endParaRPr lang="en-GB" sz="900" dirty="0">
                        <a:effectLst/>
                        <a:latin typeface="Times New Roman"/>
                        <a:ea typeface="Times New Roman"/>
                      </a:endParaRPr>
                    </a:p>
                    <a:p>
                      <a:pPr>
                        <a:spcAft>
                          <a:spcPts val="0"/>
                        </a:spcAft>
                        <a:tabLst>
                          <a:tab pos="2743200" algn="ctr"/>
                          <a:tab pos="5486400" algn="r"/>
                          <a:tab pos="457200" algn="l"/>
                        </a:tabLst>
                      </a:pPr>
                      <a:r>
                        <a:rPr lang="en-GB" sz="900" dirty="0">
                          <a:effectLst/>
                          <a:latin typeface="Arial"/>
                          <a:ea typeface="Times New Roman"/>
                          <a:cs typeface="Times New Roman"/>
                        </a:rPr>
                        <a:t> </a:t>
                      </a:r>
                      <a:endParaRPr lang="en-GB" sz="900" dirty="0">
                        <a:effectLst/>
                        <a:latin typeface="Times New Roman"/>
                        <a:ea typeface="Times New Roman"/>
                      </a:endParaRPr>
                    </a:p>
                    <a:p>
                      <a:pPr>
                        <a:spcAft>
                          <a:spcPts val="0"/>
                        </a:spcAft>
                        <a:tabLst>
                          <a:tab pos="2743200" algn="ctr"/>
                          <a:tab pos="5486400" algn="r"/>
                          <a:tab pos="457200" algn="l"/>
                        </a:tabLst>
                      </a:pPr>
                      <a:r>
                        <a:rPr lang="en-GB" sz="900"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tabLst>
                          <a:tab pos="2743200" algn="ctr"/>
                          <a:tab pos="5486400" algn="r"/>
                        </a:tabLst>
                      </a:pPr>
                      <a:r>
                        <a:rPr lang="en-GB" sz="900" b="1" dirty="0">
                          <a:effectLst/>
                          <a:latin typeface="Arial"/>
                          <a:ea typeface="Times New Roman"/>
                          <a:cs typeface="Times New Roman"/>
                        </a:rPr>
                        <a:t>Area of need</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spcAft>
                          <a:spcPts val="0"/>
                        </a:spcAft>
                        <a:tabLst>
                          <a:tab pos="2743200" algn="ctr"/>
                          <a:tab pos="5486400" algn="r"/>
                          <a:tab pos="457200" algn="l"/>
                        </a:tabLst>
                      </a:pPr>
                      <a:r>
                        <a:rPr lang="en-GB" sz="900" b="1" dirty="0">
                          <a:effectLst/>
                          <a:latin typeface="Arial"/>
                          <a:ea typeface="Times New Roman"/>
                          <a:cs typeface="Times New Roman"/>
                        </a:rPr>
                        <a:t>Support Given</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tabLst>
                          <a:tab pos="2743200" algn="ctr"/>
                          <a:tab pos="5486400" algn="r"/>
                          <a:tab pos="457200" algn="l"/>
                        </a:tabLst>
                      </a:pPr>
                      <a:r>
                        <a:rPr lang="en-GB" sz="900" b="1" dirty="0">
                          <a:effectLst/>
                          <a:latin typeface="Arial"/>
                          <a:ea typeface="Times New Roman"/>
                          <a:cs typeface="Times New Roman"/>
                        </a:rPr>
                        <a:t>Progress made </a:t>
                      </a:r>
                      <a:endParaRPr lang="en-GB" sz="900" dirty="0">
                        <a:effectLst/>
                        <a:latin typeface="Times New Roman"/>
                        <a:ea typeface="Times New Roman"/>
                      </a:endParaRPr>
                    </a:p>
                    <a:p>
                      <a:pPr algn="ctr">
                        <a:spcAft>
                          <a:spcPts val="0"/>
                        </a:spcAft>
                        <a:tabLst>
                          <a:tab pos="2743200" algn="ctr"/>
                          <a:tab pos="5486400" algn="r"/>
                          <a:tab pos="457200" algn="l"/>
                        </a:tabLst>
                      </a:pPr>
                      <a:r>
                        <a:rPr lang="en-GB" sz="700" dirty="0">
                          <a:effectLst/>
                          <a:latin typeface="Arial"/>
                          <a:ea typeface="Times New Roman"/>
                          <a:cs typeface="Times New Roman"/>
                        </a:rPr>
                        <a:t>[Using NC levels / pre and post assessments/ RA / SA]</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lgn="ctr">
                        <a:spcAft>
                          <a:spcPts val="0"/>
                        </a:spcAft>
                        <a:tabLst>
                          <a:tab pos="2743200" algn="ctr"/>
                          <a:tab pos="5486400" algn="r"/>
                          <a:tab pos="457200" algn="l"/>
                        </a:tabLst>
                      </a:pPr>
                      <a:r>
                        <a:rPr lang="en-GB" sz="900" b="1" dirty="0">
                          <a:effectLst/>
                          <a:latin typeface="Arial"/>
                          <a:ea typeface="Times New Roman"/>
                          <a:cs typeface="Times New Roman"/>
                        </a:rPr>
                        <a:t>Is further support needed?</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29067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spcAft>
                          <a:spcPts val="0"/>
                        </a:spcAft>
                        <a:tabLst>
                          <a:tab pos="2743200" algn="ctr"/>
                          <a:tab pos="5486400" algn="r"/>
                        </a:tabLst>
                      </a:pPr>
                      <a:r>
                        <a:rPr lang="en-GB" sz="900" b="1" dirty="0">
                          <a:effectLst/>
                          <a:latin typeface="Arial"/>
                          <a:ea typeface="Times New Roman"/>
                          <a:cs typeface="Times New Roman"/>
                        </a:rPr>
                        <a:t>Baseline</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tabLst>
                          <a:tab pos="2743200" algn="ctr"/>
                          <a:tab pos="5486400" algn="r"/>
                        </a:tabLst>
                      </a:pPr>
                      <a:r>
                        <a:rPr lang="en-GB" sz="800" b="1" dirty="0">
                          <a:effectLst/>
                          <a:latin typeface="Arial"/>
                          <a:ea typeface="Times New Roman"/>
                          <a:cs typeface="Times New Roman"/>
                        </a:rPr>
                        <a:t>Summative</a:t>
                      </a:r>
                      <a:endParaRPr lang="en-GB" sz="8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tabLst>
                          <a:tab pos="2743200" algn="ctr"/>
                          <a:tab pos="5486400" algn="r"/>
                          <a:tab pos="457200" algn="l"/>
                        </a:tabLst>
                      </a:pPr>
                      <a:r>
                        <a:rPr lang="en-GB" sz="900" dirty="0">
                          <a:effectLst/>
                          <a:latin typeface="Arial"/>
                          <a:ea typeface="Times New Roman"/>
                          <a:cs typeface="Times New Roman"/>
                        </a:rPr>
                        <a:t>Yes</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743200" algn="ctr"/>
                          <a:tab pos="5486400" algn="r"/>
                          <a:tab pos="457200" algn="l"/>
                        </a:tabLst>
                      </a:pPr>
                      <a:r>
                        <a:rPr lang="en-GB" sz="900" dirty="0">
                          <a:effectLst/>
                          <a:latin typeface="Arial"/>
                          <a:ea typeface="Times New Roman"/>
                          <a:cs typeface="Times New Roman"/>
                        </a:rPr>
                        <a:t>No</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78">
                <a:tc rowSpan="2">
                  <a:txBody>
                    <a:bodyPr/>
                    <a:lstStyle/>
                    <a:p>
                      <a:pPr>
                        <a:spcAft>
                          <a:spcPts val="0"/>
                        </a:spcAft>
                        <a:tabLst>
                          <a:tab pos="2743200" algn="ctr"/>
                          <a:tab pos="5486400" algn="r"/>
                        </a:tabLst>
                      </a:pPr>
                      <a:r>
                        <a:rPr lang="en-GB" sz="900" b="1" u="sng" dirty="0">
                          <a:effectLst/>
                          <a:latin typeface="Arial"/>
                          <a:ea typeface="Times New Roman"/>
                          <a:cs typeface="Times New Roman"/>
                        </a:rPr>
                        <a:t>Class:</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743200" algn="ctr"/>
                          <a:tab pos="5486400" algn="r"/>
                        </a:tabLst>
                      </a:pPr>
                      <a:r>
                        <a:rPr lang="en-GB" sz="900" b="1" dirty="0">
                          <a:effectLst/>
                          <a:latin typeface="Arial"/>
                          <a:ea typeface="Times New Roman"/>
                          <a:cs typeface="Times New Roman"/>
                        </a:rPr>
                        <a:t>1.</a:t>
                      </a:r>
                      <a:endParaRPr lang="en-GB" sz="900" dirty="0">
                        <a:effectLst/>
                        <a:latin typeface="Times New Roman"/>
                        <a:ea typeface="Times New Roman"/>
                      </a:endParaRPr>
                    </a:p>
                    <a:p>
                      <a:pPr>
                        <a:spcAft>
                          <a:spcPts val="0"/>
                        </a:spcAft>
                        <a:tabLst>
                          <a:tab pos="2743200" algn="ctr"/>
                          <a:tab pos="5486400" algn="r"/>
                        </a:tabLst>
                      </a:pPr>
                      <a:r>
                        <a:rPr lang="en-GB" sz="900" b="1"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743200" algn="ctr"/>
                          <a:tab pos="5486400" algn="r"/>
                        </a:tabLst>
                      </a:pPr>
                      <a:r>
                        <a:rPr lang="en-GB" sz="900" b="1"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743200" algn="ctr"/>
                          <a:tab pos="5486400" algn="r"/>
                        </a:tabLst>
                      </a:pPr>
                      <a:r>
                        <a:rPr lang="en-GB" sz="900" b="1"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tabLst>
                          <a:tab pos="2743200" algn="ctr"/>
                          <a:tab pos="5486400" algn="r"/>
                        </a:tabLst>
                      </a:pPr>
                      <a:r>
                        <a:rPr lang="en-GB" sz="900" b="1"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tabLst>
                          <a:tab pos="2743200" algn="ctr"/>
                          <a:tab pos="5486400" algn="r"/>
                          <a:tab pos="457200" algn="l"/>
                        </a:tabLst>
                      </a:pPr>
                      <a:r>
                        <a:rPr lang="en-GB" sz="900"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743200" algn="ctr"/>
                          <a:tab pos="5486400" algn="r"/>
                          <a:tab pos="457200" algn="l"/>
                        </a:tabLst>
                      </a:pPr>
                      <a:r>
                        <a:rPr lang="en-GB" sz="900"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237">
                <a:tc vMerge="1">
                  <a:txBody>
                    <a:bodyPr/>
                    <a:lstStyle/>
                    <a:p>
                      <a:endParaRPr lang="en-GB"/>
                    </a:p>
                  </a:txBody>
                  <a:tcPr/>
                </a:tc>
                <a:tc>
                  <a:txBody>
                    <a:bodyPr/>
                    <a:lstStyle/>
                    <a:p>
                      <a:pPr>
                        <a:spcAft>
                          <a:spcPts val="0"/>
                        </a:spcAft>
                        <a:tabLst>
                          <a:tab pos="2743200" algn="ctr"/>
                          <a:tab pos="5486400" algn="r"/>
                          <a:tab pos="457200" algn="l"/>
                        </a:tabLst>
                      </a:pPr>
                      <a:r>
                        <a:rPr lang="en-GB" sz="900" b="1" dirty="0">
                          <a:effectLst/>
                          <a:latin typeface="Arial"/>
                          <a:ea typeface="Times New Roman"/>
                          <a:cs typeface="Times New Roman"/>
                        </a:rPr>
                        <a:t>2.</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743200" algn="ctr"/>
                          <a:tab pos="5486400" algn="r"/>
                          <a:tab pos="457200" algn="l"/>
                        </a:tabLst>
                      </a:pPr>
                      <a:r>
                        <a:rPr lang="en-GB" sz="900" b="1"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743200" algn="ctr"/>
                          <a:tab pos="5486400" algn="r"/>
                          <a:tab pos="457200" algn="l"/>
                        </a:tabLst>
                      </a:pPr>
                      <a:r>
                        <a:rPr lang="en-GB" sz="900" b="1"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tabLst>
                          <a:tab pos="2743200" algn="ctr"/>
                          <a:tab pos="5486400" algn="r"/>
                          <a:tab pos="457200" algn="l"/>
                        </a:tabLst>
                      </a:pPr>
                      <a:r>
                        <a:rPr lang="en-GB" sz="900" b="1"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tabLst>
                          <a:tab pos="2743200" algn="ctr"/>
                          <a:tab pos="5486400" algn="r"/>
                          <a:tab pos="457200" algn="l"/>
                        </a:tabLst>
                      </a:pPr>
                      <a:r>
                        <a:rPr lang="en-GB" sz="900"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743200" algn="ctr"/>
                          <a:tab pos="5486400" algn="r"/>
                          <a:tab pos="457200" algn="l"/>
                        </a:tabLst>
                      </a:pPr>
                      <a:r>
                        <a:rPr lang="en-GB" sz="900"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929">
                <a:tc rowSpan="2">
                  <a:txBody>
                    <a:bodyPr/>
                    <a:lstStyle/>
                    <a:p>
                      <a:pPr>
                        <a:spcAft>
                          <a:spcPts val="0"/>
                        </a:spcAft>
                        <a:tabLst>
                          <a:tab pos="2743200" algn="ctr"/>
                          <a:tab pos="5486400" algn="r"/>
                          <a:tab pos="457200" algn="l"/>
                        </a:tabLst>
                      </a:pPr>
                      <a:r>
                        <a:rPr lang="en-GB" sz="900" b="1" u="sng" dirty="0">
                          <a:effectLst/>
                          <a:latin typeface="Arial"/>
                          <a:ea typeface="Times New Roman"/>
                          <a:cs typeface="Times New Roman"/>
                        </a:rPr>
                        <a:t>Year:</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spcAft>
                          <a:spcPts val="0"/>
                        </a:spcAft>
                        <a:tabLst>
                          <a:tab pos="2743200" algn="ctr"/>
                          <a:tab pos="5486400" algn="r"/>
                          <a:tab pos="457200" algn="l"/>
                        </a:tabLst>
                      </a:pPr>
                      <a:r>
                        <a:rPr lang="en-GB" sz="900" b="1" dirty="0">
                          <a:effectLst/>
                          <a:latin typeface="Arial"/>
                          <a:ea typeface="Times New Roman"/>
                          <a:cs typeface="Times New Roman"/>
                        </a:rPr>
                        <a:t>3.</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743200" algn="ctr"/>
                          <a:tab pos="5486400" algn="r"/>
                          <a:tab pos="457200" algn="l"/>
                        </a:tabLst>
                      </a:pPr>
                      <a:r>
                        <a:rPr lang="en-GB" sz="900" b="1"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743200" algn="ctr"/>
                          <a:tab pos="5486400" algn="r"/>
                          <a:tab pos="457200" algn="l"/>
                        </a:tabLst>
                      </a:pPr>
                      <a:r>
                        <a:rPr lang="en-GB" sz="900" b="1"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tabLst>
                          <a:tab pos="2743200" algn="ctr"/>
                          <a:tab pos="5486400" algn="r"/>
                          <a:tab pos="457200" algn="l"/>
                        </a:tabLst>
                      </a:pPr>
                      <a:r>
                        <a:rPr lang="en-GB" sz="900" b="1"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tabLst>
                          <a:tab pos="2743200" algn="ctr"/>
                          <a:tab pos="5486400" algn="r"/>
                          <a:tab pos="457200" algn="l"/>
                        </a:tabLst>
                      </a:pPr>
                      <a:r>
                        <a:rPr lang="en-GB" sz="900"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743200" algn="ctr"/>
                          <a:tab pos="5486400" algn="r"/>
                          <a:tab pos="457200" algn="l"/>
                        </a:tabLst>
                      </a:pPr>
                      <a:r>
                        <a:rPr lang="en-GB" sz="900"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161">
                <a:tc vMerge="1">
                  <a:txBody>
                    <a:bodyPr/>
                    <a:lstStyle/>
                    <a:p>
                      <a:endParaRPr lang="en-GB"/>
                    </a:p>
                  </a:txBody>
                  <a:tcPr/>
                </a:tc>
                <a:tc>
                  <a:txBody>
                    <a:bodyPr/>
                    <a:lstStyle/>
                    <a:p>
                      <a:pPr>
                        <a:spcAft>
                          <a:spcPts val="0"/>
                        </a:spcAft>
                        <a:tabLst>
                          <a:tab pos="2743200" algn="ctr"/>
                          <a:tab pos="5486400" algn="r"/>
                          <a:tab pos="457200" algn="l"/>
                        </a:tabLst>
                      </a:pPr>
                      <a:r>
                        <a:rPr lang="en-GB" sz="900" b="1" dirty="0">
                          <a:effectLst/>
                          <a:latin typeface="Arial"/>
                          <a:ea typeface="Times New Roman"/>
                          <a:cs typeface="Times New Roman"/>
                        </a:rPr>
                        <a:t>4.</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spcAft>
                          <a:spcPts val="0"/>
                        </a:spcAft>
                        <a:tabLst>
                          <a:tab pos="2743200" algn="ctr"/>
                          <a:tab pos="5486400" algn="r"/>
                          <a:tab pos="457200" algn="l"/>
                        </a:tabLst>
                      </a:pPr>
                      <a:r>
                        <a:rPr lang="en-GB" sz="900" b="1"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spcAft>
                          <a:spcPts val="0"/>
                        </a:spcAft>
                        <a:tabLst>
                          <a:tab pos="2743200" algn="ctr"/>
                          <a:tab pos="5486400" algn="r"/>
                          <a:tab pos="457200" algn="l"/>
                        </a:tabLst>
                      </a:pPr>
                      <a:r>
                        <a:rPr lang="en-GB" sz="900" b="1"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spcAft>
                          <a:spcPts val="0"/>
                        </a:spcAft>
                        <a:tabLst>
                          <a:tab pos="2743200" algn="ctr"/>
                          <a:tab pos="5486400" algn="r"/>
                          <a:tab pos="457200" algn="l"/>
                        </a:tabLst>
                      </a:pPr>
                      <a:r>
                        <a:rPr lang="en-GB" sz="900" b="1"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GB"/>
                    </a:p>
                  </a:txBody>
                  <a:tcPr/>
                </a:tc>
                <a:tc>
                  <a:txBody>
                    <a:bodyPr/>
                    <a:lstStyle/>
                    <a:p>
                      <a:pPr>
                        <a:spcAft>
                          <a:spcPts val="0"/>
                        </a:spcAft>
                        <a:tabLst>
                          <a:tab pos="2743200" algn="ctr"/>
                          <a:tab pos="5486400" algn="r"/>
                          <a:tab pos="457200" algn="l"/>
                        </a:tabLst>
                      </a:pPr>
                      <a:r>
                        <a:rPr lang="en-GB" sz="900"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spcAft>
                          <a:spcPts val="0"/>
                        </a:spcAft>
                        <a:tabLst>
                          <a:tab pos="2743200" algn="ctr"/>
                          <a:tab pos="5486400" algn="r"/>
                          <a:tab pos="457200" algn="l"/>
                        </a:tabLst>
                      </a:pPr>
                      <a:r>
                        <a:rPr lang="en-GB" sz="900"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726696">
                <a:tc rowSpan="3" gridSpan="5">
                  <a:txBody>
                    <a:bodyPr/>
                    <a:lstStyle/>
                    <a:p>
                      <a:pPr>
                        <a:spcAft>
                          <a:spcPts val="0"/>
                        </a:spcAft>
                        <a:tabLst>
                          <a:tab pos="2743200" algn="ctr"/>
                          <a:tab pos="5486400" algn="r"/>
                          <a:tab pos="457200" algn="l"/>
                        </a:tabLst>
                      </a:pPr>
                      <a:r>
                        <a:rPr lang="en-GB" sz="900" b="1" u="sng" dirty="0">
                          <a:effectLst/>
                          <a:latin typeface="Arial"/>
                          <a:ea typeface="Times New Roman"/>
                          <a:cs typeface="Times New Roman"/>
                        </a:rPr>
                        <a:t>Progress towards agreed Outcomes:</a:t>
                      </a:r>
                      <a:endParaRPr lang="en-GB" sz="900" dirty="0">
                        <a:effectLst/>
                        <a:latin typeface="Times New Roman"/>
                        <a:ea typeface="Times New Roman"/>
                      </a:endParaRPr>
                    </a:p>
                    <a:p>
                      <a:pPr>
                        <a:spcAft>
                          <a:spcPts val="0"/>
                        </a:spcAft>
                        <a:tabLst>
                          <a:tab pos="2743200" algn="ctr"/>
                          <a:tab pos="5486400" algn="r"/>
                          <a:tab pos="457200" algn="l"/>
                        </a:tabLst>
                      </a:pPr>
                      <a:r>
                        <a:rPr lang="en-GB" sz="900" b="1" u="none" strike="noStrike" dirty="0">
                          <a:effectLst/>
                          <a:latin typeface="Arial"/>
                          <a:ea typeface="Times New Roman"/>
                          <a:cs typeface="Times New Roman"/>
                        </a:rPr>
                        <a:t> </a:t>
                      </a:r>
                      <a:endParaRPr lang="en-GB" sz="900" dirty="0">
                        <a:effectLst/>
                        <a:latin typeface="Times New Roman"/>
                        <a:ea typeface="Times New Roman"/>
                      </a:endParaRPr>
                    </a:p>
                    <a:p>
                      <a:pPr>
                        <a:spcAft>
                          <a:spcPts val="0"/>
                        </a:spcAft>
                        <a:tabLst>
                          <a:tab pos="2743200" algn="ctr"/>
                          <a:tab pos="5486400" algn="r"/>
                          <a:tab pos="457200" algn="l"/>
                        </a:tabLst>
                      </a:pPr>
                      <a:r>
                        <a:rPr lang="en-GB" sz="900" b="1"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3" hMerge="1">
                  <a:txBody>
                    <a:bodyPr/>
                    <a:lstStyle/>
                    <a:p>
                      <a:endParaRPr lang="en-GB"/>
                    </a:p>
                  </a:txBody>
                  <a:tcPr/>
                </a:tc>
                <a:tc rowSpan="3" hMerge="1">
                  <a:txBody>
                    <a:bodyPr/>
                    <a:lstStyle/>
                    <a:p>
                      <a:endParaRPr lang="en-GB"/>
                    </a:p>
                  </a:txBody>
                  <a:tcPr/>
                </a:tc>
                <a:tc rowSpan="3" hMerge="1">
                  <a:txBody>
                    <a:bodyPr/>
                    <a:lstStyle/>
                    <a:p>
                      <a:endParaRPr lang="en-GB"/>
                    </a:p>
                  </a:txBody>
                  <a:tcPr/>
                </a:tc>
                <a:tc rowSpan="3" hMerge="1">
                  <a:txBody>
                    <a:bodyPr/>
                    <a:lstStyle/>
                    <a:p>
                      <a:endParaRPr lang="en-GB"/>
                    </a:p>
                  </a:txBody>
                  <a:tcPr/>
                </a:tc>
                <a:tc gridSpan="3">
                  <a:txBody>
                    <a:bodyPr/>
                    <a:lstStyle/>
                    <a:p>
                      <a:pPr>
                        <a:spcAft>
                          <a:spcPts val="0"/>
                        </a:spcAft>
                      </a:pPr>
                      <a:r>
                        <a:rPr lang="en-GB" sz="900" b="1" u="sng" dirty="0">
                          <a:effectLst/>
                          <a:latin typeface="Arial"/>
                          <a:ea typeface="Times New Roman"/>
                          <a:cs typeface="Times New Roman"/>
                        </a:rPr>
                        <a:t>Signed</a:t>
                      </a:r>
                      <a:r>
                        <a:rPr lang="en-GB" sz="900" b="1" u="sng" dirty="0" smtClean="0">
                          <a:effectLst/>
                          <a:latin typeface="Arial"/>
                          <a:ea typeface="Times New Roman"/>
                          <a:cs typeface="Times New Roman"/>
                        </a:rPr>
                        <a:t>:</a:t>
                      </a:r>
                      <a:r>
                        <a:rPr lang="en-GB" sz="900" b="1" dirty="0" smtClean="0">
                          <a:effectLst/>
                          <a:latin typeface="Arial"/>
                          <a:ea typeface="Times New Roman"/>
                          <a:cs typeface="Times New Roman"/>
                        </a:rPr>
                        <a:t>___________</a:t>
                      </a:r>
                      <a:endParaRPr lang="en-GB" sz="700" dirty="0">
                        <a:effectLst/>
                        <a:latin typeface="Times New Roman"/>
                        <a:ea typeface="Times New Roman"/>
                      </a:endParaRPr>
                    </a:p>
                    <a:p>
                      <a:pPr>
                        <a:spcAft>
                          <a:spcPts val="0"/>
                        </a:spcAft>
                      </a:pPr>
                      <a:r>
                        <a:rPr lang="en-GB" sz="900" b="1" dirty="0">
                          <a:effectLst/>
                          <a:latin typeface="Arial"/>
                          <a:ea typeface="Times New Roman"/>
                          <a:cs typeface="Times New Roman"/>
                        </a:rPr>
                        <a:t> </a:t>
                      </a:r>
                      <a:endParaRPr lang="en-GB" sz="700" dirty="0">
                        <a:effectLst/>
                        <a:latin typeface="Times New Roman"/>
                        <a:ea typeface="Times New Roman"/>
                      </a:endParaRPr>
                    </a:p>
                    <a:p>
                      <a:pPr>
                        <a:spcAft>
                          <a:spcPts val="0"/>
                        </a:spcAft>
                      </a:pPr>
                      <a:r>
                        <a:rPr lang="en-GB" sz="900" b="1" dirty="0">
                          <a:effectLst/>
                          <a:latin typeface="Arial"/>
                          <a:ea typeface="Times New Roman"/>
                          <a:cs typeface="Times New Roman"/>
                        </a:rPr>
                        <a:t> </a:t>
                      </a:r>
                      <a:endParaRPr lang="en-GB" sz="7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436018">
                <a:tc gridSpan="5"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gridSpan="3">
                  <a:txBody>
                    <a:bodyPr/>
                    <a:lstStyle/>
                    <a:p>
                      <a:pPr>
                        <a:spcAft>
                          <a:spcPts val="0"/>
                        </a:spcAft>
                      </a:pPr>
                      <a:r>
                        <a:rPr lang="en-GB" sz="900" b="1" dirty="0">
                          <a:effectLst/>
                          <a:latin typeface="Arial"/>
                          <a:ea typeface="Times New Roman"/>
                          <a:cs typeface="Times New Roman"/>
                        </a:rPr>
                        <a:t> </a:t>
                      </a:r>
                      <a:endParaRPr lang="en-GB" sz="700" dirty="0">
                        <a:effectLst/>
                        <a:latin typeface="Times New Roman"/>
                        <a:ea typeface="Times New Roman"/>
                      </a:endParaRPr>
                    </a:p>
                    <a:p>
                      <a:pPr>
                        <a:spcAft>
                          <a:spcPts val="0"/>
                        </a:spcAft>
                      </a:pPr>
                      <a:r>
                        <a:rPr lang="en-GB" sz="900" b="1" dirty="0">
                          <a:effectLst/>
                          <a:latin typeface="Arial"/>
                          <a:ea typeface="Times New Roman"/>
                          <a:cs typeface="Times New Roman"/>
                        </a:rPr>
                        <a:t> </a:t>
                      </a:r>
                      <a:endParaRPr lang="en-GB" sz="700" dirty="0">
                        <a:effectLst/>
                        <a:latin typeface="Times New Roman"/>
                        <a:ea typeface="Times New Roman"/>
                      </a:endParaRPr>
                    </a:p>
                    <a:p>
                      <a:pPr>
                        <a:spcAft>
                          <a:spcPts val="0"/>
                        </a:spcAft>
                      </a:pPr>
                      <a:r>
                        <a:rPr lang="en-GB" sz="900" b="1" u="none" strike="noStrike" dirty="0">
                          <a:effectLst/>
                          <a:latin typeface="Arial"/>
                          <a:ea typeface="Times New Roman"/>
                          <a:cs typeface="Times New Roman"/>
                        </a:rPr>
                        <a:t> </a:t>
                      </a:r>
                      <a:endParaRPr lang="en-GB" sz="7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26915">
                <a:tc gridSpan="5"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rowSpan="2" gridSpan="3">
                  <a:txBody>
                    <a:bodyPr/>
                    <a:lstStyle/>
                    <a:p>
                      <a:pPr>
                        <a:spcAft>
                          <a:spcPts val="0"/>
                        </a:spcAft>
                      </a:pPr>
                      <a:r>
                        <a:rPr lang="en-GB" sz="900" b="1" dirty="0">
                          <a:effectLst/>
                          <a:latin typeface="Arial"/>
                          <a:ea typeface="Times New Roman"/>
                          <a:cs typeface="Times New Roman"/>
                        </a:rPr>
                        <a:t> </a:t>
                      </a:r>
                      <a:r>
                        <a:rPr lang="en-GB" sz="600" b="1" dirty="0">
                          <a:effectLst/>
                          <a:latin typeface="Arial"/>
                          <a:ea typeface="Times New Roman"/>
                          <a:cs typeface="Times New Roman"/>
                        </a:rPr>
                        <a:t>[Teacher/   Form Tutor/ </a:t>
                      </a:r>
                      <a:r>
                        <a:rPr lang="en-GB" sz="600" b="1" dirty="0" err="1">
                          <a:effectLst/>
                          <a:latin typeface="Arial"/>
                          <a:ea typeface="Times New Roman"/>
                          <a:cs typeface="Times New Roman"/>
                        </a:rPr>
                        <a:t>SENCo</a:t>
                      </a:r>
                      <a:r>
                        <a:rPr lang="en-GB" sz="600" b="1" dirty="0">
                          <a:effectLst/>
                          <a:latin typeface="Arial"/>
                          <a:ea typeface="Times New Roman"/>
                          <a:cs typeface="Times New Roman"/>
                        </a:rPr>
                        <a:t>]</a:t>
                      </a:r>
                      <a:endParaRPr lang="en-GB" sz="700" dirty="0">
                        <a:effectLst/>
                        <a:latin typeface="Times New Roman"/>
                        <a:ea typeface="Times New Roman"/>
                      </a:endParaRPr>
                    </a:p>
                    <a:p>
                      <a:pPr>
                        <a:spcAft>
                          <a:spcPts val="0"/>
                        </a:spcAft>
                      </a:pPr>
                      <a:r>
                        <a:rPr lang="en-GB" sz="900" b="1" dirty="0">
                          <a:effectLst/>
                          <a:latin typeface="Arial"/>
                          <a:ea typeface="Times New Roman"/>
                          <a:cs typeface="Times New Roman"/>
                        </a:rPr>
                        <a:t> </a:t>
                      </a:r>
                      <a:endParaRPr lang="en-GB" sz="700" dirty="0">
                        <a:effectLst/>
                        <a:latin typeface="Times New Roman"/>
                        <a:ea typeface="Times New Roman"/>
                      </a:endParaRPr>
                    </a:p>
                    <a:p>
                      <a:pPr>
                        <a:spcAft>
                          <a:spcPts val="0"/>
                        </a:spcAft>
                      </a:pPr>
                      <a:r>
                        <a:rPr lang="en-GB" sz="900" b="1" u="none" strike="noStrike" dirty="0">
                          <a:effectLst/>
                          <a:latin typeface="Arial"/>
                          <a:ea typeface="Times New Roman"/>
                          <a:cs typeface="Times New Roman"/>
                        </a:rPr>
                        <a:t> </a:t>
                      </a:r>
                      <a:endParaRPr lang="en-GB" sz="700" dirty="0">
                        <a:effectLst/>
                        <a:latin typeface="Times New Roman"/>
                        <a:ea typeface="Times New Roman"/>
                      </a:endParaRPr>
                    </a:p>
                    <a:p>
                      <a:pPr>
                        <a:spcAft>
                          <a:spcPts val="0"/>
                        </a:spcAft>
                      </a:pPr>
                      <a:r>
                        <a:rPr lang="en-GB" sz="900" b="1" u="none" strike="noStrike" dirty="0">
                          <a:effectLst/>
                          <a:latin typeface="Arial"/>
                          <a:ea typeface="Times New Roman"/>
                          <a:cs typeface="Times New Roman"/>
                        </a:rPr>
                        <a:t> </a:t>
                      </a:r>
                      <a:endParaRPr lang="en-GB" sz="700" dirty="0">
                        <a:effectLst/>
                        <a:latin typeface="Times New Roman"/>
                        <a:ea typeface="Times New Roman"/>
                      </a:endParaRPr>
                    </a:p>
                    <a:p>
                      <a:pPr>
                        <a:spcAft>
                          <a:spcPts val="0"/>
                        </a:spcAft>
                      </a:pPr>
                      <a:r>
                        <a:rPr lang="en-GB" sz="900" b="1" u="sng" dirty="0">
                          <a:effectLst/>
                          <a:latin typeface="Arial"/>
                          <a:ea typeface="Times New Roman"/>
                          <a:cs typeface="Times New Roman"/>
                        </a:rPr>
                        <a:t>Signed</a:t>
                      </a:r>
                      <a:r>
                        <a:rPr lang="en-GB" sz="900" b="1" u="sng" dirty="0" smtClean="0">
                          <a:effectLst/>
                          <a:latin typeface="Arial"/>
                          <a:ea typeface="Times New Roman"/>
                          <a:cs typeface="Times New Roman"/>
                        </a:rPr>
                        <a:t>:___________</a:t>
                      </a:r>
                    </a:p>
                    <a:p>
                      <a:pPr>
                        <a:spcAft>
                          <a:spcPts val="0"/>
                        </a:spcAft>
                      </a:pPr>
                      <a:r>
                        <a:rPr lang="en-GB" sz="700" b="1" dirty="0" smtClean="0">
                          <a:effectLst/>
                          <a:latin typeface="Arial"/>
                          <a:ea typeface="Times New Roman"/>
                          <a:cs typeface="Times New Roman"/>
                        </a:rPr>
                        <a:t>[</a:t>
                      </a:r>
                      <a:r>
                        <a:rPr lang="en-GB" sz="700" b="1" dirty="0">
                          <a:effectLst/>
                          <a:latin typeface="Arial"/>
                          <a:ea typeface="Times New Roman"/>
                          <a:cs typeface="Times New Roman"/>
                        </a:rPr>
                        <a:t>Parent/ carer]</a:t>
                      </a:r>
                      <a:endParaRPr lang="en-GB" sz="700" dirty="0">
                        <a:effectLst/>
                        <a:latin typeface="Times New Roman"/>
                        <a:ea typeface="Times New Roman"/>
                      </a:endParaRPr>
                    </a:p>
                    <a:p>
                      <a:pPr>
                        <a:spcAft>
                          <a:spcPts val="0"/>
                        </a:spcAft>
                      </a:pPr>
                      <a:r>
                        <a:rPr lang="en-GB" sz="900" b="1" dirty="0">
                          <a:effectLst/>
                          <a:latin typeface="Arial"/>
                          <a:ea typeface="Times New Roman"/>
                          <a:cs typeface="Times New Roman"/>
                        </a:rPr>
                        <a:t>                            </a:t>
                      </a:r>
                      <a:endParaRPr lang="en-GB" sz="700" dirty="0">
                        <a:effectLst/>
                        <a:latin typeface="Times New Roman"/>
                        <a:ea typeface="Times New Roman"/>
                      </a:endParaRPr>
                    </a:p>
                    <a:p>
                      <a:pPr>
                        <a:spcAft>
                          <a:spcPts val="0"/>
                        </a:spcAft>
                      </a:pPr>
                      <a:r>
                        <a:rPr lang="en-GB" sz="900" b="1" dirty="0">
                          <a:effectLst/>
                          <a:latin typeface="Arial"/>
                          <a:ea typeface="Times New Roman"/>
                          <a:cs typeface="Times New Roman"/>
                        </a:rPr>
                        <a:t> </a:t>
                      </a:r>
                      <a:endParaRPr lang="en-GB" sz="700" dirty="0">
                        <a:effectLst/>
                        <a:latin typeface="Times New Roman"/>
                        <a:ea typeface="Times New Roman"/>
                      </a:endParaRPr>
                    </a:p>
                    <a:p>
                      <a:pPr>
                        <a:spcAft>
                          <a:spcPts val="0"/>
                        </a:spcAft>
                      </a:pPr>
                      <a:r>
                        <a:rPr lang="en-GB" sz="900" b="1" dirty="0">
                          <a:effectLst/>
                          <a:latin typeface="Arial"/>
                          <a:ea typeface="Times New Roman"/>
                          <a:cs typeface="Times New Roman"/>
                        </a:rPr>
                        <a:t> </a:t>
                      </a:r>
                      <a:endParaRPr lang="en-GB" sz="700" dirty="0">
                        <a:effectLst/>
                        <a:latin typeface="Times New Roman"/>
                        <a:ea typeface="Times New Roman"/>
                      </a:endParaRPr>
                    </a:p>
                    <a:p>
                      <a:pPr>
                        <a:spcAft>
                          <a:spcPts val="0"/>
                        </a:spcAft>
                      </a:pPr>
                      <a:r>
                        <a:rPr lang="en-GB" sz="900" b="1" dirty="0">
                          <a:effectLst/>
                          <a:latin typeface="Arial"/>
                          <a:ea typeface="Times New Roman"/>
                          <a:cs typeface="Times New Roman"/>
                        </a:rPr>
                        <a:t> </a:t>
                      </a:r>
                      <a:endParaRPr lang="en-GB" sz="700" dirty="0">
                        <a:effectLst/>
                        <a:latin typeface="Times New Roman"/>
                        <a:ea typeface="Times New Roman"/>
                      </a:endParaRPr>
                    </a:p>
                    <a:p>
                      <a:pPr>
                        <a:spcAft>
                          <a:spcPts val="0"/>
                        </a:spcAft>
                      </a:pPr>
                      <a:r>
                        <a:rPr lang="en-GB" sz="900" b="1" u="sng" dirty="0">
                          <a:effectLst/>
                          <a:latin typeface="Arial"/>
                          <a:ea typeface="Times New Roman"/>
                          <a:cs typeface="Times New Roman"/>
                        </a:rPr>
                        <a:t>Date</a:t>
                      </a:r>
                      <a:r>
                        <a:rPr lang="en-GB" sz="900" b="1" u="sng" dirty="0" smtClean="0">
                          <a:effectLst/>
                          <a:latin typeface="Arial"/>
                          <a:ea typeface="Times New Roman"/>
                          <a:cs typeface="Times New Roman"/>
                        </a:rPr>
                        <a:t>:</a:t>
                      </a:r>
                      <a:r>
                        <a:rPr lang="en-GB" sz="900" b="1" dirty="0" smtClean="0">
                          <a:effectLst/>
                          <a:latin typeface="Arial"/>
                          <a:ea typeface="Times New Roman"/>
                          <a:cs typeface="Times New Roman"/>
                        </a:rPr>
                        <a:t>_____________</a:t>
                      </a:r>
                      <a:endParaRPr lang="en-GB" sz="7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hMerge="1">
                  <a:txBody>
                    <a:bodyPr/>
                    <a:lstStyle/>
                    <a:p>
                      <a:endParaRPr lang="en-GB"/>
                    </a:p>
                  </a:txBody>
                  <a:tcPr/>
                </a:tc>
                <a:tc rowSpan="2" hMerge="1">
                  <a:txBody>
                    <a:bodyPr/>
                    <a:lstStyle/>
                    <a:p>
                      <a:endParaRPr lang="en-GB"/>
                    </a:p>
                  </a:txBody>
                  <a:tcPr/>
                </a:tc>
              </a:tr>
              <a:tr h="1959387">
                <a:tc gridSpan="5">
                  <a:txBody>
                    <a:bodyPr/>
                    <a:lstStyle/>
                    <a:p>
                      <a:pPr>
                        <a:spcAft>
                          <a:spcPts val="0"/>
                        </a:spcAft>
                        <a:tabLst>
                          <a:tab pos="2743200" algn="ctr"/>
                          <a:tab pos="5486400" algn="r"/>
                          <a:tab pos="457200" algn="l"/>
                        </a:tabLst>
                      </a:pPr>
                      <a:r>
                        <a:rPr lang="en-GB" sz="900" b="1" u="sng" dirty="0">
                          <a:effectLst/>
                          <a:latin typeface="Arial"/>
                          <a:ea typeface="Times New Roman"/>
                          <a:cs typeface="Times New Roman"/>
                        </a:rPr>
                        <a:t>Additional Comments [Family and Pupil]:</a:t>
                      </a:r>
                      <a:endParaRPr lang="en-GB" sz="900" dirty="0">
                        <a:effectLst/>
                        <a:latin typeface="Times New Roman"/>
                        <a:ea typeface="Times New Roman"/>
                      </a:endParaRPr>
                    </a:p>
                    <a:p>
                      <a:pPr>
                        <a:spcAft>
                          <a:spcPts val="0"/>
                        </a:spcAft>
                        <a:tabLst>
                          <a:tab pos="2743200" algn="ctr"/>
                          <a:tab pos="5486400" algn="r"/>
                          <a:tab pos="457200" algn="l"/>
                        </a:tabLst>
                      </a:pPr>
                      <a:r>
                        <a:rPr lang="en-GB" sz="900" b="1" dirty="0">
                          <a:effectLst/>
                          <a:latin typeface="Arial"/>
                          <a:ea typeface="Times New Roman"/>
                          <a:cs typeface="Times New Roman"/>
                        </a:rPr>
                        <a:t> </a:t>
                      </a:r>
                      <a:endParaRPr lang="en-GB" sz="900" dirty="0">
                        <a:effectLst/>
                        <a:latin typeface="Times New Roman"/>
                        <a:ea typeface="Times New Roman"/>
                      </a:endParaRPr>
                    </a:p>
                    <a:p>
                      <a:pPr>
                        <a:spcAft>
                          <a:spcPts val="0"/>
                        </a:spcAft>
                        <a:tabLst>
                          <a:tab pos="2743200" algn="ctr"/>
                          <a:tab pos="5486400" algn="r"/>
                          <a:tab pos="457200" algn="l"/>
                        </a:tabLst>
                      </a:pPr>
                      <a:r>
                        <a:rPr lang="en-GB" sz="900" b="1" dirty="0">
                          <a:effectLst/>
                          <a:latin typeface="Arial"/>
                          <a:ea typeface="Times New Roman"/>
                          <a:cs typeface="Times New Roman"/>
                        </a:rPr>
                        <a:t> </a:t>
                      </a:r>
                      <a:endParaRPr lang="en-GB" sz="900" dirty="0">
                        <a:effectLst/>
                        <a:latin typeface="Times New Roman"/>
                        <a:ea typeface="Times New Roman"/>
                      </a:endParaRPr>
                    </a:p>
                    <a:p>
                      <a:pPr>
                        <a:spcAft>
                          <a:spcPts val="0"/>
                        </a:spcAft>
                        <a:tabLst>
                          <a:tab pos="2743200" algn="ctr"/>
                          <a:tab pos="5486400" algn="r"/>
                          <a:tab pos="457200" algn="l"/>
                        </a:tabLst>
                      </a:pPr>
                      <a:r>
                        <a:rPr lang="en-GB" sz="900" b="1" dirty="0">
                          <a:effectLst/>
                          <a:latin typeface="Arial"/>
                          <a:ea typeface="Times New Roman"/>
                          <a:cs typeface="Times New Roman"/>
                        </a:rPr>
                        <a:t> </a:t>
                      </a:r>
                      <a:endParaRPr lang="en-GB" sz="900" dirty="0">
                        <a:effectLst/>
                        <a:latin typeface="Times New Roman"/>
                        <a:ea typeface="Times New Roman"/>
                      </a:endParaRPr>
                    </a:p>
                    <a:p>
                      <a:pPr>
                        <a:spcAft>
                          <a:spcPts val="0"/>
                        </a:spcAft>
                        <a:tabLst>
                          <a:tab pos="2743200" algn="ctr"/>
                          <a:tab pos="5486400" algn="r"/>
                          <a:tab pos="457200" algn="l"/>
                        </a:tabLst>
                      </a:pPr>
                      <a:r>
                        <a:rPr lang="en-GB" sz="900" b="1" dirty="0">
                          <a:effectLst/>
                          <a:latin typeface="Arial"/>
                          <a:ea typeface="Times New Roman"/>
                          <a:cs typeface="Times New Roman"/>
                        </a:rPr>
                        <a:t> </a:t>
                      </a:r>
                      <a:endParaRPr lang="en-GB" sz="900" dirty="0">
                        <a:effectLst/>
                        <a:latin typeface="Times New Roman"/>
                        <a:ea typeface="Times New Roman"/>
                      </a:endParaRPr>
                    </a:p>
                    <a:p>
                      <a:pPr>
                        <a:spcAft>
                          <a:spcPts val="0"/>
                        </a:spcAft>
                        <a:tabLst>
                          <a:tab pos="2743200" algn="ctr"/>
                          <a:tab pos="5486400" algn="r"/>
                          <a:tab pos="457200" algn="l"/>
                        </a:tabLst>
                      </a:pPr>
                      <a:r>
                        <a:rPr lang="en-GB" sz="900" b="1" dirty="0">
                          <a:effectLst/>
                          <a:latin typeface="Arial"/>
                          <a:ea typeface="Times New Roman"/>
                          <a:cs typeface="Times New Roman"/>
                        </a:rPr>
                        <a:t> </a:t>
                      </a:r>
                      <a:endParaRPr lang="en-GB" sz="900" dirty="0">
                        <a:effectLst/>
                        <a:latin typeface="Times New Roman"/>
                        <a:ea typeface="Times New Roman"/>
                      </a:endParaRPr>
                    </a:p>
                    <a:p>
                      <a:pPr>
                        <a:spcAft>
                          <a:spcPts val="0"/>
                        </a:spcAft>
                        <a:tabLst>
                          <a:tab pos="2743200" algn="ctr"/>
                          <a:tab pos="5486400" algn="r"/>
                          <a:tab pos="457200" algn="l"/>
                        </a:tabLst>
                      </a:pPr>
                      <a:r>
                        <a:rPr lang="en-GB" sz="900" b="1" dirty="0">
                          <a:effectLst/>
                          <a:latin typeface="Arial"/>
                          <a:ea typeface="Times New Roman"/>
                          <a:cs typeface="Times New Roman"/>
                        </a:rPr>
                        <a:t> </a:t>
                      </a:r>
                      <a:endParaRPr lang="en-GB" sz="900" dirty="0">
                        <a:effectLst/>
                        <a:latin typeface="Times New Roman"/>
                        <a:ea typeface="Times New Roman"/>
                      </a:endParaRPr>
                    </a:p>
                    <a:p>
                      <a:pPr>
                        <a:spcAft>
                          <a:spcPts val="0"/>
                        </a:spcAft>
                        <a:tabLst>
                          <a:tab pos="2743200" algn="ctr"/>
                          <a:tab pos="5486400" algn="r"/>
                          <a:tab pos="457200" algn="l"/>
                        </a:tabLst>
                      </a:pPr>
                      <a:r>
                        <a:rPr lang="en-GB" sz="900" b="1" dirty="0">
                          <a:effectLst/>
                          <a:latin typeface="Arial"/>
                          <a:ea typeface="Times New Roman"/>
                          <a:cs typeface="Times New Roman"/>
                        </a:rPr>
                        <a:t> </a:t>
                      </a:r>
                      <a:endParaRPr lang="en-GB" sz="900" dirty="0">
                        <a:effectLst/>
                        <a:latin typeface="Times New Roman"/>
                        <a:ea typeface="Times New Roman"/>
                      </a:endParaRPr>
                    </a:p>
                    <a:p>
                      <a:pPr>
                        <a:spcAft>
                          <a:spcPts val="0"/>
                        </a:spcAft>
                        <a:tabLst>
                          <a:tab pos="2743200" algn="ctr"/>
                          <a:tab pos="5486400" algn="r"/>
                          <a:tab pos="457200" algn="l"/>
                        </a:tabLst>
                      </a:pPr>
                      <a:endParaRPr lang="en-GB" sz="900" b="1" u="sng" dirty="0" smtClean="0">
                        <a:effectLst/>
                        <a:latin typeface="Arial"/>
                        <a:ea typeface="Times New Roman"/>
                        <a:cs typeface="Times New Roman"/>
                      </a:endParaRPr>
                    </a:p>
                    <a:p>
                      <a:pPr>
                        <a:spcAft>
                          <a:spcPts val="0"/>
                        </a:spcAft>
                        <a:tabLst>
                          <a:tab pos="2743200" algn="ctr"/>
                          <a:tab pos="5486400" algn="r"/>
                          <a:tab pos="457200" algn="l"/>
                        </a:tabLst>
                      </a:pPr>
                      <a:endParaRPr lang="en-GB" sz="900" b="1" u="sng" dirty="0" smtClean="0">
                        <a:effectLst/>
                        <a:latin typeface="Arial"/>
                        <a:ea typeface="Times New Roman"/>
                        <a:cs typeface="Times New Roman"/>
                      </a:endParaRPr>
                    </a:p>
                    <a:p>
                      <a:pPr>
                        <a:spcAft>
                          <a:spcPts val="0"/>
                        </a:spcAft>
                        <a:tabLst>
                          <a:tab pos="2743200" algn="ctr"/>
                          <a:tab pos="5486400" algn="r"/>
                          <a:tab pos="457200" algn="l"/>
                        </a:tabLst>
                      </a:pPr>
                      <a:endParaRPr lang="en-GB" sz="900" b="1" u="sng" dirty="0" smtClean="0">
                        <a:effectLst/>
                        <a:latin typeface="Arial"/>
                        <a:ea typeface="Times New Roman"/>
                        <a:cs typeface="Times New Roman"/>
                      </a:endParaRPr>
                    </a:p>
                    <a:p>
                      <a:pPr>
                        <a:spcAft>
                          <a:spcPts val="0"/>
                        </a:spcAft>
                        <a:tabLst>
                          <a:tab pos="2743200" algn="ctr"/>
                          <a:tab pos="5486400" algn="r"/>
                          <a:tab pos="457200" algn="l"/>
                        </a:tabLst>
                      </a:pPr>
                      <a:endParaRPr lang="en-GB" sz="900" b="1" u="sng" dirty="0" smtClean="0">
                        <a:effectLst/>
                        <a:latin typeface="Arial"/>
                        <a:ea typeface="Times New Roman"/>
                        <a:cs typeface="Times New Roman"/>
                      </a:endParaRPr>
                    </a:p>
                    <a:p>
                      <a:pPr>
                        <a:spcAft>
                          <a:spcPts val="0"/>
                        </a:spcAft>
                        <a:tabLst>
                          <a:tab pos="2743200" algn="ctr"/>
                          <a:tab pos="5486400" algn="r"/>
                          <a:tab pos="457200" algn="l"/>
                        </a:tabLst>
                      </a:pPr>
                      <a:r>
                        <a:rPr lang="en-GB" sz="900" b="1" u="sng" dirty="0" smtClean="0">
                          <a:effectLst/>
                          <a:latin typeface="Arial"/>
                          <a:ea typeface="Times New Roman"/>
                          <a:cs typeface="Times New Roman"/>
                        </a:rPr>
                        <a:t>Agreed </a:t>
                      </a:r>
                      <a:r>
                        <a:rPr lang="en-GB" sz="900" b="1" u="sng" dirty="0" err="1">
                          <a:effectLst/>
                          <a:latin typeface="Arial"/>
                          <a:ea typeface="Times New Roman"/>
                          <a:cs typeface="Times New Roman"/>
                        </a:rPr>
                        <a:t>CoP</a:t>
                      </a:r>
                      <a:r>
                        <a:rPr lang="en-GB" sz="900" b="1" u="sng" dirty="0">
                          <a:effectLst/>
                          <a:latin typeface="Arial"/>
                          <a:ea typeface="Times New Roman"/>
                          <a:cs typeface="Times New Roman"/>
                        </a:rPr>
                        <a:t> Stage: _________________________</a:t>
                      </a:r>
                      <a:endParaRPr lang="en-GB" sz="900" dirty="0">
                        <a:effectLst/>
                        <a:latin typeface="Times New Roman"/>
                        <a:ea typeface="Times New Roman"/>
                      </a:endParaRPr>
                    </a:p>
                    <a:p>
                      <a:pPr>
                        <a:spcAft>
                          <a:spcPts val="0"/>
                        </a:spcAft>
                        <a:tabLst>
                          <a:tab pos="2743200" algn="ctr"/>
                          <a:tab pos="5486400" algn="r"/>
                        </a:tabLst>
                      </a:pPr>
                      <a:r>
                        <a:rPr lang="en-GB" sz="900" b="1" u="none" strike="noStrike" dirty="0">
                          <a:effectLst/>
                          <a:latin typeface="Arial"/>
                          <a:ea typeface="Times New Roman"/>
                          <a:cs typeface="Times New Roman"/>
                        </a:rPr>
                        <a:t> </a:t>
                      </a:r>
                      <a:endParaRPr lang="en-GB" sz="900" dirty="0">
                        <a:effectLst/>
                        <a:latin typeface="Times New Roman"/>
                        <a:ea typeface="Times New Roman"/>
                      </a:endParaRPr>
                    </a:p>
                  </a:txBody>
                  <a:tcPr marL="49091" marR="49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r>
            </a:tbl>
          </a:graphicData>
        </a:graphic>
      </p:graphicFrame>
      <p:sp>
        <p:nvSpPr>
          <p:cNvPr id="3" name="Title 2"/>
          <p:cNvSpPr>
            <a:spLocks noGrp="1"/>
          </p:cNvSpPr>
          <p:nvPr>
            <p:ph type="title"/>
          </p:nvPr>
        </p:nvSpPr>
        <p:spPr>
          <a:xfrm>
            <a:off x="770593" y="285393"/>
            <a:ext cx="7676722" cy="767344"/>
          </a:xfrm>
          <a:solidFill>
            <a:schemeClr val="accent5">
              <a:lumMod val="20000"/>
              <a:lumOff val="80000"/>
            </a:schemeClr>
          </a:solidFill>
        </p:spPr>
        <p:txBody>
          <a:bodyPr/>
          <a:lstStyle/>
          <a:p>
            <a:r>
              <a:rPr lang="en-GB" dirty="0" smtClean="0"/>
              <a:t>Recording Family Engagement </a:t>
            </a:r>
            <a:endParaRPr lang="en-GB" dirty="0"/>
          </a:p>
        </p:txBody>
      </p:sp>
    </p:spTree>
    <p:extLst>
      <p:ext uri="{BB962C8B-B14F-4D97-AF65-F5344CB8AC3E}">
        <p14:creationId xmlns:p14="http://schemas.microsoft.com/office/powerpoint/2010/main" val="4055640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285393"/>
            <a:ext cx="8712968" cy="767344"/>
          </a:xfrm>
          <a:solidFill>
            <a:schemeClr val="accent5">
              <a:lumMod val="20000"/>
              <a:lumOff val="80000"/>
            </a:schemeClr>
          </a:solidFill>
        </p:spPr>
        <p:txBody>
          <a:bodyPr/>
          <a:lstStyle/>
          <a:p>
            <a:r>
              <a:rPr lang="en-GB" dirty="0" smtClean="0"/>
              <a:t>Graduated Response… much the same?</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3750" y="2175847"/>
            <a:ext cx="4532545" cy="3399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162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GB" sz="3200" b="1"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GB" sz="32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GB" sz="3200" b="1" dirty="0" smtClean="0">
                <a:latin typeface="Tahoma" panose="020B0604030504040204" pitchFamily="34" charset="0"/>
                <a:ea typeface="Tahoma" panose="020B0604030504040204" pitchFamily="34" charset="0"/>
                <a:cs typeface="Tahoma" panose="020B0604030504040204" pitchFamily="34" charset="0"/>
              </a:rPr>
              <a:t>Teachers are responsible and accountable for the progress and development of the pupils in their class</a:t>
            </a:r>
            <a:endParaRPr lang="en-GB" sz="3200" b="1" dirty="0">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title"/>
          </p:nvPr>
        </p:nvSpPr>
        <p:spPr>
          <a:xfrm>
            <a:off x="770592" y="285392"/>
            <a:ext cx="7761847" cy="1487423"/>
          </a:xfrm>
          <a:solidFill>
            <a:schemeClr val="accent5">
              <a:lumMod val="20000"/>
              <a:lumOff val="80000"/>
            </a:schemeClr>
          </a:solidFill>
        </p:spPr>
        <p:txBody>
          <a:bodyPr/>
          <a:lstStyle/>
          <a:p>
            <a:r>
              <a:rPr lang="en-GB" dirty="0" smtClean="0"/>
              <a:t>SEND Code of Practice – Major Emphasis…..</a:t>
            </a:r>
            <a:endParaRPr lang="en-GB" dirty="0"/>
          </a:p>
        </p:txBody>
      </p:sp>
    </p:spTree>
    <p:extLst>
      <p:ext uri="{BB962C8B-B14F-4D97-AF65-F5344CB8AC3E}">
        <p14:creationId xmlns:p14="http://schemas.microsoft.com/office/powerpoint/2010/main" val="163794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0366" y="1052736"/>
            <a:ext cx="7906090" cy="5472608"/>
          </a:xfrm>
        </p:spPr>
        <p:txBody>
          <a:bodyPr>
            <a:normAutofit fontScale="77500" lnSpcReduction="20000"/>
          </a:bodyPr>
          <a:lstStyle/>
          <a:p>
            <a:r>
              <a:rPr lang="en-GB" b="1" dirty="0" smtClean="0">
                <a:latin typeface="Tahoma" panose="020B0604030504040204" pitchFamily="34" charset="0"/>
                <a:ea typeface="Tahoma" panose="020B0604030504040204" pitchFamily="34" charset="0"/>
                <a:cs typeface="Tahoma" panose="020B0604030504040204" pitchFamily="34" charset="0"/>
              </a:rPr>
              <a:t>are responsible and accountable for the progress and development </a:t>
            </a:r>
            <a:r>
              <a:rPr lang="en-GB" dirty="0" smtClean="0">
                <a:latin typeface="Tahoma" panose="020B0604030504040204" pitchFamily="34" charset="0"/>
                <a:ea typeface="Tahoma" panose="020B0604030504040204" pitchFamily="34" charset="0"/>
                <a:cs typeface="Tahoma" panose="020B0604030504040204" pitchFamily="34" charset="0"/>
              </a:rPr>
              <a:t>of </a:t>
            </a:r>
            <a:r>
              <a:rPr lang="en-GB" b="1" i="1" dirty="0" smtClean="0">
                <a:latin typeface="Tahoma" panose="020B0604030504040204" pitchFamily="34" charset="0"/>
                <a:ea typeface="Tahoma" panose="020B0604030504040204" pitchFamily="34" charset="0"/>
                <a:cs typeface="Tahoma" panose="020B0604030504040204" pitchFamily="34" charset="0"/>
              </a:rPr>
              <a:t>all</a:t>
            </a:r>
            <a:r>
              <a:rPr lang="en-GB" dirty="0" smtClean="0">
                <a:latin typeface="Tahoma" panose="020B0604030504040204" pitchFamily="34" charset="0"/>
                <a:ea typeface="Tahoma" panose="020B0604030504040204" pitchFamily="34" charset="0"/>
                <a:cs typeface="Tahoma" panose="020B0604030504040204" pitchFamily="34" charset="0"/>
              </a:rPr>
              <a:t> pupils in their class, even where pupils access support from TAs or specialist staff;</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b="1" dirty="0">
                <a:latin typeface="Tahoma" panose="020B0604030504040204" pitchFamily="34" charset="0"/>
                <a:ea typeface="Tahoma" panose="020B0604030504040204" pitchFamily="34" charset="0"/>
                <a:cs typeface="Tahoma" panose="020B0604030504040204" pitchFamily="34" charset="0"/>
              </a:rPr>
              <a:t>should</a:t>
            </a:r>
            <a:r>
              <a:rPr lang="en-GB" dirty="0">
                <a:latin typeface="Tahoma" panose="020B0604030504040204" pitchFamily="34" charset="0"/>
                <a:ea typeface="Tahoma" panose="020B0604030504040204" pitchFamily="34" charset="0"/>
                <a:cs typeface="Tahoma" panose="020B0604030504040204" pitchFamily="34" charset="0"/>
              </a:rPr>
              <a:t> aim to teach them the full curriculum, whatever their prior attainment</a:t>
            </a:r>
            <a:r>
              <a:rPr lang="en-GB"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Initial response to identified need is reviewing and adjusting QFT</a:t>
            </a:r>
          </a:p>
          <a:p>
            <a:endParaRPr lang="en-GB" dirty="0" smtClean="0">
              <a:latin typeface="Tahoma" panose="020B0604030504040204" pitchFamily="34" charset="0"/>
              <a:ea typeface="Tahoma" panose="020B0604030504040204" pitchFamily="34" charset="0"/>
              <a:cs typeface="Tahoma" panose="020B0604030504040204" pitchFamily="34" charset="0"/>
            </a:endParaRPr>
          </a:p>
          <a:p>
            <a:endParaRPr lang="en-GB" dirty="0" smtClean="0">
              <a:latin typeface="Tahoma" panose="020B0604030504040204" pitchFamily="34" charset="0"/>
              <a:ea typeface="Tahoma" panose="020B0604030504040204" pitchFamily="34" charset="0"/>
              <a:cs typeface="Tahoma" panose="020B0604030504040204" pitchFamily="34" charset="0"/>
            </a:endParaRPr>
          </a:p>
          <a:p>
            <a:r>
              <a:rPr lang="en-GB" b="1" dirty="0">
                <a:latin typeface="Tahoma" panose="020B0604030504040204" pitchFamily="34" charset="0"/>
                <a:ea typeface="Tahoma" panose="020B0604030504040204" pitchFamily="34" charset="0"/>
                <a:cs typeface="Tahoma" panose="020B0604030504040204" pitchFamily="34" charset="0"/>
              </a:rPr>
              <a:t>m</a:t>
            </a:r>
            <a:r>
              <a:rPr lang="en-GB" b="1" dirty="0" smtClean="0">
                <a:latin typeface="Tahoma" panose="020B0604030504040204" pitchFamily="34" charset="0"/>
                <a:ea typeface="Tahoma" panose="020B0604030504040204" pitchFamily="34" charset="0"/>
                <a:cs typeface="Tahoma" panose="020B0604030504040204" pitchFamily="34" charset="0"/>
              </a:rPr>
              <a:t>ust</a:t>
            </a:r>
            <a:r>
              <a:rPr lang="en-GB" dirty="0" smtClean="0">
                <a:latin typeface="Tahoma" panose="020B0604030504040204" pitchFamily="34" charset="0"/>
                <a:ea typeface="Tahoma" panose="020B0604030504040204" pitchFamily="34" charset="0"/>
                <a:cs typeface="Tahoma" panose="020B0604030504040204" pitchFamily="34" charset="0"/>
              </a:rPr>
              <a:t> differentiated for individual pupils who have or may have SEN. </a:t>
            </a:r>
          </a:p>
          <a:p>
            <a:pPr marL="57150" indent="0">
              <a:buNone/>
            </a:pPr>
            <a:r>
              <a:rPr lang="en-GB" sz="2600" b="1" dirty="0">
                <a:latin typeface="Tahoma" panose="020B0604030504040204" pitchFamily="34" charset="0"/>
                <a:ea typeface="Tahoma" panose="020B0604030504040204" pitchFamily="34" charset="0"/>
                <a:cs typeface="Tahoma" panose="020B0604030504040204" pitchFamily="34" charset="0"/>
              </a:rPr>
              <a:t> </a:t>
            </a:r>
            <a:r>
              <a:rPr lang="en-GB" sz="2600" b="1" dirty="0" smtClean="0">
                <a:latin typeface="Tahoma" panose="020B0604030504040204" pitchFamily="34" charset="0"/>
                <a:ea typeface="Tahoma" panose="020B0604030504040204" pitchFamily="34" charset="0"/>
                <a:cs typeface="Tahoma" panose="020B0604030504040204" pitchFamily="34" charset="0"/>
              </a:rPr>
              <a:t>  </a:t>
            </a:r>
            <a:r>
              <a:rPr lang="en-GB" sz="1800" b="1" dirty="0" smtClean="0">
                <a:latin typeface="Tahoma" panose="020B0604030504040204" pitchFamily="34" charset="0"/>
                <a:ea typeface="Tahoma" panose="020B0604030504040204" pitchFamily="34" charset="0"/>
                <a:cs typeface="Tahoma" panose="020B0604030504040204" pitchFamily="34" charset="0"/>
              </a:rPr>
              <a:t>Additional intervention and </a:t>
            </a:r>
            <a:r>
              <a:rPr lang="en-GB" sz="1800" b="1" dirty="0">
                <a:latin typeface="Tahoma" panose="020B0604030504040204" pitchFamily="34" charset="0"/>
                <a:ea typeface="Tahoma" panose="020B0604030504040204" pitchFamily="34" charset="0"/>
                <a:cs typeface="Tahoma" panose="020B0604030504040204" pitchFamily="34" charset="0"/>
              </a:rPr>
              <a:t>T</a:t>
            </a:r>
            <a:r>
              <a:rPr lang="en-GB" sz="1800" b="1" dirty="0" smtClean="0">
                <a:latin typeface="Tahoma" panose="020B0604030504040204" pitchFamily="34" charset="0"/>
                <a:ea typeface="Tahoma" panose="020B0604030504040204" pitchFamily="34" charset="0"/>
                <a:cs typeface="Tahoma" panose="020B0604030504040204" pitchFamily="34" charset="0"/>
              </a:rPr>
              <a:t>A support cannot compensate</a:t>
            </a:r>
          </a:p>
          <a:p>
            <a:pPr marL="57150" indent="0">
              <a:buNone/>
            </a:pPr>
            <a:r>
              <a:rPr lang="en-GB" sz="1800" b="1" dirty="0">
                <a:latin typeface="Tahoma" panose="020B0604030504040204" pitchFamily="34" charset="0"/>
                <a:ea typeface="Tahoma" panose="020B0604030504040204" pitchFamily="34" charset="0"/>
                <a:cs typeface="Tahoma" panose="020B0604030504040204" pitchFamily="34" charset="0"/>
              </a:rPr>
              <a:t> </a:t>
            </a:r>
            <a:r>
              <a:rPr lang="en-GB" sz="1800" b="1" dirty="0" smtClean="0">
                <a:latin typeface="Tahoma" panose="020B0604030504040204" pitchFamily="34" charset="0"/>
                <a:ea typeface="Tahoma" panose="020B0604030504040204" pitchFamily="34" charset="0"/>
                <a:cs typeface="Tahoma" panose="020B0604030504040204" pitchFamily="34" charset="0"/>
              </a:rPr>
              <a:t>   for a lack of differentiated teaching and support in class</a:t>
            </a:r>
          </a:p>
          <a:p>
            <a:pPr marL="57150" indent="0">
              <a:buNone/>
            </a:pPr>
            <a:endParaRPr lang="en-GB" sz="1800" b="1" dirty="0" smtClean="0"/>
          </a:p>
          <a:p>
            <a:pPr marL="57150" indent="0">
              <a:buNone/>
            </a:pPr>
            <a:r>
              <a:rPr lang="en-GB" sz="1800" b="1" dirty="0"/>
              <a:t> </a:t>
            </a:r>
            <a:r>
              <a:rPr lang="en-GB" sz="1800" b="1" dirty="0" smtClean="0"/>
              <a:t>   </a:t>
            </a:r>
            <a:r>
              <a:rPr lang="en-GB" sz="1800" b="1" dirty="0">
                <a:solidFill>
                  <a:srgbClr val="FF0000"/>
                </a:solidFill>
              </a:rPr>
              <a:t>T</a:t>
            </a:r>
            <a:r>
              <a:rPr lang="en-GB" sz="1800" b="1" dirty="0" smtClean="0">
                <a:solidFill>
                  <a:srgbClr val="FF0000"/>
                </a:solidFill>
              </a:rPr>
              <a:t>A in class does not count as differentiation in itself</a:t>
            </a:r>
          </a:p>
          <a:p>
            <a:pPr marL="57150" indent="0">
              <a:buNone/>
            </a:pPr>
            <a:endParaRPr lang="en-GB" sz="1800" b="1" dirty="0" smtClean="0">
              <a:solidFill>
                <a:srgbClr val="FF0000"/>
              </a:solidFill>
            </a:endParaRPr>
          </a:p>
          <a:p>
            <a:pPr marL="57150" indent="0">
              <a:buNone/>
            </a:pPr>
            <a:endParaRPr lang="en-GB" b="1" dirty="0">
              <a:solidFill>
                <a:srgbClr val="FF0000"/>
              </a:solidFill>
            </a:endParaRPr>
          </a:p>
          <a:p>
            <a:pPr indent="-285750"/>
            <a:r>
              <a:rPr lang="en-GB" b="1" dirty="0" smtClean="0"/>
              <a:t>Will need to be aware of the LA expectations – what should be provided </a:t>
            </a:r>
          </a:p>
          <a:p>
            <a:endParaRPr lang="en-GB" dirty="0"/>
          </a:p>
        </p:txBody>
      </p:sp>
      <p:sp>
        <p:nvSpPr>
          <p:cNvPr id="3" name="Title 2"/>
          <p:cNvSpPr>
            <a:spLocks noGrp="1"/>
          </p:cNvSpPr>
          <p:nvPr>
            <p:ph type="title"/>
          </p:nvPr>
        </p:nvSpPr>
        <p:spPr>
          <a:xfrm>
            <a:off x="770593" y="285393"/>
            <a:ext cx="7676722" cy="623328"/>
          </a:xfrm>
          <a:solidFill>
            <a:schemeClr val="accent5">
              <a:lumMod val="20000"/>
              <a:lumOff val="80000"/>
            </a:schemeClr>
          </a:solidFill>
        </p:spPr>
        <p:txBody>
          <a:bodyPr/>
          <a:lstStyle/>
          <a:p>
            <a:r>
              <a:rPr lang="en-GB" dirty="0" smtClean="0"/>
              <a:t>Teachers…..</a:t>
            </a:r>
            <a:endParaRPr lang="en-GB" dirty="0"/>
          </a:p>
        </p:txBody>
      </p:sp>
      <p:sp>
        <p:nvSpPr>
          <p:cNvPr id="4" name="Rectangle 3">
            <a:hlinkClick r:id="rId3" action="ppaction://hlinkfile"/>
          </p:cNvPr>
          <p:cNvSpPr/>
          <p:nvPr/>
        </p:nvSpPr>
        <p:spPr>
          <a:xfrm>
            <a:off x="2555776" y="5877272"/>
            <a:ext cx="432048" cy="288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862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0366" y="1124744"/>
            <a:ext cx="7978098" cy="4741987"/>
          </a:xfrm>
        </p:spPr>
        <p:txBody>
          <a:bodyPr/>
          <a:lstStyle/>
          <a:p>
            <a:pPr marL="0" indent="0">
              <a:buNone/>
            </a:pPr>
            <a:r>
              <a:rPr lang="en-GB" sz="2000" dirty="0" smtClean="0">
                <a:latin typeface="Tahoma" panose="020B0604030504040204" pitchFamily="34" charset="0"/>
                <a:ea typeface="Tahoma" panose="020B0604030504040204" pitchFamily="34" charset="0"/>
                <a:cs typeface="Tahoma" panose="020B0604030504040204" pitchFamily="34" charset="0"/>
              </a:rPr>
              <a:t>6.39 </a:t>
            </a:r>
          </a:p>
          <a:p>
            <a:r>
              <a:rPr lang="en-GB" sz="2000" dirty="0" smtClean="0">
                <a:latin typeface="Tahoma" panose="020B0604030504040204" pitchFamily="34" charset="0"/>
                <a:ea typeface="Tahoma" panose="020B0604030504040204" pitchFamily="34" charset="0"/>
                <a:cs typeface="Tahoma" panose="020B0604030504040204" pitchFamily="34" charset="0"/>
              </a:rPr>
              <a:t>This </a:t>
            </a:r>
            <a:r>
              <a:rPr lang="en-GB" sz="2000" dirty="0">
                <a:latin typeface="Tahoma" panose="020B0604030504040204" pitchFamily="34" charset="0"/>
                <a:ea typeface="Tahoma" panose="020B0604030504040204" pitchFamily="34" charset="0"/>
                <a:cs typeface="Tahoma" panose="020B0604030504040204" pitchFamily="34" charset="0"/>
              </a:rPr>
              <a:t>information gathering </a:t>
            </a:r>
            <a:r>
              <a:rPr lang="en-GB" sz="2000" b="1" dirty="0">
                <a:latin typeface="Tahoma" panose="020B0604030504040204" pitchFamily="34" charset="0"/>
                <a:ea typeface="Tahoma" panose="020B0604030504040204" pitchFamily="34" charset="0"/>
                <a:cs typeface="Tahoma" panose="020B0604030504040204" pitchFamily="34" charset="0"/>
              </a:rPr>
              <a:t>should</a:t>
            </a:r>
            <a:r>
              <a:rPr lang="en-GB" sz="2000" dirty="0">
                <a:latin typeface="Tahoma" panose="020B0604030504040204" pitchFamily="34" charset="0"/>
                <a:ea typeface="Tahoma" panose="020B0604030504040204" pitchFamily="34" charset="0"/>
                <a:cs typeface="Tahoma" panose="020B0604030504040204" pitchFamily="34" charset="0"/>
              </a:rPr>
              <a:t> include an early discussion with the pupil and their parents. </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r>
              <a:rPr lang="en-GB" sz="2000" dirty="0" smtClean="0">
                <a:latin typeface="Tahoma" panose="020B0604030504040204" pitchFamily="34" charset="0"/>
                <a:ea typeface="Tahoma" panose="020B0604030504040204" pitchFamily="34" charset="0"/>
                <a:cs typeface="Tahoma" panose="020B0604030504040204" pitchFamily="34" charset="0"/>
              </a:rPr>
              <a:t>These </a:t>
            </a:r>
            <a:r>
              <a:rPr lang="en-GB" sz="2000" dirty="0">
                <a:latin typeface="Tahoma" panose="020B0604030504040204" pitchFamily="34" charset="0"/>
                <a:ea typeface="Tahoma" panose="020B0604030504040204" pitchFamily="34" charset="0"/>
                <a:cs typeface="Tahoma" panose="020B0604030504040204" pitchFamily="34" charset="0"/>
              </a:rPr>
              <a:t>early discussions with parents should be structured in such a way that they develop a good understanding of the pupil’s areas of strength and difficulty, the parents’ concerns, </a:t>
            </a:r>
            <a:r>
              <a:rPr lang="en-GB" sz="2000" b="1" dirty="0">
                <a:latin typeface="Tahoma" panose="020B0604030504040204" pitchFamily="34" charset="0"/>
                <a:ea typeface="Tahoma" panose="020B0604030504040204" pitchFamily="34" charset="0"/>
                <a:cs typeface="Tahoma" panose="020B0604030504040204" pitchFamily="34" charset="0"/>
              </a:rPr>
              <a:t>the agreed outcomes sought for the child </a:t>
            </a:r>
            <a:r>
              <a:rPr lang="en-GB" sz="2000" dirty="0">
                <a:latin typeface="Tahoma" panose="020B0604030504040204" pitchFamily="34" charset="0"/>
                <a:ea typeface="Tahoma" panose="020B0604030504040204" pitchFamily="34" charset="0"/>
                <a:cs typeface="Tahoma" panose="020B0604030504040204" pitchFamily="34" charset="0"/>
              </a:rPr>
              <a:t>and the next steps. </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r>
              <a:rPr lang="en-GB" sz="2000" dirty="0" smtClean="0">
                <a:latin typeface="Tahoma" panose="020B0604030504040204" pitchFamily="34" charset="0"/>
                <a:ea typeface="Tahoma" panose="020B0604030504040204" pitchFamily="34" charset="0"/>
                <a:cs typeface="Tahoma" panose="020B0604030504040204" pitchFamily="34" charset="0"/>
              </a:rPr>
              <a:t>A </a:t>
            </a:r>
            <a:r>
              <a:rPr lang="en-GB" sz="2000" dirty="0">
                <a:latin typeface="Tahoma" panose="020B0604030504040204" pitchFamily="34" charset="0"/>
                <a:ea typeface="Tahoma" panose="020B0604030504040204" pitchFamily="34" charset="0"/>
                <a:cs typeface="Tahoma" panose="020B0604030504040204" pitchFamily="34" charset="0"/>
              </a:rPr>
              <a:t>short note of these early discussions </a:t>
            </a:r>
            <a:r>
              <a:rPr lang="en-GB" sz="2000" b="1" dirty="0">
                <a:latin typeface="Tahoma" panose="020B0604030504040204" pitchFamily="34" charset="0"/>
                <a:ea typeface="Tahoma" panose="020B0604030504040204" pitchFamily="34" charset="0"/>
                <a:cs typeface="Tahoma" panose="020B0604030504040204" pitchFamily="34" charset="0"/>
              </a:rPr>
              <a:t>should</a:t>
            </a:r>
            <a:r>
              <a:rPr lang="en-GB" sz="2000" dirty="0">
                <a:latin typeface="Tahoma" panose="020B0604030504040204" pitchFamily="34" charset="0"/>
                <a:ea typeface="Tahoma" panose="020B0604030504040204" pitchFamily="34" charset="0"/>
                <a:cs typeface="Tahoma" panose="020B0604030504040204" pitchFamily="34" charset="0"/>
              </a:rPr>
              <a:t> be added to the pupil’s record on the school information system and given to the parents</a:t>
            </a:r>
            <a:r>
              <a:rPr lang="en-GB" sz="2000" dirty="0" smtClean="0">
                <a:latin typeface="Tahoma" panose="020B0604030504040204" pitchFamily="34" charset="0"/>
                <a:ea typeface="Tahoma" panose="020B0604030504040204" pitchFamily="34" charset="0"/>
                <a:cs typeface="Tahoma" panose="020B0604030504040204" pitchFamily="34" charset="0"/>
              </a:rPr>
              <a:t>.</a:t>
            </a:r>
            <a:endParaRPr lang="en-GB"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6.43 </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r>
              <a:rPr lang="en-GB" sz="2000" dirty="0" smtClean="0">
                <a:latin typeface="Tahoma" panose="020B0604030504040204" pitchFamily="34" charset="0"/>
                <a:ea typeface="Tahoma" panose="020B0604030504040204" pitchFamily="34" charset="0"/>
                <a:cs typeface="Tahoma" panose="020B0604030504040204" pitchFamily="34" charset="0"/>
              </a:rPr>
              <a:t>However </a:t>
            </a:r>
            <a:r>
              <a:rPr lang="en-GB" sz="2000" dirty="0">
                <a:latin typeface="Tahoma" panose="020B0604030504040204" pitchFamily="34" charset="0"/>
                <a:ea typeface="Tahoma" panose="020B0604030504040204" pitchFamily="34" charset="0"/>
                <a:cs typeface="Tahoma" panose="020B0604030504040204" pitchFamily="34" charset="0"/>
              </a:rPr>
              <a:t>support is provided, a clear date for reviewing progress should be agreed and the parent, pupil and teaching staff should each be clear about how they will help the pupil reach the expected outcomes. </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p>
          <a:p>
            <a:endParaRPr lang="en-GB" dirty="0"/>
          </a:p>
        </p:txBody>
      </p:sp>
      <p:sp>
        <p:nvSpPr>
          <p:cNvPr id="3" name="Title 2"/>
          <p:cNvSpPr>
            <a:spLocks noGrp="1"/>
          </p:cNvSpPr>
          <p:nvPr>
            <p:ph type="title"/>
          </p:nvPr>
        </p:nvSpPr>
        <p:spPr>
          <a:xfrm>
            <a:off x="770593" y="285393"/>
            <a:ext cx="7676722" cy="767344"/>
          </a:xfrm>
          <a:solidFill>
            <a:schemeClr val="accent5">
              <a:lumMod val="20000"/>
              <a:lumOff val="80000"/>
            </a:schemeClr>
          </a:solidFill>
        </p:spPr>
        <p:txBody>
          <a:bodyPr/>
          <a:lstStyle/>
          <a:p>
            <a:r>
              <a:rPr lang="en-GB" sz="3200" dirty="0" smtClean="0"/>
              <a:t>The School Process of </a:t>
            </a:r>
            <a:r>
              <a:rPr lang="en-GB" sz="3200" dirty="0" smtClean="0">
                <a:hlinkClick r:id="rId3" action="ppaction://hlinkfile"/>
              </a:rPr>
              <a:t>Identification</a:t>
            </a:r>
            <a:endParaRPr lang="en-GB" sz="3200" dirty="0"/>
          </a:p>
        </p:txBody>
      </p:sp>
    </p:spTree>
    <p:extLst>
      <p:ext uri="{BB962C8B-B14F-4D97-AF65-F5344CB8AC3E}">
        <p14:creationId xmlns:p14="http://schemas.microsoft.com/office/powerpoint/2010/main" val="707295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980728"/>
            <a:ext cx="8496944" cy="5256584"/>
          </a:xfrm>
        </p:spPr>
        <p:txBody>
          <a:bodyPr>
            <a:normAutofit fontScale="25000" lnSpcReduction="20000"/>
          </a:bodyPr>
          <a:lstStyle/>
          <a:p>
            <a:endParaRPr lang="en-GB" sz="8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8000" b="1" dirty="0">
                <a:latin typeface="Tahoma" panose="020B0604030504040204" pitchFamily="34" charset="0"/>
                <a:ea typeface="Tahoma" panose="020B0604030504040204" pitchFamily="34" charset="0"/>
                <a:cs typeface="Tahoma" panose="020B0604030504040204" pitchFamily="34" charset="0"/>
              </a:rPr>
              <a:t>6.19 </a:t>
            </a:r>
            <a:endParaRPr lang="en-GB" sz="8000" b="1" dirty="0" smtClean="0">
              <a:latin typeface="Tahoma" panose="020B0604030504040204" pitchFamily="34" charset="0"/>
              <a:ea typeface="Tahoma" panose="020B0604030504040204" pitchFamily="34" charset="0"/>
              <a:cs typeface="Tahoma" panose="020B0604030504040204" pitchFamily="34" charset="0"/>
            </a:endParaRPr>
          </a:p>
          <a:p>
            <a:r>
              <a:rPr lang="en-GB" sz="8000" dirty="0" smtClean="0">
                <a:latin typeface="Tahoma" panose="020B0604030504040204" pitchFamily="34" charset="0"/>
                <a:ea typeface="Tahoma" panose="020B0604030504040204" pitchFamily="34" charset="0"/>
                <a:cs typeface="Tahoma" panose="020B0604030504040204" pitchFamily="34" charset="0"/>
              </a:rPr>
              <a:t>The </a:t>
            </a:r>
            <a:r>
              <a:rPr lang="en-GB" sz="8000" dirty="0">
                <a:latin typeface="Tahoma" panose="020B0604030504040204" pitchFamily="34" charset="0"/>
                <a:ea typeface="Tahoma" panose="020B0604030504040204" pitchFamily="34" charset="0"/>
                <a:cs typeface="Tahoma" panose="020B0604030504040204" pitchFamily="34" charset="0"/>
              </a:rPr>
              <a:t>first response to </a:t>
            </a:r>
            <a:r>
              <a:rPr lang="en-GB" sz="8000" dirty="0" smtClean="0">
                <a:latin typeface="Tahoma" panose="020B0604030504040204" pitchFamily="34" charset="0"/>
                <a:ea typeface="Tahoma" panose="020B0604030504040204" pitchFamily="34" charset="0"/>
                <a:cs typeface="Tahoma" panose="020B0604030504040204" pitchFamily="34" charset="0"/>
              </a:rPr>
              <a:t>lack of pupil </a:t>
            </a:r>
            <a:r>
              <a:rPr lang="en-GB" sz="8000" dirty="0">
                <a:latin typeface="Tahoma" panose="020B0604030504040204" pitchFamily="34" charset="0"/>
                <a:ea typeface="Tahoma" panose="020B0604030504040204" pitchFamily="34" charset="0"/>
                <a:cs typeface="Tahoma" panose="020B0604030504040204" pitchFamily="34" charset="0"/>
              </a:rPr>
              <a:t>progress should be </a:t>
            </a:r>
            <a:r>
              <a:rPr lang="en-GB" sz="8000" b="1" dirty="0" smtClean="0">
                <a:latin typeface="Tahoma" panose="020B0604030504040204" pitchFamily="34" charset="0"/>
                <a:ea typeface="Tahoma" panose="020B0604030504040204" pitchFamily="34" charset="0"/>
                <a:cs typeface="Tahoma" panose="020B0604030504040204" pitchFamily="34" charset="0"/>
              </a:rPr>
              <a:t>high </a:t>
            </a:r>
            <a:r>
              <a:rPr lang="en-GB" sz="8000" b="1" dirty="0">
                <a:latin typeface="Tahoma" panose="020B0604030504040204" pitchFamily="34" charset="0"/>
                <a:ea typeface="Tahoma" panose="020B0604030504040204" pitchFamily="34" charset="0"/>
                <a:cs typeface="Tahoma" panose="020B0604030504040204" pitchFamily="34" charset="0"/>
              </a:rPr>
              <a:t>quality teaching targeted at their areas of weakness. </a:t>
            </a:r>
            <a:endParaRPr lang="en-GB" sz="8000" b="1" dirty="0" smtClean="0">
              <a:latin typeface="Tahoma" panose="020B0604030504040204" pitchFamily="34" charset="0"/>
              <a:ea typeface="Tahoma" panose="020B0604030504040204" pitchFamily="34" charset="0"/>
              <a:cs typeface="Tahoma" panose="020B0604030504040204" pitchFamily="34" charset="0"/>
            </a:endParaRPr>
          </a:p>
          <a:p>
            <a:endParaRPr lang="en-GB" sz="8000" dirty="0">
              <a:latin typeface="Tahoma" panose="020B0604030504040204" pitchFamily="34" charset="0"/>
              <a:ea typeface="Tahoma" panose="020B0604030504040204" pitchFamily="34" charset="0"/>
              <a:cs typeface="Tahoma" panose="020B0604030504040204" pitchFamily="34" charset="0"/>
            </a:endParaRPr>
          </a:p>
          <a:p>
            <a:r>
              <a:rPr lang="en-GB" sz="8000" dirty="0" smtClean="0">
                <a:latin typeface="Tahoma" panose="020B0604030504040204" pitchFamily="34" charset="0"/>
                <a:ea typeface="Tahoma" panose="020B0604030504040204" pitchFamily="34" charset="0"/>
                <a:cs typeface="Tahoma" panose="020B0604030504040204" pitchFamily="34" charset="0"/>
              </a:rPr>
              <a:t>Where </a:t>
            </a:r>
            <a:r>
              <a:rPr lang="en-GB" sz="8000" dirty="0">
                <a:latin typeface="Tahoma" panose="020B0604030504040204" pitchFamily="34" charset="0"/>
                <a:ea typeface="Tahoma" panose="020B0604030504040204" pitchFamily="34" charset="0"/>
                <a:cs typeface="Tahoma" panose="020B0604030504040204" pitchFamily="34" charset="0"/>
              </a:rPr>
              <a:t>progress continues to be less than expected the class or subject teacher, working with the SENCO, should </a:t>
            </a:r>
            <a:r>
              <a:rPr lang="en-GB" sz="8000" b="1" dirty="0">
                <a:latin typeface="Tahoma" panose="020B0604030504040204" pitchFamily="34" charset="0"/>
                <a:ea typeface="Tahoma" panose="020B0604030504040204" pitchFamily="34" charset="0"/>
                <a:cs typeface="Tahoma" panose="020B0604030504040204" pitchFamily="34" charset="0"/>
              </a:rPr>
              <a:t>assess</a:t>
            </a:r>
            <a:r>
              <a:rPr lang="en-GB" sz="8000" dirty="0">
                <a:latin typeface="Tahoma" panose="020B0604030504040204" pitchFamily="34" charset="0"/>
                <a:ea typeface="Tahoma" panose="020B0604030504040204" pitchFamily="34" charset="0"/>
                <a:cs typeface="Tahoma" panose="020B0604030504040204" pitchFamily="34" charset="0"/>
              </a:rPr>
              <a:t> whether the child has SEN. </a:t>
            </a:r>
            <a:endParaRPr lang="en-GB" sz="8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8000" dirty="0">
              <a:latin typeface="Tahoma" panose="020B0604030504040204" pitchFamily="34" charset="0"/>
              <a:ea typeface="Tahoma" panose="020B0604030504040204" pitchFamily="34" charset="0"/>
              <a:cs typeface="Tahoma" panose="020B0604030504040204" pitchFamily="34" charset="0"/>
            </a:endParaRPr>
          </a:p>
          <a:p>
            <a:r>
              <a:rPr lang="en-GB" sz="8000" dirty="0">
                <a:latin typeface="Tahoma" panose="020B0604030504040204" pitchFamily="34" charset="0"/>
                <a:ea typeface="Tahoma" panose="020B0604030504040204" pitchFamily="34" charset="0"/>
                <a:cs typeface="Tahoma" panose="020B0604030504040204" pitchFamily="34" charset="0"/>
              </a:rPr>
              <a:t>While informally gathering evidence (including the views of the pupil and their parents) schools </a:t>
            </a:r>
            <a:r>
              <a:rPr lang="en-GB" sz="8000" b="1" dirty="0">
                <a:latin typeface="Tahoma" panose="020B0604030504040204" pitchFamily="34" charset="0"/>
                <a:ea typeface="Tahoma" panose="020B0604030504040204" pitchFamily="34" charset="0"/>
                <a:cs typeface="Tahoma" panose="020B0604030504040204" pitchFamily="34" charset="0"/>
              </a:rPr>
              <a:t>should not delay in putting in place extra teaching or other rigorous interventions </a:t>
            </a:r>
            <a:r>
              <a:rPr lang="en-GB" sz="8000" dirty="0">
                <a:latin typeface="Tahoma" panose="020B0604030504040204" pitchFamily="34" charset="0"/>
                <a:ea typeface="Tahoma" panose="020B0604030504040204" pitchFamily="34" charset="0"/>
                <a:cs typeface="Tahoma" panose="020B0604030504040204" pitchFamily="34" charset="0"/>
              </a:rPr>
              <a:t>designed to secure better progress, where required. </a:t>
            </a:r>
          </a:p>
          <a:p>
            <a:endParaRPr lang="en-GB" sz="8000" dirty="0">
              <a:latin typeface="Tahoma" panose="020B0604030504040204" pitchFamily="34" charset="0"/>
              <a:ea typeface="Tahoma" panose="020B0604030504040204" pitchFamily="34" charset="0"/>
              <a:cs typeface="Tahoma" panose="020B0604030504040204" pitchFamily="34" charset="0"/>
            </a:endParaRPr>
          </a:p>
          <a:p>
            <a:endParaRPr lang="en-GB" sz="8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8000" b="1" dirty="0">
                <a:latin typeface="Tahoma" panose="020B0604030504040204" pitchFamily="34" charset="0"/>
                <a:ea typeface="Tahoma" panose="020B0604030504040204" pitchFamily="34" charset="0"/>
                <a:cs typeface="Tahoma" panose="020B0604030504040204" pitchFamily="34" charset="0"/>
              </a:rPr>
              <a:t>6.20</a:t>
            </a:r>
            <a:r>
              <a:rPr lang="en-GB" sz="8000" dirty="0">
                <a:latin typeface="Tahoma" panose="020B0604030504040204" pitchFamily="34" charset="0"/>
                <a:ea typeface="Tahoma" panose="020B0604030504040204" pitchFamily="34" charset="0"/>
                <a:cs typeface="Tahoma" panose="020B0604030504040204" pitchFamily="34" charset="0"/>
              </a:rPr>
              <a:t> </a:t>
            </a:r>
            <a:endParaRPr lang="en-GB" sz="8000" dirty="0" smtClean="0">
              <a:latin typeface="Tahoma" panose="020B0604030504040204" pitchFamily="34" charset="0"/>
              <a:ea typeface="Tahoma" panose="020B0604030504040204" pitchFamily="34" charset="0"/>
              <a:cs typeface="Tahoma" panose="020B0604030504040204" pitchFamily="34" charset="0"/>
            </a:endParaRPr>
          </a:p>
          <a:p>
            <a:r>
              <a:rPr lang="en-GB" sz="8000" dirty="0" smtClean="0">
                <a:latin typeface="Tahoma" panose="020B0604030504040204" pitchFamily="34" charset="0"/>
                <a:ea typeface="Tahoma" panose="020B0604030504040204" pitchFamily="34" charset="0"/>
                <a:cs typeface="Tahoma" panose="020B0604030504040204" pitchFamily="34" charset="0"/>
              </a:rPr>
              <a:t>All </a:t>
            </a:r>
            <a:r>
              <a:rPr lang="en-GB" sz="8000" dirty="0">
                <a:latin typeface="Tahoma" panose="020B0604030504040204" pitchFamily="34" charset="0"/>
                <a:ea typeface="Tahoma" panose="020B0604030504040204" pitchFamily="34" charset="0"/>
                <a:cs typeface="Tahoma" panose="020B0604030504040204" pitchFamily="34" charset="0"/>
              </a:rPr>
              <a:t>those who work with children and young people should be alert to emerging difficulties and respond early. </a:t>
            </a:r>
            <a:endParaRPr lang="en-GB" sz="8000" dirty="0" smtClean="0">
              <a:latin typeface="Tahoma" panose="020B0604030504040204" pitchFamily="34" charset="0"/>
              <a:ea typeface="Tahoma" panose="020B0604030504040204" pitchFamily="34" charset="0"/>
              <a:cs typeface="Tahoma" panose="020B0604030504040204" pitchFamily="34" charset="0"/>
            </a:endParaRPr>
          </a:p>
          <a:p>
            <a:endParaRPr lang="en-GB" sz="4000" dirty="0" smtClean="0"/>
          </a:p>
          <a:p>
            <a:endParaRPr lang="en-GB" sz="4900" dirty="0"/>
          </a:p>
          <a:p>
            <a:endParaRPr lang="en-GB" sz="4900" dirty="0"/>
          </a:p>
        </p:txBody>
      </p:sp>
      <p:sp>
        <p:nvSpPr>
          <p:cNvPr id="3" name="Title 2"/>
          <p:cNvSpPr>
            <a:spLocks noGrp="1"/>
          </p:cNvSpPr>
          <p:nvPr>
            <p:ph type="title"/>
          </p:nvPr>
        </p:nvSpPr>
        <p:spPr>
          <a:xfrm>
            <a:off x="770592" y="285393"/>
            <a:ext cx="8049880" cy="695336"/>
          </a:xfrm>
          <a:solidFill>
            <a:schemeClr val="accent5">
              <a:lumMod val="20000"/>
              <a:lumOff val="80000"/>
            </a:schemeClr>
          </a:solidFill>
        </p:spPr>
        <p:txBody>
          <a:bodyPr/>
          <a:lstStyle/>
          <a:p>
            <a:r>
              <a:rPr lang="en-GB" sz="3200" dirty="0" smtClean="0"/>
              <a:t>Don’t Wait…..</a:t>
            </a:r>
            <a:endParaRPr lang="en-GB" sz="3200" dirty="0"/>
          </a:p>
        </p:txBody>
      </p:sp>
    </p:spTree>
    <p:extLst>
      <p:ext uri="{BB962C8B-B14F-4D97-AF65-F5344CB8AC3E}">
        <p14:creationId xmlns:p14="http://schemas.microsoft.com/office/powerpoint/2010/main" val="2016982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0366" y="1340768"/>
            <a:ext cx="7834082" cy="4752528"/>
          </a:xfrm>
        </p:spPr>
        <p:txBody>
          <a:bodyPr/>
          <a:lstStyle/>
          <a:p>
            <a:r>
              <a:rPr lang="en-GB" dirty="0" smtClean="0">
                <a:latin typeface="Tahoma" panose="020B0604030504040204" pitchFamily="34" charset="0"/>
                <a:ea typeface="Tahoma" panose="020B0604030504040204" pitchFamily="34" charset="0"/>
                <a:cs typeface="Tahoma" panose="020B0604030504040204" pitchFamily="34" charset="0"/>
              </a:rPr>
              <a:t>All teachers need to be aware of the targeted interventions used in the school, what needs they address and what the expected outcomes are </a:t>
            </a:r>
          </a:p>
          <a:p>
            <a:pPr marL="0" lvl="0" indent="0">
              <a:buNone/>
            </a:pPr>
            <a:endParaRPr lang="en-GB" dirty="0" smtClean="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Support staff will have additional qualifications or training  to enable them to </a:t>
            </a:r>
            <a:r>
              <a:rPr lang="en-GB" dirty="0" smtClean="0">
                <a:latin typeface="Tahoma" panose="020B0604030504040204" pitchFamily="34" charset="0"/>
                <a:ea typeface="Tahoma" panose="020B0604030504040204" pitchFamily="34" charset="0"/>
                <a:cs typeface="Tahoma" panose="020B0604030504040204" pitchFamily="34" charset="0"/>
              </a:rPr>
              <a:t>…. delivery </a:t>
            </a:r>
            <a:r>
              <a:rPr lang="en-GB" dirty="0">
                <a:latin typeface="Tahoma" panose="020B0604030504040204" pitchFamily="34" charset="0"/>
                <a:ea typeface="Tahoma" panose="020B0604030504040204" pitchFamily="34" charset="0"/>
                <a:cs typeface="Tahoma" panose="020B0604030504040204" pitchFamily="34" charset="0"/>
              </a:rPr>
              <a:t>of evidence based intervention programmes</a:t>
            </a:r>
            <a:r>
              <a:rPr lang="en-GB" sz="1800" dirty="0" smtClean="0">
                <a:latin typeface="Tahoma" panose="020B0604030504040204" pitchFamily="34" charset="0"/>
                <a:ea typeface="Tahoma" panose="020B0604030504040204" pitchFamily="34" charset="0"/>
                <a:cs typeface="Tahoma" panose="020B0604030504040204" pitchFamily="34" charset="0"/>
              </a:rPr>
              <a:t>.</a:t>
            </a:r>
          </a:p>
          <a:p>
            <a:endParaRPr lang="en-GB" sz="1800"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Staff need to ensure that skills targeted through interventions are utilised in class based learning</a:t>
            </a:r>
          </a:p>
          <a:p>
            <a:pPr lvl="0"/>
            <a:endParaRPr lang="en-GB" b="1" dirty="0" smtClean="0">
              <a:latin typeface="Arial" panose="020B0604020202020204" pitchFamily="34" charset="0"/>
              <a:cs typeface="Arial" panose="020B0604020202020204" pitchFamily="34" charset="0"/>
            </a:endParaRPr>
          </a:p>
          <a:p>
            <a:endParaRPr lang="en-GB" b="1" dirty="0" smtClean="0"/>
          </a:p>
          <a:p>
            <a:endParaRPr lang="en-GB" dirty="0"/>
          </a:p>
        </p:txBody>
      </p:sp>
      <p:sp>
        <p:nvSpPr>
          <p:cNvPr id="3" name="Title 2"/>
          <p:cNvSpPr>
            <a:spLocks noGrp="1"/>
          </p:cNvSpPr>
          <p:nvPr>
            <p:ph type="title"/>
          </p:nvPr>
        </p:nvSpPr>
        <p:spPr>
          <a:xfrm>
            <a:off x="770593" y="285393"/>
            <a:ext cx="7676722" cy="767344"/>
          </a:xfrm>
          <a:solidFill>
            <a:schemeClr val="accent5">
              <a:lumMod val="20000"/>
              <a:lumOff val="80000"/>
            </a:schemeClr>
          </a:solidFill>
        </p:spPr>
        <p:txBody>
          <a:bodyPr/>
          <a:lstStyle/>
          <a:p>
            <a:r>
              <a:rPr lang="en-GB" dirty="0" smtClean="0"/>
              <a:t>Additional to… different from….</a:t>
            </a:r>
            <a:endParaRPr lang="en-GB" dirty="0"/>
          </a:p>
        </p:txBody>
      </p:sp>
    </p:spTree>
    <p:extLst>
      <p:ext uri="{BB962C8B-B14F-4D97-AF65-F5344CB8AC3E}">
        <p14:creationId xmlns:p14="http://schemas.microsoft.com/office/powerpoint/2010/main" val="3186435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20656072"/>
              </p:ext>
            </p:extLst>
          </p:nvPr>
        </p:nvGraphicFramePr>
        <p:xfrm>
          <a:off x="769938" y="1341438"/>
          <a:ext cx="767715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solidFill>
            <a:schemeClr val="accent5">
              <a:lumMod val="20000"/>
              <a:lumOff val="80000"/>
            </a:schemeClr>
          </a:solidFill>
        </p:spPr>
        <p:txBody>
          <a:bodyPr/>
          <a:lstStyle/>
          <a:p>
            <a:r>
              <a:rPr lang="en-GB" sz="3200" dirty="0" smtClean="0"/>
              <a:t>Graduated Response: </a:t>
            </a:r>
            <a:br>
              <a:rPr lang="en-GB" sz="3200" dirty="0" smtClean="0"/>
            </a:br>
            <a:r>
              <a:rPr lang="en-GB" sz="2400" dirty="0" smtClean="0"/>
              <a:t>What will it look like for children and young people?</a:t>
            </a:r>
            <a:endParaRPr lang="en-GB" sz="2400" dirty="0"/>
          </a:p>
        </p:txBody>
      </p:sp>
      <p:sp>
        <p:nvSpPr>
          <p:cNvPr id="5" name="Curved Right Arrow 4"/>
          <p:cNvSpPr/>
          <p:nvPr/>
        </p:nvSpPr>
        <p:spPr>
          <a:xfrm>
            <a:off x="418392" y="1844823"/>
            <a:ext cx="3073488" cy="4104457"/>
          </a:xfrm>
          <a:prstGeom prst="curvedRightArrow">
            <a:avLst>
              <a:gd name="adj1" fmla="val 9923"/>
              <a:gd name="adj2" fmla="val 49446"/>
              <a:gd name="adj3" fmla="val 25000"/>
            </a:avLst>
          </a:prstGeom>
          <a:solidFill>
            <a:srgbClr val="FF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Curved Left Arrow 5"/>
          <p:cNvSpPr/>
          <p:nvPr/>
        </p:nvSpPr>
        <p:spPr>
          <a:xfrm>
            <a:off x="5940152" y="3530297"/>
            <a:ext cx="2952328" cy="2102757"/>
          </a:xfrm>
          <a:prstGeom prst="curvedLeftArrow">
            <a:avLst>
              <a:gd name="adj1" fmla="val 14401"/>
              <a:gd name="adj2" fmla="val 50000"/>
              <a:gd name="adj3" fmla="val 25000"/>
            </a:avLst>
          </a:prstGeom>
          <a:solidFill>
            <a:schemeClr val="accent6">
              <a:lumMod val="75000"/>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p:cNvSpPr txBox="1"/>
          <p:nvPr/>
        </p:nvSpPr>
        <p:spPr>
          <a:xfrm>
            <a:off x="7083386" y="1556792"/>
            <a:ext cx="1809094" cy="1754326"/>
          </a:xfrm>
          <a:prstGeom prst="rect">
            <a:avLst/>
          </a:prstGeom>
          <a:solidFill>
            <a:schemeClr val="accent2">
              <a:lumMod val="40000"/>
              <a:lumOff val="60000"/>
            </a:schemeClr>
          </a:solidFill>
        </p:spPr>
        <p:txBody>
          <a:bodyPr wrap="square" rtlCol="0">
            <a:spAutoFit/>
          </a:bodyPr>
          <a:lstStyle/>
          <a:p>
            <a:r>
              <a:rPr lang="en-GB" dirty="0" smtClean="0"/>
              <a:t>Additional SEN teaching </a:t>
            </a:r>
            <a:r>
              <a:rPr lang="en-GB" dirty="0"/>
              <a:t>informs and supports </a:t>
            </a:r>
            <a:r>
              <a:rPr lang="en-GB" dirty="0" smtClean="0"/>
              <a:t>Quality First Teaching </a:t>
            </a:r>
            <a:endParaRPr lang="en-GB" dirty="0"/>
          </a:p>
          <a:p>
            <a:r>
              <a:rPr lang="en-GB" dirty="0" smtClean="0"/>
              <a:t> </a:t>
            </a:r>
            <a:endParaRPr lang="en-GB" dirty="0"/>
          </a:p>
        </p:txBody>
      </p:sp>
    </p:spTree>
    <p:extLst>
      <p:ext uri="{BB962C8B-B14F-4D97-AF65-F5344CB8AC3E}">
        <p14:creationId xmlns:p14="http://schemas.microsoft.com/office/powerpoint/2010/main" val="439269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0592" y="285393"/>
            <a:ext cx="8049879" cy="767344"/>
          </a:xfrm>
          <a:solidFill>
            <a:schemeClr val="accent5">
              <a:lumMod val="20000"/>
              <a:lumOff val="80000"/>
            </a:schemeClr>
          </a:solidFill>
        </p:spPr>
        <p:txBody>
          <a:bodyPr/>
          <a:lstStyle/>
          <a:p>
            <a:r>
              <a:rPr lang="en-GB" sz="3600" dirty="0" smtClean="0"/>
              <a:t>The Graduated Response – A Pathway</a:t>
            </a:r>
            <a:endParaRPr lang="en-GB" sz="3600" dirty="0"/>
          </a:p>
        </p:txBody>
      </p:sp>
      <p:pic>
        <p:nvPicPr>
          <p:cNvPr id="2052" name="Picture 4" descr="https://encrypted-tbn2.gstatic.com/images?q=tbn:ANd9GcRjMfRqhZ7hh-eS6oPqzC_1I-GuANYqAwGmi2TmNsG2d5_U0yyQh60_WugE">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705402"/>
            <a:ext cx="3240360" cy="4494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812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latin typeface="+mn-lt"/>
              </a:rPr>
              <a:t>Code of Practice Overview</a:t>
            </a:r>
            <a:endParaRPr lang="en-GB" dirty="0">
              <a:latin typeface="+mn-lt"/>
            </a:endParaRPr>
          </a:p>
        </p:txBody>
      </p:sp>
      <p:sp>
        <p:nvSpPr>
          <p:cNvPr id="3" name="Subtitle 2"/>
          <p:cNvSpPr>
            <a:spLocks noGrp="1"/>
          </p:cNvSpPr>
          <p:nvPr>
            <p:ph type="subTitle" idx="1"/>
          </p:nvPr>
        </p:nvSpPr>
        <p:spPr/>
        <p:txBody>
          <a:bodyPr/>
          <a:lstStyle/>
          <a:p>
            <a:r>
              <a:rPr lang="en-GB" b="1" dirty="0" smtClean="0">
                <a:latin typeface="+mn-lt"/>
              </a:rPr>
              <a:t>Pat Bullen</a:t>
            </a:r>
            <a:endParaRPr lang="en-GB" b="1" dirty="0">
              <a:latin typeface="+mn-lt"/>
            </a:endParaRPr>
          </a:p>
        </p:txBody>
      </p:sp>
    </p:spTree>
    <p:extLst>
      <p:ext uri="{BB962C8B-B14F-4D97-AF65-F5344CB8AC3E}">
        <p14:creationId xmlns:p14="http://schemas.microsoft.com/office/powerpoint/2010/main" val="12621216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63769610"/>
              </p:ext>
            </p:extLst>
          </p:nvPr>
        </p:nvGraphicFramePr>
        <p:xfrm>
          <a:off x="755576" y="980728"/>
          <a:ext cx="8136904"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770593" y="285393"/>
            <a:ext cx="7676722" cy="767344"/>
          </a:xfrm>
          <a:solidFill>
            <a:schemeClr val="accent5">
              <a:lumMod val="20000"/>
              <a:lumOff val="80000"/>
            </a:schemeClr>
          </a:solidFill>
        </p:spPr>
        <p:txBody>
          <a:bodyPr/>
          <a:lstStyle/>
          <a:p>
            <a:r>
              <a:rPr lang="en-GB" sz="3200" dirty="0" smtClean="0"/>
              <a:t>Graduated Response: </a:t>
            </a:r>
            <a:r>
              <a:rPr lang="en-GB" sz="2000" dirty="0" smtClean="0"/>
              <a:t>What will it look like?</a:t>
            </a:r>
            <a:endParaRPr lang="en-GB" sz="2000" dirty="0"/>
          </a:p>
        </p:txBody>
      </p:sp>
      <p:sp>
        <p:nvSpPr>
          <p:cNvPr id="8" name="Rectangle 7"/>
          <p:cNvSpPr/>
          <p:nvPr/>
        </p:nvSpPr>
        <p:spPr>
          <a:xfrm>
            <a:off x="6516216" y="1196752"/>
            <a:ext cx="1872208" cy="1368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en-GB" b="1" dirty="0" smtClean="0"/>
              <a:t>Additional </a:t>
            </a:r>
          </a:p>
          <a:p>
            <a:pPr lvl="0"/>
            <a:r>
              <a:rPr lang="en-GB" b="1" dirty="0" smtClean="0"/>
              <a:t>Personalised Support</a:t>
            </a:r>
          </a:p>
          <a:p>
            <a:pPr lvl="0"/>
            <a:r>
              <a:rPr lang="en-GB" sz="1400" b="1" dirty="0" smtClean="0"/>
              <a:t>[Linked to </a:t>
            </a:r>
            <a:r>
              <a:rPr lang="en-GB" sz="1400" b="1" dirty="0"/>
              <a:t>P</a:t>
            </a:r>
            <a:r>
              <a:rPr lang="en-GB" sz="1400" b="1" dirty="0" smtClean="0"/>
              <a:t>at’s Comments]</a:t>
            </a:r>
            <a:endParaRPr lang="en-GB" sz="1400" b="1" dirty="0"/>
          </a:p>
        </p:txBody>
      </p:sp>
      <p:sp>
        <p:nvSpPr>
          <p:cNvPr id="9" name="Right Arrow 8"/>
          <p:cNvSpPr/>
          <p:nvPr/>
        </p:nvSpPr>
        <p:spPr>
          <a:xfrm rot="10800000">
            <a:off x="5382654" y="1415159"/>
            <a:ext cx="1057047" cy="3564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Bent Arrow 1"/>
          <p:cNvSpPr/>
          <p:nvPr/>
        </p:nvSpPr>
        <p:spPr>
          <a:xfrm>
            <a:off x="1547664" y="3356992"/>
            <a:ext cx="1008112" cy="3168352"/>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5" name="Bent Arrow 4"/>
          <p:cNvSpPr/>
          <p:nvPr/>
        </p:nvSpPr>
        <p:spPr>
          <a:xfrm>
            <a:off x="1115616" y="836712"/>
            <a:ext cx="3096344" cy="5688632"/>
          </a:xfrm>
          <a:prstGeom prst="bentArrow">
            <a:avLst>
              <a:gd name="adj1" fmla="val 8251"/>
              <a:gd name="adj2" fmla="val 25000"/>
              <a:gd name="adj3" fmla="val 18829"/>
              <a:gd name="adj4" fmla="val 43750"/>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1691680" y="3494541"/>
            <a:ext cx="972108" cy="369332"/>
          </a:xfrm>
          <a:prstGeom prst="rect">
            <a:avLst/>
          </a:prstGeom>
          <a:noFill/>
        </p:spPr>
        <p:txBody>
          <a:bodyPr wrap="square" rtlCol="0">
            <a:spAutoFit/>
          </a:bodyPr>
          <a:lstStyle/>
          <a:p>
            <a:r>
              <a:rPr lang="en-GB" b="1" dirty="0" smtClean="0">
                <a:solidFill>
                  <a:schemeClr val="tx2">
                    <a:lumMod val="75000"/>
                  </a:schemeClr>
                </a:solidFill>
              </a:rPr>
              <a:t>PLUS….</a:t>
            </a:r>
            <a:endParaRPr lang="en-GB" b="1" dirty="0">
              <a:solidFill>
                <a:schemeClr val="tx2">
                  <a:lumMod val="75000"/>
                </a:schemeClr>
              </a:solidFill>
            </a:endParaRPr>
          </a:p>
        </p:txBody>
      </p:sp>
      <p:sp>
        <p:nvSpPr>
          <p:cNvPr id="10" name="TextBox 9"/>
          <p:cNvSpPr txBox="1"/>
          <p:nvPr/>
        </p:nvSpPr>
        <p:spPr>
          <a:xfrm>
            <a:off x="3201383" y="1418147"/>
            <a:ext cx="972108" cy="369332"/>
          </a:xfrm>
          <a:prstGeom prst="rect">
            <a:avLst/>
          </a:prstGeom>
          <a:noFill/>
        </p:spPr>
        <p:txBody>
          <a:bodyPr wrap="square" rtlCol="0">
            <a:spAutoFit/>
          </a:bodyPr>
          <a:lstStyle/>
          <a:p>
            <a:r>
              <a:rPr lang="en-GB" b="1" dirty="0" smtClean="0">
                <a:solidFill>
                  <a:schemeClr val="tx2">
                    <a:lumMod val="75000"/>
                  </a:schemeClr>
                </a:solidFill>
              </a:rPr>
              <a:t>PLUS….</a:t>
            </a:r>
            <a:endParaRPr lang="en-GB" b="1" dirty="0">
              <a:solidFill>
                <a:schemeClr val="tx2">
                  <a:lumMod val="75000"/>
                </a:schemeClr>
              </a:solidFill>
            </a:endParaRPr>
          </a:p>
        </p:txBody>
      </p:sp>
    </p:spTree>
    <p:extLst>
      <p:ext uri="{BB962C8B-B14F-4D97-AF65-F5344CB8AC3E}">
        <p14:creationId xmlns:p14="http://schemas.microsoft.com/office/powerpoint/2010/main" val="2824535863"/>
      </p:ext>
    </p:extLst>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9631"/>
            <a:ext cx="8568952" cy="422032"/>
          </a:xfrm>
          <a:solidFill>
            <a:schemeClr val="accent5">
              <a:lumMod val="20000"/>
              <a:lumOff val="80000"/>
            </a:schemeClr>
          </a:solidFill>
        </p:spPr>
        <p:txBody>
          <a:bodyPr>
            <a:normAutofit fontScale="90000"/>
          </a:bodyPr>
          <a:lstStyle/>
          <a:p>
            <a:r>
              <a:rPr lang="en-GB" sz="2700" b="1" dirty="0" smtClean="0">
                <a:solidFill>
                  <a:schemeClr val="tx2">
                    <a:lumMod val="75000"/>
                  </a:schemeClr>
                </a:solidFill>
                <a:latin typeface="+mn-lt"/>
                <a:cs typeface="Arial" panose="020B0604020202020204" pitchFamily="34" charset="0"/>
              </a:rPr>
              <a:t>Cyclical  Structure Through Graduated Approach:</a:t>
            </a:r>
            <a:r>
              <a:rPr lang="en-GB" sz="2000" dirty="0">
                <a:latin typeface="Calibri" panose="020F0502020204030204" pitchFamily="34" charset="0"/>
                <a:cs typeface="Arial" panose="020B0604020202020204" pitchFamily="34" charset="0"/>
              </a:rPr>
              <a:t/>
            </a:r>
            <a:br>
              <a:rPr lang="en-GB" sz="2000" dirty="0">
                <a:latin typeface="Calibri" panose="020F0502020204030204" pitchFamily="34" charset="0"/>
                <a:cs typeface="Arial" panose="020B0604020202020204" pitchFamily="34" charset="0"/>
              </a:rPr>
            </a:br>
            <a:endParaRPr lang="en-GB" sz="2000" dirty="0">
              <a:latin typeface="Calibri" panose="020F0502020204030204" pitchFamily="34" charset="0"/>
            </a:endParaRPr>
          </a:p>
        </p:txBody>
      </p:sp>
      <p:grpSp>
        <p:nvGrpSpPr>
          <p:cNvPr id="3" name="Group 2"/>
          <p:cNvGrpSpPr/>
          <p:nvPr/>
        </p:nvGrpSpPr>
        <p:grpSpPr>
          <a:xfrm>
            <a:off x="2436729" y="1728597"/>
            <a:ext cx="3694255" cy="4652731"/>
            <a:chOff x="2904913" y="201036"/>
            <a:chExt cx="5760720" cy="5760720"/>
          </a:xfrm>
          <a:solidFill>
            <a:srgbClr val="CCFFCC"/>
          </a:solidFill>
        </p:grpSpPr>
        <p:sp>
          <p:nvSpPr>
            <p:cNvPr id="4" name="Pie 3"/>
            <p:cNvSpPr/>
            <p:nvPr/>
          </p:nvSpPr>
          <p:spPr>
            <a:xfrm>
              <a:off x="2904913" y="201036"/>
              <a:ext cx="5760720" cy="5760720"/>
            </a:xfrm>
            <a:prstGeom prst="pie">
              <a:avLst>
                <a:gd name="adj1" fmla="val 16200000"/>
                <a:gd name="adj2" fmla="val 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Pie 4"/>
            <p:cNvSpPr/>
            <p:nvPr/>
          </p:nvSpPr>
          <p:spPr>
            <a:xfrm>
              <a:off x="5962895" y="1395014"/>
              <a:ext cx="2125980" cy="15773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GB" sz="1600" kern="1200" dirty="0">
                <a:latin typeface="Arial" panose="020B0604020202020204" pitchFamily="34" charset="0"/>
                <a:cs typeface="Arial" panose="020B0604020202020204" pitchFamily="34" charset="0"/>
              </a:endParaRPr>
            </a:p>
          </p:txBody>
        </p:sp>
      </p:grpSp>
      <p:grpSp>
        <p:nvGrpSpPr>
          <p:cNvPr id="6" name="Group 5"/>
          <p:cNvGrpSpPr/>
          <p:nvPr/>
        </p:nvGrpSpPr>
        <p:grpSpPr>
          <a:xfrm>
            <a:off x="2765675" y="1728597"/>
            <a:ext cx="3216621" cy="4834389"/>
            <a:chOff x="2722319" y="205299"/>
            <a:chExt cx="5760777" cy="5760720"/>
          </a:xfrm>
          <a:solidFill>
            <a:srgbClr val="FFCCFF"/>
          </a:solidFill>
        </p:grpSpPr>
        <p:sp>
          <p:nvSpPr>
            <p:cNvPr id="7" name="Pie 6"/>
            <p:cNvSpPr/>
            <p:nvPr/>
          </p:nvSpPr>
          <p:spPr>
            <a:xfrm>
              <a:off x="2722319" y="205299"/>
              <a:ext cx="5760777" cy="5760720"/>
            </a:xfrm>
            <a:prstGeom prst="pie">
              <a:avLst>
                <a:gd name="adj1" fmla="val 10800000"/>
                <a:gd name="adj2" fmla="val 1620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ie 4"/>
            <p:cNvSpPr/>
            <p:nvPr/>
          </p:nvSpPr>
          <p:spPr>
            <a:xfrm>
              <a:off x="3299082" y="1399277"/>
              <a:ext cx="2126001" cy="15773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GB" sz="6500" kern="1200" dirty="0"/>
            </a:p>
          </p:txBody>
        </p:sp>
      </p:grpSp>
      <p:grpSp>
        <p:nvGrpSpPr>
          <p:cNvPr id="9" name="Group 8"/>
          <p:cNvGrpSpPr/>
          <p:nvPr/>
        </p:nvGrpSpPr>
        <p:grpSpPr>
          <a:xfrm>
            <a:off x="2746578" y="1522347"/>
            <a:ext cx="3235718" cy="5040639"/>
            <a:chOff x="2722347" y="351168"/>
            <a:chExt cx="5760720" cy="5760720"/>
          </a:xfrm>
          <a:solidFill>
            <a:srgbClr val="CCCCFF"/>
          </a:solidFill>
        </p:grpSpPr>
        <p:sp>
          <p:nvSpPr>
            <p:cNvPr id="10" name="Pie 9"/>
            <p:cNvSpPr/>
            <p:nvPr/>
          </p:nvSpPr>
          <p:spPr>
            <a:xfrm>
              <a:off x="2722347" y="351168"/>
              <a:ext cx="5760720" cy="5760720"/>
            </a:xfrm>
            <a:prstGeom prst="pie">
              <a:avLst>
                <a:gd name="adj1" fmla="val 5400000"/>
                <a:gd name="adj2" fmla="val 1080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Pie 4"/>
            <p:cNvSpPr/>
            <p:nvPr/>
          </p:nvSpPr>
          <p:spPr>
            <a:xfrm>
              <a:off x="3299105" y="3340571"/>
              <a:ext cx="2125980" cy="15773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GB" sz="1600" kern="1200" dirty="0">
                <a:solidFill>
                  <a:schemeClr val="tx1"/>
                </a:solidFill>
                <a:latin typeface="Arial" panose="020B0604020202020204" pitchFamily="34" charset="0"/>
                <a:cs typeface="Arial" panose="020B0604020202020204" pitchFamily="34" charset="0"/>
              </a:endParaRPr>
            </a:p>
          </p:txBody>
        </p:sp>
      </p:grpSp>
      <p:grpSp>
        <p:nvGrpSpPr>
          <p:cNvPr id="12" name="Group 11"/>
          <p:cNvGrpSpPr/>
          <p:nvPr/>
        </p:nvGrpSpPr>
        <p:grpSpPr>
          <a:xfrm>
            <a:off x="2591263" y="1522347"/>
            <a:ext cx="3539721" cy="5040639"/>
            <a:chOff x="2923635" y="353127"/>
            <a:chExt cx="5760720" cy="5760720"/>
          </a:xfrm>
          <a:solidFill>
            <a:schemeClr val="accent6">
              <a:lumMod val="60000"/>
              <a:lumOff val="40000"/>
            </a:schemeClr>
          </a:solidFill>
        </p:grpSpPr>
        <p:sp>
          <p:nvSpPr>
            <p:cNvPr id="13" name="Pie 12"/>
            <p:cNvSpPr/>
            <p:nvPr/>
          </p:nvSpPr>
          <p:spPr>
            <a:xfrm>
              <a:off x="2923635" y="353127"/>
              <a:ext cx="5760720" cy="5760720"/>
            </a:xfrm>
            <a:prstGeom prst="pie">
              <a:avLst>
                <a:gd name="adj1" fmla="val 0"/>
                <a:gd name="adj2" fmla="val 540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Pie 4"/>
            <p:cNvSpPr/>
            <p:nvPr/>
          </p:nvSpPr>
          <p:spPr>
            <a:xfrm>
              <a:off x="5981617" y="3342529"/>
              <a:ext cx="2125980" cy="15773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GB" sz="1600" kern="1200" dirty="0">
                <a:solidFill>
                  <a:schemeClr val="tx1"/>
                </a:solidFill>
                <a:latin typeface="Arial" panose="020B0604020202020204" pitchFamily="34" charset="0"/>
                <a:cs typeface="Arial" panose="020B0604020202020204" pitchFamily="34" charset="0"/>
              </a:endParaRPr>
            </a:p>
          </p:txBody>
        </p:sp>
      </p:grpSp>
      <p:sp>
        <p:nvSpPr>
          <p:cNvPr id="15" name="TextBox 48"/>
          <p:cNvSpPr txBox="1">
            <a:spLocks noChangeArrowheads="1"/>
          </p:cNvSpPr>
          <p:nvPr/>
        </p:nvSpPr>
        <p:spPr bwMode="auto">
          <a:xfrm>
            <a:off x="2987915" y="2546026"/>
            <a:ext cx="1545616" cy="830997"/>
          </a:xfrm>
          <a:prstGeom prst="rect">
            <a:avLst/>
          </a:prstGeom>
          <a:noFill/>
          <a:ln w="9525">
            <a:noFill/>
            <a:miter lim="800000"/>
            <a:headEnd/>
            <a:tailEnd/>
          </a:ln>
        </p:spPr>
        <p:txBody>
          <a:bodyPr wrap="none">
            <a:spAutoFit/>
          </a:bodyPr>
          <a:lstStyle/>
          <a:p>
            <a:r>
              <a:rPr lang="en-GB" sz="2800" b="1" dirty="0" smtClean="0">
                <a:latin typeface="Arial" panose="020B0604020202020204" pitchFamily="34" charset="0"/>
                <a:cs typeface="Arial" panose="020B0604020202020204" pitchFamily="34" charset="0"/>
              </a:rPr>
              <a:t>Assess/</a:t>
            </a:r>
          </a:p>
          <a:p>
            <a:r>
              <a:rPr lang="en-GB" sz="2000" b="1" dirty="0" smtClean="0">
                <a:latin typeface="Arial" panose="020B0604020202020204" pitchFamily="34" charset="0"/>
                <a:cs typeface="Arial" panose="020B0604020202020204" pitchFamily="34" charset="0"/>
              </a:rPr>
              <a:t>Re-assess</a:t>
            </a:r>
            <a:endParaRPr lang="en-GB" sz="2000" b="1" dirty="0">
              <a:latin typeface="Arial" panose="020B0604020202020204" pitchFamily="34" charset="0"/>
              <a:cs typeface="Arial" panose="020B0604020202020204" pitchFamily="34" charset="0"/>
            </a:endParaRPr>
          </a:p>
        </p:txBody>
      </p:sp>
      <p:sp>
        <p:nvSpPr>
          <p:cNvPr id="16" name="TextBox 49"/>
          <p:cNvSpPr txBox="1">
            <a:spLocks noChangeArrowheads="1"/>
          </p:cNvSpPr>
          <p:nvPr/>
        </p:nvSpPr>
        <p:spPr bwMode="auto">
          <a:xfrm>
            <a:off x="4500377" y="2635609"/>
            <a:ext cx="1276214" cy="1446550"/>
          </a:xfrm>
          <a:prstGeom prst="rect">
            <a:avLst/>
          </a:prstGeom>
          <a:noFill/>
          <a:ln w="9525">
            <a:noFill/>
            <a:miter lim="800000"/>
            <a:headEnd/>
            <a:tailEnd/>
          </a:ln>
        </p:spPr>
        <p:txBody>
          <a:bodyPr wrap="square">
            <a:spAutoFit/>
          </a:bodyPr>
          <a:lstStyle/>
          <a:p>
            <a:r>
              <a:rPr lang="en-GB" sz="2800" b="1" dirty="0" smtClean="0">
                <a:latin typeface="Arial" panose="020B0604020202020204" pitchFamily="34" charset="0"/>
                <a:cs typeface="Arial" panose="020B0604020202020204" pitchFamily="34" charset="0"/>
              </a:rPr>
              <a:t>Plan/</a:t>
            </a:r>
          </a:p>
          <a:p>
            <a:r>
              <a:rPr lang="en-GB" sz="2000" b="1" dirty="0" smtClean="0">
                <a:latin typeface="Arial" panose="020B0604020202020204" pitchFamily="34" charset="0"/>
                <a:cs typeface="Arial" panose="020B0604020202020204" pitchFamily="34" charset="0"/>
              </a:rPr>
              <a:t>Adjust - adapt plan </a:t>
            </a:r>
            <a:endParaRPr lang="en-GB" sz="2000" b="1" dirty="0">
              <a:latin typeface="Arial" panose="020B0604020202020204" pitchFamily="34" charset="0"/>
              <a:cs typeface="Arial" panose="020B0604020202020204" pitchFamily="34" charset="0"/>
            </a:endParaRPr>
          </a:p>
        </p:txBody>
      </p:sp>
      <p:sp>
        <p:nvSpPr>
          <p:cNvPr id="17" name="TextBox 50"/>
          <p:cNvSpPr txBox="1">
            <a:spLocks noChangeArrowheads="1"/>
          </p:cNvSpPr>
          <p:nvPr/>
        </p:nvSpPr>
        <p:spPr bwMode="auto">
          <a:xfrm>
            <a:off x="4775963" y="4566556"/>
            <a:ext cx="841772" cy="523220"/>
          </a:xfrm>
          <a:prstGeom prst="rect">
            <a:avLst/>
          </a:prstGeom>
          <a:noFill/>
          <a:ln w="9525">
            <a:noFill/>
            <a:miter lim="800000"/>
            <a:headEnd/>
            <a:tailEnd/>
          </a:ln>
        </p:spPr>
        <p:txBody>
          <a:bodyPr wrap="square">
            <a:spAutoFit/>
          </a:bodyPr>
          <a:lstStyle/>
          <a:p>
            <a:r>
              <a:rPr lang="en-GB" sz="2800" b="1" dirty="0">
                <a:latin typeface="Arial" panose="020B0604020202020204" pitchFamily="34" charset="0"/>
                <a:cs typeface="Arial" panose="020B0604020202020204" pitchFamily="34" charset="0"/>
              </a:rPr>
              <a:t>Do</a:t>
            </a:r>
          </a:p>
        </p:txBody>
      </p:sp>
      <p:sp>
        <p:nvSpPr>
          <p:cNvPr id="18" name="TextBox 51"/>
          <p:cNvSpPr txBox="1">
            <a:spLocks noChangeArrowheads="1"/>
          </p:cNvSpPr>
          <p:nvPr/>
        </p:nvSpPr>
        <p:spPr bwMode="auto">
          <a:xfrm>
            <a:off x="2884060" y="4566556"/>
            <a:ext cx="1473331" cy="523220"/>
          </a:xfrm>
          <a:prstGeom prst="rect">
            <a:avLst/>
          </a:prstGeom>
          <a:noFill/>
          <a:ln w="9525">
            <a:noFill/>
            <a:miter lim="800000"/>
            <a:headEnd/>
            <a:tailEnd/>
          </a:ln>
        </p:spPr>
        <p:txBody>
          <a:bodyPr wrap="square">
            <a:spAutoFit/>
          </a:bodyPr>
          <a:lstStyle/>
          <a:p>
            <a:r>
              <a:rPr lang="en-GB" sz="2800" b="1" dirty="0">
                <a:latin typeface="Arial" panose="020B0604020202020204" pitchFamily="34" charset="0"/>
                <a:cs typeface="Arial" panose="020B0604020202020204" pitchFamily="34" charset="0"/>
              </a:rPr>
              <a:t>Review</a:t>
            </a:r>
          </a:p>
        </p:txBody>
      </p:sp>
      <p:sp>
        <p:nvSpPr>
          <p:cNvPr id="20" name="Rounded Rectangle 19"/>
          <p:cNvSpPr/>
          <p:nvPr/>
        </p:nvSpPr>
        <p:spPr>
          <a:xfrm>
            <a:off x="6100152" y="1124744"/>
            <a:ext cx="2864336" cy="252028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lvl="0" indent="-171450">
              <a:buFont typeface="Arial" panose="020B0604020202020204" pitchFamily="34" charset="0"/>
              <a:buChar char="•"/>
            </a:pPr>
            <a:r>
              <a:rPr lang="en-GB" sz="1200" b="1" dirty="0" smtClean="0">
                <a:solidFill>
                  <a:schemeClr val="tx2">
                    <a:lumMod val="75000"/>
                  </a:schemeClr>
                </a:solidFill>
                <a:cs typeface="Arial" panose="020B0604020202020204" pitchFamily="34" charset="0"/>
              </a:rPr>
              <a:t>Class environment</a:t>
            </a:r>
          </a:p>
          <a:p>
            <a:pPr marL="171450" lvl="0" indent="-171450">
              <a:buFont typeface="Arial" panose="020B0604020202020204" pitchFamily="34" charset="0"/>
              <a:buChar char="•"/>
            </a:pPr>
            <a:r>
              <a:rPr lang="en-GB" sz="1200" b="1" dirty="0" smtClean="0">
                <a:solidFill>
                  <a:schemeClr val="tx2">
                    <a:lumMod val="75000"/>
                  </a:schemeClr>
                </a:solidFill>
                <a:cs typeface="Arial" panose="020B0604020202020204" pitchFamily="34" charset="0"/>
              </a:rPr>
              <a:t>Differentiation</a:t>
            </a:r>
          </a:p>
          <a:p>
            <a:pPr marL="171450" lvl="0" indent="-171450">
              <a:buFont typeface="Arial" panose="020B0604020202020204" pitchFamily="34" charset="0"/>
              <a:buChar char="•"/>
            </a:pPr>
            <a:r>
              <a:rPr lang="en-GB" sz="1200" b="1" dirty="0" smtClean="0">
                <a:solidFill>
                  <a:schemeClr val="tx2">
                    <a:lumMod val="75000"/>
                  </a:schemeClr>
                </a:solidFill>
                <a:cs typeface="Arial" panose="020B0604020202020204" pitchFamily="34" charset="0"/>
              </a:rPr>
              <a:t>“Aware and adjust”</a:t>
            </a:r>
          </a:p>
          <a:p>
            <a:pPr marL="171450" lvl="0" indent="-171450">
              <a:buFont typeface="Arial" panose="020B0604020202020204" pitchFamily="34" charset="0"/>
              <a:buChar char="•"/>
            </a:pPr>
            <a:r>
              <a:rPr lang="en-GB" sz="1200" b="1" dirty="0" smtClean="0">
                <a:solidFill>
                  <a:schemeClr val="tx2">
                    <a:lumMod val="75000"/>
                  </a:schemeClr>
                </a:solidFill>
                <a:cs typeface="Arial" panose="020B0604020202020204" pitchFamily="34" charset="0"/>
              </a:rPr>
              <a:t>Matching pupils needing additional support to evidenced based effective  provision</a:t>
            </a:r>
          </a:p>
          <a:p>
            <a:pPr marL="171450" lvl="0" indent="-171450">
              <a:buFont typeface="Arial" panose="020B0604020202020204" pitchFamily="34" charset="0"/>
              <a:buChar char="•"/>
            </a:pPr>
            <a:r>
              <a:rPr lang="en-GB" sz="1200" b="1" dirty="0" smtClean="0">
                <a:solidFill>
                  <a:schemeClr val="tx2">
                    <a:lumMod val="75000"/>
                  </a:schemeClr>
                </a:solidFill>
                <a:cs typeface="Arial" panose="020B0604020202020204" pitchFamily="34" charset="0"/>
              </a:rPr>
              <a:t>Clear entrance / exit criteria linked to targeted interventions</a:t>
            </a:r>
          </a:p>
          <a:p>
            <a:pPr marL="171450" lvl="0" indent="-171450">
              <a:buFont typeface="Arial" panose="020B0604020202020204" pitchFamily="34" charset="0"/>
              <a:buChar char="•"/>
            </a:pPr>
            <a:r>
              <a:rPr lang="en-GB" sz="1200" b="1" dirty="0" smtClean="0">
                <a:solidFill>
                  <a:schemeClr val="tx2">
                    <a:lumMod val="75000"/>
                  </a:schemeClr>
                </a:solidFill>
                <a:cs typeface="Arial" panose="020B0604020202020204" pitchFamily="34" charset="0"/>
              </a:rPr>
              <a:t>Ensuring that all additional support is recorded</a:t>
            </a:r>
          </a:p>
          <a:p>
            <a:pPr marL="171450" lvl="0" indent="-171450">
              <a:buFont typeface="Arial" panose="020B0604020202020204" pitchFamily="34" charset="0"/>
              <a:buChar char="•"/>
            </a:pPr>
            <a:r>
              <a:rPr lang="en-GB" sz="1200" b="1" dirty="0" smtClean="0">
                <a:solidFill>
                  <a:schemeClr val="tx2">
                    <a:lumMod val="75000"/>
                  </a:schemeClr>
                </a:solidFill>
                <a:latin typeface="Arial" panose="020B0604020202020204" pitchFamily="34" charset="0"/>
                <a:cs typeface="Arial" panose="020B0604020202020204" pitchFamily="34" charset="0"/>
              </a:rPr>
              <a:t>Ensuring that a monitoring and evaluation tool is linked to all targeted interventions</a:t>
            </a:r>
            <a:endParaRPr lang="en-GB" sz="1200" b="1" dirty="0">
              <a:solidFill>
                <a:schemeClr val="tx2">
                  <a:lumMod val="75000"/>
                </a:schemeClr>
              </a:solidFill>
              <a:latin typeface="Arial" panose="020B0604020202020204" pitchFamily="34" charset="0"/>
              <a:cs typeface="Arial" panose="020B0604020202020204" pitchFamily="34" charset="0"/>
            </a:endParaRPr>
          </a:p>
        </p:txBody>
      </p:sp>
      <p:sp>
        <p:nvSpPr>
          <p:cNvPr id="22" name="Rounded Rectangle 21"/>
          <p:cNvSpPr/>
          <p:nvPr/>
        </p:nvSpPr>
        <p:spPr>
          <a:xfrm>
            <a:off x="179512" y="1124744"/>
            <a:ext cx="2567066" cy="259228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lvl="0" indent="-171450">
              <a:buFont typeface="Arial" panose="020B0604020202020204" pitchFamily="34" charset="0"/>
              <a:buChar char="•"/>
            </a:pPr>
            <a:r>
              <a:rPr lang="en-GB" sz="1400" b="1" dirty="0" smtClean="0">
                <a:solidFill>
                  <a:schemeClr val="tx1"/>
                </a:solidFill>
              </a:rPr>
              <a:t>Observations</a:t>
            </a:r>
          </a:p>
          <a:p>
            <a:pPr marL="171450" indent="-171450">
              <a:buFont typeface="Arial" panose="020B0604020202020204" pitchFamily="34" charset="0"/>
              <a:buChar char="•"/>
            </a:pPr>
            <a:r>
              <a:rPr lang="en-GB" sz="1400" b="1" dirty="0" smtClean="0">
                <a:solidFill>
                  <a:schemeClr val="tx1"/>
                </a:solidFill>
              </a:rPr>
              <a:t>Information from Families</a:t>
            </a:r>
            <a:r>
              <a:rPr lang="en-GB" sz="1400" b="1" dirty="0">
                <a:solidFill>
                  <a:schemeClr val="tx1"/>
                </a:solidFill>
              </a:rPr>
              <a:t>/ </a:t>
            </a:r>
            <a:r>
              <a:rPr lang="en-GB" sz="1400" b="1" dirty="0" smtClean="0">
                <a:solidFill>
                  <a:schemeClr val="tx1"/>
                </a:solidFill>
              </a:rPr>
              <a:t>Pupils</a:t>
            </a:r>
          </a:p>
          <a:p>
            <a:pPr marL="171450" indent="-171450">
              <a:buFont typeface="Arial" panose="020B0604020202020204" pitchFamily="34" charset="0"/>
              <a:buChar char="•"/>
            </a:pPr>
            <a:r>
              <a:rPr lang="en-GB" sz="1400" b="1" dirty="0" smtClean="0">
                <a:solidFill>
                  <a:schemeClr val="tx1"/>
                </a:solidFill>
              </a:rPr>
              <a:t>School </a:t>
            </a:r>
            <a:r>
              <a:rPr lang="en-GB" sz="1400" b="1" dirty="0">
                <a:solidFill>
                  <a:schemeClr val="tx1"/>
                </a:solidFill>
              </a:rPr>
              <a:t>tracking of pupil </a:t>
            </a:r>
            <a:r>
              <a:rPr lang="en-GB" sz="1400" b="1" dirty="0" smtClean="0">
                <a:solidFill>
                  <a:schemeClr val="tx1"/>
                </a:solidFill>
              </a:rPr>
              <a:t>progress  </a:t>
            </a:r>
          </a:p>
          <a:p>
            <a:pPr marL="171450" indent="-171450">
              <a:buFont typeface="Arial" panose="020B0604020202020204" pitchFamily="34" charset="0"/>
              <a:buChar char="•"/>
            </a:pPr>
            <a:r>
              <a:rPr lang="en-GB" sz="1400" b="1" dirty="0" smtClean="0">
                <a:solidFill>
                  <a:schemeClr val="tx1"/>
                </a:solidFill>
              </a:rPr>
              <a:t>Pupil Progress meetings</a:t>
            </a:r>
          </a:p>
          <a:p>
            <a:pPr marL="171450" indent="-171450">
              <a:buFont typeface="Arial" panose="020B0604020202020204" pitchFamily="34" charset="0"/>
              <a:buChar char="•"/>
            </a:pPr>
            <a:r>
              <a:rPr lang="en-GB" sz="1400" b="1" dirty="0" smtClean="0">
                <a:solidFill>
                  <a:schemeClr val="tx1"/>
                </a:solidFill>
              </a:rPr>
              <a:t>School based informal and standardised assessment – identifying specific needs and </a:t>
            </a:r>
            <a:r>
              <a:rPr lang="en-GB" sz="1400" b="1" i="1" dirty="0" smtClean="0">
                <a:solidFill>
                  <a:schemeClr val="tx1"/>
                </a:solidFill>
              </a:rPr>
              <a:t>level</a:t>
            </a:r>
            <a:r>
              <a:rPr lang="en-GB" sz="1400" b="1" dirty="0" smtClean="0">
                <a:solidFill>
                  <a:schemeClr val="tx1"/>
                </a:solidFill>
              </a:rPr>
              <a:t> of needs</a:t>
            </a:r>
            <a:endParaRPr lang="en-GB" sz="1400" b="1" dirty="0">
              <a:solidFill>
                <a:schemeClr val="tx1"/>
              </a:solidFill>
            </a:endParaRPr>
          </a:p>
          <a:p>
            <a:pPr marL="171450" lvl="0" indent="-171450">
              <a:buFont typeface="Arial" panose="020B0604020202020204" pitchFamily="34" charset="0"/>
              <a:buChar char="•"/>
            </a:pPr>
            <a:endParaRPr lang="en-GB" sz="1200" b="1" dirty="0" smtClean="0">
              <a:solidFill>
                <a:schemeClr val="tx1"/>
              </a:solidFill>
            </a:endParaRPr>
          </a:p>
        </p:txBody>
      </p:sp>
      <p:sp>
        <p:nvSpPr>
          <p:cNvPr id="23" name="Rounded Rectangle 22"/>
          <p:cNvSpPr/>
          <p:nvPr/>
        </p:nvSpPr>
        <p:spPr>
          <a:xfrm>
            <a:off x="179512" y="4082159"/>
            <a:ext cx="2567066" cy="2659209"/>
          </a:xfrm>
          <a:prstGeom prst="round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lvl="0" indent="-171450">
              <a:buFont typeface="Arial" panose="020B0604020202020204" pitchFamily="34" charset="0"/>
              <a:buChar char="•"/>
            </a:pPr>
            <a:endParaRPr lang="en-GB" sz="1200" dirty="0" smtClean="0">
              <a:solidFill>
                <a:schemeClr val="tx1"/>
              </a:solidFill>
            </a:endParaRPr>
          </a:p>
          <a:p>
            <a:pPr marL="171450" lvl="0" indent="-171450">
              <a:buFont typeface="Arial" panose="020B0604020202020204" pitchFamily="34" charset="0"/>
              <a:buChar char="•"/>
            </a:pPr>
            <a:endParaRPr lang="en-GB" sz="1200" dirty="0">
              <a:solidFill>
                <a:schemeClr val="tx1"/>
              </a:solidFill>
            </a:endParaRPr>
          </a:p>
          <a:p>
            <a:pPr marL="171450" lvl="0" indent="-171450">
              <a:buFont typeface="Arial" panose="020B0604020202020204" pitchFamily="34" charset="0"/>
              <a:buChar char="•"/>
            </a:pPr>
            <a:r>
              <a:rPr lang="en-GB" sz="1200" b="1" dirty="0" smtClean="0">
                <a:solidFill>
                  <a:schemeClr val="tx2">
                    <a:lumMod val="75000"/>
                  </a:schemeClr>
                </a:solidFill>
              </a:rPr>
              <a:t>Ensure monitor </a:t>
            </a:r>
            <a:r>
              <a:rPr lang="en-GB" sz="1200" b="1" dirty="0">
                <a:solidFill>
                  <a:schemeClr val="tx2">
                    <a:lumMod val="75000"/>
                  </a:schemeClr>
                </a:solidFill>
              </a:rPr>
              <a:t>the progress of </a:t>
            </a:r>
            <a:r>
              <a:rPr lang="en-GB" sz="1200" b="1" dirty="0" smtClean="0">
                <a:solidFill>
                  <a:schemeClr val="tx2">
                    <a:lumMod val="75000"/>
                  </a:schemeClr>
                </a:solidFill>
              </a:rPr>
              <a:t>pupils with SEND on </a:t>
            </a:r>
            <a:r>
              <a:rPr lang="en-GB" sz="1200" b="1" dirty="0">
                <a:solidFill>
                  <a:schemeClr val="tx2">
                    <a:lumMod val="75000"/>
                  </a:schemeClr>
                </a:solidFill>
              </a:rPr>
              <a:t>a regular </a:t>
            </a:r>
            <a:r>
              <a:rPr lang="en-GB" sz="1200" b="1" dirty="0" smtClean="0">
                <a:solidFill>
                  <a:schemeClr val="tx2">
                    <a:lumMod val="75000"/>
                  </a:schemeClr>
                </a:solidFill>
              </a:rPr>
              <a:t>basis</a:t>
            </a:r>
          </a:p>
          <a:p>
            <a:pPr marL="171450" indent="-171450">
              <a:buFont typeface="Arial" panose="020B0604020202020204" pitchFamily="34" charset="0"/>
              <a:buChar char="•"/>
            </a:pPr>
            <a:r>
              <a:rPr lang="en-GB" sz="1200" b="1" dirty="0">
                <a:solidFill>
                  <a:schemeClr val="tx2">
                    <a:lumMod val="75000"/>
                  </a:schemeClr>
                </a:solidFill>
              </a:rPr>
              <a:t>S</a:t>
            </a:r>
            <a:r>
              <a:rPr lang="en-GB" sz="1200" b="1" dirty="0" smtClean="0">
                <a:solidFill>
                  <a:schemeClr val="tx2">
                    <a:lumMod val="75000"/>
                  </a:schemeClr>
                </a:solidFill>
              </a:rPr>
              <a:t>how if support has been effective </a:t>
            </a:r>
            <a:r>
              <a:rPr lang="en-GB" sz="1200" b="1" dirty="0">
                <a:solidFill>
                  <a:schemeClr val="tx2">
                    <a:lumMod val="75000"/>
                  </a:schemeClr>
                </a:solidFill>
              </a:rPr>
              <a:t>in increasing the rate of progress and ‘narrowing the gap’ for identified </a:t>
            </a:r>
            <a:r>
              <a:rPr lang="en-GB" sz="1200" b="1" dirty="0" smtClean="0">
                <a:solidFill>
                  <a:schemeClr val="tx2">
                    <a:lumMod val="75000"/>
                  </a:schemeClr>
                </a:solidFill>
              </a:rPr>
              <a:t>pupils</a:t>
            </a:r>
          </a:p>
          <a:p>
            <a:pPr marL="171450" lvl="0" indent="-171450">
              <a:buFont typeface="Arial" panose="020B0604020202020204" pitchFamily="34" charset="0"/>
              <a:buChar char="•"/>
            </a:pPr>
            <a:r>
              <a:rPr lang="en-GB" sz="1200" b="1" dirty="0">
                <a:solidFill>
                  <a:schemeClr val="tx2">
                    <a:lumMod val="75000"/>
                  </a:schemeClr>
                </a:solidFill>
              </a:rPr>
              <a:t>R</a:t>
            </a:r>
            <a:r>
              <a:rPr lang="en-GB" sz="1200" b="1" dirty="0" smtClean="0">
                <a:solidFill>
                  <a:schemeClr val="tx2">
                    <a:lumMod val="75000"/>
                  </a:schemeClr>
                </a:solidFill>
              </a:rPr>
              <a:t>eview </a:t>
            </a:r>
            <a:r>
              <a:rPr lang="en-GB" sz="1200" b="1" dirty="0">
                <a:solidFill>
                  <a:schemeClr val="tx2">
                    <a:lumMod val="75000"/>
                  </a:schemeClr>
                </a:solidFill>
              </a:rPr>
              <a:t>support arrangements regularly with regard to their impact on pupils</a:t>
            </a:r>
            <a:r>
              <a:rPr lang="en-GB" sz="1200" b="1" dirty="0" smtClean="0">
                <a:solidFill>
                  <a:schemeClr val="tx2">
                    <a:lumMod val="75000"/>
                  </a:schemeClr>
                </a:solidFill>
              </a:rPr>
              <a:t>’ agreed longer term outcomes</a:t>
            </a:r>
            <a:endParaRPr lang="en-GB" sz="1200" b="1" dirty="0">
              <a:solidFill>
                <a:schemeClr val="tx2">
                  <a:lumMod val="75000"/>
                </a:schemeClr>
              </a:solidFill>
            </a:endParaRPr>
          </a:p>
          <a:p>
            <a:pPr marL="171450" indent="-171450">
              <a:buFont typeface="Arial" panose="020B0604020202020204" pitchFamily="34" charset="0"/>
              <a:buChar char="•"/>
            </a:pPr>
            <a:endParaRPr lang="en-GB" sz="1200" dirty="0">
              <a:solidFill>
                <a:schemeClr val="tx1"/>
              </a:solidFill>
            </a:endParaRPr>
          </a:p>
          <a:p>
            <a:pPr marL="171450" lvl="0" indent="-171450">
              <a:buFont typeface="Arial" panose="020B0604020202020204" pitchFamily="34" charset="0"/>
              <a:buChar char="•"/>
            </a:pPr>
            <a:endParaRPr lang="en-GB" sz="1200" dirty="0">
              <a:solidFill>
                <a:schemeClr val="tx1"/>
              </a:solidFill>
            </a:endParaRPr>
          </a:p>
        </p:txBody>
      </p:sp>
      <p:sp>
        <p:nvSpPr>
          <p:cNvPr id="25" name="Rounded Rectangle 24"/>
          <p:cNvSpPr/>
          <p:nvPr/>
        </p:nvSpPr>
        <p:spPr>
          <a:xfrm>
            <a:off x="6299701" y="3859078"/>
            <a:ext cx="2664787" cy="277584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b="1" dirty="0" smtClean="0">
                <a:solidFill>
                  <a:schemeClr val="tx2">
                    <a:lumMod val="75000"/>
                  </a:schemeClr>
                </a:solidFill>
                <a:cs typeface="Arial" panose="020B0604020202020204" pitchFamily="34" charset="0"/>
              </a:rPr>
              <a:t>Ensure additional or different provision</a:t>
            </a:r>
            <a:r>
              <a:rPr lang="en-GB" sz="1200" b="1" dirty="0">
                <a:solidFill>
                  <a:schemeClr val="tx2">
                    <a:lumMod val="75000"/>
                  </a:schemeClr>
                </a:solidFill>
                <a:cs typeface="Arial" panose="020B0604020202020204" pitchFamily="34" charset="0"/>
              </a:rPr>
              <a:t> </a:t>
            </a:r>
            <a:r>
              <a:rPr lang="en-GB" sz="1200" b="1" dirty="0" smtClean="0">
                <a:solidFill>
                  <a:schemeClr val="tx2">
                    <a:lumMod val="75000"/>
                  </a:schemeClr>
                </a:solidFill>
                <a:cs typeface="Arial" panose="020B0604020202020204" pitchFamily="34" charset="0"/>
              </a:rPr>
              <a:t>is given consistently , over short time and then reviewed</a:t>
            </a:r>
          </a:p>
          <a:p>
            <a:pPr marL="171450" indent="-171450">
              <a:buFont typeface="Arial" panose="020B0604020202020204" pitchFamily="34" charset="0"/>
              <a:buChar char="•"/>
            </a:pPr>
            <a:r>
              <a:rPr lang="en-GB" sz="1200" b="1" dirty="0" smtClean="0">
                <a:solidFill>
                  <a:schemeClr val="tx2">
                    <a:lumMod val="75000"/>
                  </a:schemeClr>
                </a:solidFill>
                <a:cs typeface="Arial" panose="020B0604020202020204" pitchFamily="34" charset="0"/>
              </a:rPr>
              <a:t>Ensure that taught skills are brought back into the classroom</a:t>
            </a:r>
          </a:p>
          <a:p>
            <a:pPr marL="171450" indent="-171450">
              <a:buFont typeface="Arial" panose="020B0604020202020204" pitchFamily="34" charset="0"/>
              <a:buChar char="•"/>
            </a:pPr>
            <a:r>
              <a:rPr lang="en-GB" sz="1200" b="1" dirty="0" smtClean="0">
                <a:solidFill>
                  <a:schemeClr val="tx2">
                    <a:lumMod val="75000"/>
                  </a:schemeClr>
                </a:solidFill>
                <a:cs typeface="Arial" panose="020B0604020202020204" pitchFamily="34" charset="0"/>
              </a:rPr>
              <a:t>Ensure that staff delivering the intervention are trained and confident</a:t>
            </a:r>
            <a:endParaRPr lang="en-GB" sz="1200" b="1" dirty="0">
              <a:solidFill>
                <a:schemeClr val="tx2">
                  <a:lumMod val="75000"/>
                </a:schemeClr>
              </a:solidFill>
            </a:endParaRPr>
          </a:p>
          <a:p>
            <a:pPr marL="171450" indent="-171450">
              <a:buFont typeface="Arial" panose="020B0604020202020204" pitchFamily="34" charset="0"/>
              <a:buChar char="•"/>
            </a:pPr>
            <a:r>
              <a:rPr lang="en-GB" sz="1200" b="1" dirty="0" smtClean="0">
                <a:solidFill>
                  <a:schemeClr val="tx2">
                    <a:lumMod val="75000"/>
                  </a:schemeClr>
                </a:solidFill>
                <a:cs typeface="Arial" panose="020B0604020202020204" pitchFamily="34" charset="0"/>
              </a:rPr>
              <a:t>Ensure that communication systems are in place to enable support and teaching staff/ </a:t>
            </a:r>
            <a:r>
              <a:rPr lang="en-GB" sz="1200" b="1" dirty="0" err="1" smtClean="0">
                <a:solidFill>
                  <a:schemeClr val="tx2">
                    <a:lumMod val="75000"/>
                  </a:schemeClr>
                </a:solidFill>
                <a:cs typeface="Arial" panose="020B0604020202020204" pitchFamily="34" charset="0"/>
              </a:rPr>
              <a:t>SENCo</a:t>
            </a:r>
            <a:r>
              <a:rPr lang="en-GB" sz="1200" b="1" dirty="0" smtClean="0">
                <a:solidFill>
                  <a:schemeClr val="tx2">
                    <a:lumMod val="75000"/>
                  </a:schemeClr>
                </a:solidFill>
                <a:cs typeface="Arial" panose="020B0604020202020204" pitchFamily="34" charset="0"/>
              </a:rPr>
              <a:t> to be aware of focus of additional support and on-going outcomes</a:t>
            </a:r>
            <a:endParaRPr lang="en-GB" sz="1200" b="1" dirty="0">
              <a:solidFill>
                <a:schemeClr val="tx2">
                  <a:lumMod val="75000"/>
                </a:schemeClr>
              </a:solidFill>
            </a:endParaRPr>
          </a:p>
        </p:txBody>
      </p:sp>
    </p:spTree>
    <p:extLst>
      <p:ext uri="{BB962C8B-B14F-4D97-AF65-F5344CB8AC3E}">
        <p14:creationId xmlns:p14="http://schemas.microsoft.com/office/powerpoint/2010/main" val="1163228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9631"/>
            <a:ext cx="8568952" cy="422032"/>
          </a:xfrm>
          <a:solidFill>
            <a:schemeClr val="accent5">
              <a:lumMod val="20000"/>
              <a:lumOff val="80000"/>
            </a:schemeClr>
          </a:solidFill>
        </p:spPr>
        <p:txBody>
          <a:bodyPr>
            <a:normAutofit fontScale="90000"/>
          </a:bodyPr>
          <a:lstStyle/>
          <a:p>
            <a:pPr algn="ctr"/>
            <a:r>
              <a:rPr lang="en-GB" sz="2700" b="1" dirty="0" smtClean="0">
                <a:solidFill>
                  <a:schemeClr val="tx2">
                    <a:lumMod val="75000"/>
                  </a:schemeClr>
                </a:solidFill>
                <a:latin typeface="+mn-lt"/>
                <a:cs typeface="Arial" panose="020B0604020202020204" pitchFamily="34" charset="0"/>
              </a:rPr>
              <a:t>The </a:t>
            </a:r>
            <a:r>
              <a:rPr lang="en-GB" sz="2700" b="1" dirty="0">
                <a:solidFill>
                  <a:schemeClr val="tx2">
                    <a:lumMod val="75000"/>
                  </a:schemeClr>
                </a:solidFill>
                <a:latin typeface="+mn-lt"/>
                <a:cs typeface="Arial" panose="020B0604020202020204" pitchFamily="34" charset="0"/>
              </a:rPr>
              <a:t>graduated approach: </a:t>
            </a:r>
            <a:r>
              <a:rPr lang="en-GB" sz="2700" b="1" dirty="0" smtClean="0">
                <a:solidFill>
                  <a:schemeClr val="tx2">
                    <a:lumMod val="75000"/>
                  </a:schemeClr>
                </a:solidFill>
                <a:latin typeface="+mn-lt"/>
                <a:cs typeface="Arial" panose="020B0604020202020204" pitchFamily="34" charset="0"/>
              </a:rPr>
              <a:t>Questions to consider as a staff</a:t>
            </a:r>
            <a:r>
              <a:rPr lang="en-GB" sz="2000" dirty="0">
                <a:latin typeface="Calibri" panose="020F0502020204030204" pitchFamily="34" charset="0"/>
                <a:cs typeface="Arial" panose="020B0604020202020204" pitchFamily="34" charset="0"/>
              </a:rPr>
              <a:t/>
            </a:r>
            <a:br>
              <a:rPr lang="en-GB" sz="2000" dirty="0">
                <a:latin typeface="Calibri" panose="020F0502020204030204" pitchFamily="34" charset="0"/>
                <a:cs typeface="Arial" panose="020B0604020202020204" pitchFamily="34" charset="0"/>
              </a:rPr>
            </a:br>
            <a:endParaRPr lang="en-GB" sz="2000" dirty="0">
              <a:latin typeface="Calibri" panose="020F0502020204030204" pitchFamily="34" charset="0"/>
            </a:endParaRPr>
          </a:p>
        </p:txBody>
      </p:sp>
      <p:grpSp>
        <p:nvGrpSpPr>
          <p:cNvPr id="3" name="Group 2"/>
          <p:cNvGrpSpPr/>
          <p:nvPr/>
        </p:nvGrpSpPr>
        <p:grpSpPr>
          <a:xfrm>
            <a:off x="2436729" y="1728597"/>
            <a:ext cx="3694255" cy="4652731"/>
            <a:chOff x="2904913" y="201036"/>
            <a:chExt cx="5760720" cy="5760720"/>
          </a:xfrm>
          <a:solidFill>
            <a:srgbClr val="CCFFCC"/>
          </a:solidFill>
        </p:grpSpPr>
        <p:sp>
          <p:nvSpPr>
            <p:cNvPr id="4" name="Pie 3"/>
            <p:cNvSpPr/>
            <p:nvPr/>
          </p:nvSpPr>
          <p:spPr>
            <a:xfrm>
              <a:off x="2904913" y="201036"/>
              <a:ext cx="5760720" cy="5760720"/>
            </a:xfrm>
            <a:prstGeom prst="pie">
              <a:avLst>
                <a:gd name="adj1" fmla="val 16200000"/>
                <a:gd name="adj2" fmla="val 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Pie 4"/>
            <p:cNvSpPr/>
            <p:nvPr/>
          </p:nvSpPr>
          <p:spPr>
            <a:xfrm>
              <a:off x="5962895" y="1395014"/>
              <a:ext cx="2125980" cy="15773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GB" sz="1600" kern="1200" dirty="0">
                <a:latin typeface="Arial" panose="020B0604020202020204" pitchFamily="34" charset="0"/>
                <a:cs typeface="Arial" panose="020B0604020202020204" pitchFamily="34" charset="0"/>
              </a:endParaRPr>
            </a:p>
          </p:txBody>
        </p:sp>
      </p:grpSp>
      <p:grpSp>
        <p:nvGrpSpPr>
          <p:cNvPr id="6" name="Group 5"/>
          <p:cNvGrpSpPr/>
          <p:nvPr/>
        </p:nvGrpSpPr>
        <p:grpSpPr>
          <a:xfrm>
            <a:off x="2765675" y="1728597"/>
            <a:ext cx="3216621" cy="4834389"/>
            <a:chOff x="2722319" y="205299"/>
            <a:chExt cx="5760777" cy="5760720"/>
          </a:xfrm>
          <a:solidFill>
            <a:srgbClr val="FFCCFF"/>
          </a:solidFill>
        </p:grpSpPr>
        <p:sp>
          <p:nvSpPr>
            <p:cNvPr id="7" name="Pie 6"/>
            <p:cNvSpPr/>
            <p:nvPr/>
          </p:nvSpPr>
          <p:spPr>
            <a:xfrm>
              <a:off x="2722319" y="205299"/>
              <a:ext cx="5760777" cy="5760720"/>
            </a:xfrm>
            <a:prstGeom prst="pie">
              <a:avLst>
                <a:gd name="adj1" fmla="val 10800000"/>
                <a:gd name="adj2" fmla="val 1620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ie 4"/>
            <p:cNvSpPr/>
            <p:nvPr/>
          </p:nvSpPr>
          <p:spPr>
            <a:xfrm>
              <a:off x="3299082" y="1399277"/>
              <a:ext cx="2126001" cy="15773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GB" sz="6500" kern="1200" dirty="0"/>
            </a:p>
          </p:txBody>
        </p:sp>
      </p:grpSp>
      <p:grpSp>
        <p:nvGrpSpPr>
          <p:cNvPr id="9" name="Group 8"/>
          <p:cNvGrpSpPr/>
          <p:nvPr/>
        </p:nvGrpSpPr>
        <p:grpSpPr>
          <a:xfrm>
            <a:off x="2746578" y="1522347"/>
            <a:ext cx="3235718" cy="5040639"/>
            <a:chOff x="2722347" y="351168"/>
            <a:chExt cx="5760720" cy="5760720"/>
          </a:xfrm>
          <a:solidFill>
            <a:srgbClr val="CCCCFF"/>
          </a:solidFill>
        </p:grpSpPr>
        <p:sp>
          <p:nvSpPr>
            <p:cNvPr id="10" name="Pie 9"/>
            <p:cNvSpPr/>
            <p:nvPr/>
          </p:nvSpPr>
          <p:spPr>
            <a:xfrm>
              <a:off x="2722347" y="351168"/>
              <a:ext cx="5760720" cy="5760720"/>
            </a:xfrm>
            <a:prstGeom prst="pie">
              <a:avLst>
                <a:gd name="adj1" fmla="val 5400000"/>
                <a:gd name="adj2" fmla="val 1080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Pie 4"/>
            <p:cNvSpPr/>
            <p:nvPr/>
          </p:nvSpPr>
          <p:spPr>
            <a:xfrm>
              <a:off x="3299105" y="3340571"/>
              <a:ext cx="2125980" cy="15773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GB" sz="1600" kern="1200" dirty="0">
                <a:solidFill>
                  <a:schemeClr val="tx1"/>
                </a:solidFill>
                <a:latin typeface="Arial" panose="020B0604020202020204" pitchFamily="34" charset="0"/>
                <a:cs typeface="Arial" panose="020B0604020202020204" pitchFamily="34" charset="0"/>
              </a:endParaRPr>
            </a:p>
          </p:txBody>
        </p:sp>
      </p:grpSp>
      <p:grpSp>
        <p:nvGrpSpPr>
          <p:cNvPr id="12" name="Group 11"/>
          <p:cNvGrpSpPr/>
          <p:nvPr/>
        </p:nvGrpSpPr>
        <p:grpSpPr>
          <a:xfrm>
            <a:off x="2591263" y="1522347"/>
            <a:ext cx="3539721" cy="5040639"/>
            <a:chOff x="2923635" y="353127"/>
            <a:chExt cx="5760720" cy="5760720"/>
          </a:xfrm>
          <a:solidFill>
            <a:schemeClr val="accent6">
              <a:lumMod val="60000"/>
              <a:lumOff val="40000"/>
            </a:schemeClr>
          </a:solidFill>
        </p:grpSpPr>
        <p:sp>
          <p:nvSpPr>
            <p:cNvPr id="13" name="Pie 12"/>
            <p:cNvSpPr/>
            <p:nvPr/>
          </p:nvSpPr>
          <p:spPr>
            <a:xfrm>
              <a:off x="2923635" y="353127"/>
              <a:ext cx="5760720" cy="5760720"/>
            </a:xfrm>
            <a:prstGeom prst="pie">
              <a:avLst>
                <a:gd name="adj1" fmla="val 0"/>
                <a:gd name="adj2" fmla="val 540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Pie 4"/>
            <p:cNvSpPr/>
            <p:nvPr/>
          </p:nvSpPr>
          <p:spPr>
            <a:xfrm>
              <a:off x="5981617" y="3342529"/>
              <a:ext cx="2125980" cy="15773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GB" sz="1600" kern="1200" dirty="0">
                <a:solidFill>
                  <a:schemeClr val="tx1"/>
                </a:solidFill>
                <a:latin typeface="Arial" panose="020B0604020202020204" pitchFamily="34" charset="0"/>
                <a:cs typeface="Arial" panose="020B0604020202020204" pitchFamily="34" charset="0"/>
              </a:endParaRPr>
            </a:p>
          </p:txBody>
        </p:sp>
      </p:grpSp>
      <p:sp>
        <p:nvSpPr>
          <p:cNvPr id="15" name="TextBox 48"/>
          <p:cNvSpPr txBox="1">
            <a:spLocks noChangeArrowheads="1"/>
          </p:cNvSpPr>
          <p:nvPr/>
        </p:nvSpPr>
        <p:spPr bwMode="auto">
          <a:xfrm>
            <a:off x="2944487" y="2869213"/>
            <a:ext cx="1446230" cy="523220"/>
          </a:xfrm>
          <a:prstGeom prst="rect">
            <a:avLst/>
          </a:prstGeom>
          <a:noFill/>
          <a:ln w="9525">
            <a:noFill/>
            <a:miter lim="800000"/>
            <a:headEnd/>
            <a:tailEnd/>
          </a:ln>
        </p:spPr>
        <p:txBody>
          <a:bodyPr wrap="none">
            <a:spAutoFit/>
          </a:bodyPr>
          <a:lstStyle/>
          <a:p>
            <a:r>
              <a:rPr lang="en-GB" sz="2800" b="1" dirty="0">
                <a:latin typeface="Arial" panose="020B0604020202020204" pitchFamily="34" charset="0"/>
                <a:cs typeface="Arial" panose="020B0604020202020204" pitchFamily="34" charset="0"/>
              </a:rPr>
              <a:t>Assess</a:t>
            </a:r>
          </a:p>
        </p:txBody>
      </p:sp>
      <p:sp>
        <p:nvSpPr>
          <p:cNvPr id="16" name="TextBox 49"/>
          <p:cNvSpPr txBox="1">
            <a:spLocks noChangeArrowheads="1"/>
          </p:cNvSpPr>
          <p:nvPr/>
        </p:nvSpPr>
        <p:spPr bwMode="auto">
          <a:xfrm>
            <a:off x="4658553" y="2806692"/>
            <a:ext cx="1065573" cy="523220"/>
          </a:xfrm>
          <a:prstGeom prst="rect">
            <a:avLst/>
          </a:prstGeom>
          <a:noFill/>
          <a:ln w="9525">
            <a:noFill/>
            <a:miter lim="800000"/>
            <a:headEnd/>
            <a:tailEnd/>
          </a:ln>
        </p:spPr>
        <p:txBody>
          <a:bodyPr wrap="square">
            <a:spAutoFit/>
          </a:bodyPr>
          <a:lstStyle/>
          <a:p>
            <a:r>
              <a:rPr lang="en-GB" sz="2800" b="1" dirty="0">
                <a:latin typeface="Arial" panose="020B0604020202020204" pitchFamily="34" charset="0"/>
                <a:cs typeface="Arial" panose="020B0604020202020204" pitchFamily="34" charset="0"/>
              </a:rPr>
              <a:t>Plan</a:t>
            </a:r>
            <a:r>
              <a:rPr lang="en-GB" sz="2400" b="1" dirty="0">
                <a:latin typeface="Arial" panose="020B0604020202020204" pitchFamily="34" charset="0"/>
                <a:cs typeface="Arial" panose="020B0604020202020204" pitchFamily="34" charset="0"/>
              </a:rPr>
              <a:t> </a:t>
            </a:r>
          </a:p>
        </p:txBody>
      </p:sp>
      <p:sp>
        <p:nvSpPr>
          <p:cNvPr id="17" name="TextBox 50"/>
          <p:cNvSpPr txBox="1">
            <a:spLocks noChangeArrowheads="1"/>
          </p:cNvSpPr>
          <p:nvPr/>
        </p:nvSpPr>
        <p:spPr bwMode="auto">
          <a:xfrm>
            <a:off x="4775963" y="4566556"/>
            <a:ext cx="841772" cy="523220"/>
          </a:xfrm>
          <a:prstGeom prst="rect">
            <a:avLst/>
          </a:prstGeom>
          <a:noFill/>
          <a:ln w="9525">
            <a:noFill/>
            <a:miter lim="800000"/>
            <a:headEnd/>
            <a:tailEnd/>
          </a:ln>
        </p:spPr>
        <p:txBody>
          <a:bodyPr wrap="square">
            <a:spAutoFit/>
          </a:bodyPr>
          <a:lstStyle/>
          <a:p>
            <a:r>
              <a:rPr lang="en-GB" sz="2800" b="1" dirty="0">
                <a:latin typeface="Arial" panose="020B0604020202020204" pitchFamily="34" charset="0"/>
                <a:cs typeface="Arial" panose="020B0604020202020204" pitchFamily="34" charset="0"/>
              </a:rPr>
              <a:t>Do</a:t>
            </a:r>
          </a:p>
        </p:txBody>
      </p:sp>
      <p:sp>
        <p:nvSpPr>
          <p:cNvPr id="18" name="TextBox 51"/>
          <p:cNvSpPr txBox="1">
            <a:spLocks noChangeArrowheads="1"/>
          </p:cNvSpPr>
          <p:nvPr/>
        </p:nvSpPr>
        <p:spPr bwMode="auto">
          <a:xfrm>
            <a:off x="2884060" y="4566556"/>
            <a:ext cx="1473331" cy="523220"/>
          </a:xfrm>
          <a:prstGeom prst="rect">
            <a:avLst/>
          </a:prstGeom>
          <a:noFill/>
          <a:ln w="9525">
            <a:noFill/>
            <a:miter lim="800000"/>
            <a:headEnd/>
            <a:tailEnd/>
          </a:ln>
        </p:spPr>
        <p:txBody>
          <a:bodyPr wrap="square">
            <a:spAutoFit/>
          </a:bodyPr>
          <a:lstStyle/>
          <a:p>
            <a:r>
              <a:rPr lang="en-GB" sz="2800" b="1" dirty="0">
                <a:latin typeface="Arial" panose="020B0604020202020204" pitchFamily="34" charset="0"/>
                <a:cs typeface="Arial" panose="020B0604020202020204" pitchFamily="34" charset="0"/>
              </a:rPr>
              <a:t>Review</a:t>
            </a:r>
          </a:p>
        </p:txBody>
      </p:sp>
      <p:sp>
        <p:nvSpPr>
          <p:cNvPr id="20" name="Rounded Rectangle 19"/>
          <p:cNvSpPr/>
          <p:nvPr/>
        </p:nvSpPr>
        <p:spPr>
          <a:xfrm>
            <a:off x="6100152" y="908720"/>
            <a:ext cx="3043848" cy="2808312"/>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lvl="0" indent="-171450">
              <a:buFont typeface="Arial" panose="020B0604020202020204" pitchFamily="34" charset="0"/>
              <a:buChar char="•"/>
            </a:pPr>
            <a:r>
              <a:rPr lang="en-GB" sz="1400" b="1" dirty="0" smtClean="0">
                <a:solidFill>
                  <a:schemeClr val="tx2">
                    <a:lumMod val="75000"/>
                  </a:schemeClr>
                </a:solidFill>
                <a:cs typeface="Arial" panose="020B0604020202020204" pitchFamily="34" charset="0"/>
              </a:rPr>
              <a:t>Are we all aware of LA expectations for supporting pupils with SEN/D ?</a:t>
            </a:r>
          </a:p>
          <a:p>
            <a:pPr marL="171450" lvl="0" indent="-171450">
              <a:buFont typeface="Arial" panose="020B0604020202020204" pitchFamily="34" charset="0"/>
              <a:buChar char="•"/>
            </a:pPr>
            <a:r>
              <a:rPr lang="en-GB" sz="1400" b="1" dirty="0" smtClean="0">
                <a:solidFill>
                  <a:schemeClr val="tx2">
                    <a:lumMod val="75000"/>
                  </a:schemeClr>
                </a:solidFill>
                <a:cs typeface="Arial" panose="020B0604020202020204" pitchFamily="34" charset="0"/>
              </a:rPr>
              <a:t>Are we aware of evidenced based interventions that successfully address identified needs?</a:t>
            </a:r>
          </a:p>
          <a:p>
            <a:pPr marL="171450" lvl="0" indent="-171450">
              <a:buFont typeface="Arial" panose="020B0604020202020204" pitchFamily="34" charset="0"/>
              <a:buChar char="•"/>
            </a:pPr>
            <a:r>
              <a:rPr lang="en-GB" sz="1400" b="1" dirty="0" smtClean="0">
                <a:solidFill>
                  <a:schemeClr val="tx2">
                    <a:lumMod val="75000"/>
                  </a:schemeClr>
                </a:solidFill>
                <a:cs typeface="Arial" panose="020B0604020202020204" pitchFamily="34" charset="0"/>
              </a:rPr>
              <a:t>Have we evidence that with these arrangements </a:t>
            </a:r>
            <a:r>
              <a:rPr lang="en-GB" sz="1400" b="1" dirty="0">
                <a:solidFill>
                  <a:schemeClr val="tx2">
                    <a:lumMod val="75000"/>
                  </a:schemeClr>
                </a:solidFill>
                <a:cs typeface="Arial" panose="020B0604020202020204" pitchFamily="34" charset="0"/>
              </a:rPr>
              <a:t>in place </a:t>
            </a:r>
            <a:r>
              <a:rPr lang="en-GB" sz="1400" b="1" dirty="0" smtClean="0">
                <a:solidFill>
                  <a:schemeClr val="tx2">
                    <a:lumMod val="75000"/>
                  </a:schemeClr>
                </a:solidFill>
                <a:cs typeface="Arial" panose="020B0604020202020204" pitchFamily="34" charset="0"/>
              </a:rPr>
              <a:t>pupils in our school increase </a:t>
            </a:r>
            <a:r>
              <a:rPr lang="en-GB" sz="1400" b="1" dirty="0">
                <a:solidFill>
                  <a:schemeClr val="tx2">
                    <a:lumMod val="75000"/>
                  </a:schemeClr>
                </a:solidFill>
                <a:cs typeface="Arial" panose="020B0604020202020204" pitchFamily="34" charset="0"/>
              </a:rPr>
              <a:t>their progress and raise their attainment</a:t>
            </a:r>
            <a:r>
              <a:rPr lang="en-GB" sz="1400" b="1" dirty="0">
                <a:solidFill>
                  <a:schemeClr val="tx2">
                    <a:lumMod val="75000"/>
                  </a:schemeClr>
                </a:solidFill>
                <a:latin typeface="Arial" panose="020B0604020202020204" pitchFamily="34" charset="0"/>
                <a:cs typeface="Arial" panose="020B0604020202020204" pitchFamily="34" charset="0"/>
              </a:rPr>
              <a:t>?</a:t>
            </a:r>
          </a:p>
        </p:txBody>
      </p:sp>
      <p:sp>
        <p:nvSpPr>
          <p:cNvPr id="22" name="Rounded Rectangle 21"/>
          <p:cNvSpPr/>
          <p:nvPr/>
        </p:nvSpPr>
        <p:spPr>
          <a:xfrm>
            <a:off x="179512" y="692696"/>
            <a:ext cx="2664296" cy="331236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endParaRPr lang="en-GB" sz="1200" b="1" dirty="0" smtClean="0">
              <a:solidFill>
                <a:schemeClr val="tx1"/>
              </a:solidFill>
            </a:endParaRPr>
          </a:p>
          <a:p>
            <a:pPr marL="171450" lvl="0" indent="-171450">
              <a:buFont typeface="Arial" panose="020B0604020202020204" pitchFamily="34" charset="0"/>
              <a:buChar char="•"/>
            </a:pPr>
            <a:r>
              <a:rPr lang="en-GB" sz="1200" b="1" dirty="0" smtClean="0">
                <a:solidFill>
                  <a:schemeClr val="tx1"/>
                </a:solidFill>
              </a:rPr>
              <a:t>Do </a:t>
            </a:r>
            <a:r>
              <a:rPr lang="en-GB" sz="1200" b="1" dirty="0">
                <a:solidFill>
                  <a:schemeClr val="tx1"/>
                </a:solidFill>
              </a:rPr>
              <a:t>we collect accurate information about pupils’ attainment and the progress that they make</a:t>
            </a:r>
            <a:r>
              <a:rPr lang="en-GB" sz="1200" b="1" dirty="0" smtClean="0">
                <a:solidFill>
                  <a:schemeClr val="tx1"/>
                </a:solidFill>
              </a:rPr>
              <a:t>? </a:t>
            </a:r>
          </a:p>
          <a:p>
            <a:pPr marL="171450" lvl="0" indent="-171450">
              <a:buFont typeface="Arial" panose="020B0604020202020204" pitchFamily="34" charset="0"/>
              <a:buChar char="•"/>
            </a:pPr>
            <a:r>
              <a:rPr lang="en-GB" sz="1200" b="1" dirty="0" smtClean="0">
                <a:solidFill>
                  <a:schemeClr val="tx1"/>
                </a:solidFill>
              </a:rPr>
              <a:t>Is this assessment information based on </a:t>
            </a:r>
            <a:r>
              <a:rPr lang="en-GB" sz="1200" b="1" i="1" dirty="0" smtClean="0">
                <a:solidFill>
                  <a:schemeClr val="tx1"/>
                </a:solidFill>
              </a:rPr>
              <a:t>truly independent </a:t>
            </a:r>
            <a:r>
              <a:rPr lang="en-GB" sz="1200" b="1" dirty="0" smtClean="0">
                <a:solidFill>
                  <a:schemeClr val="tx1"/>
                </a:solidFill>
              </a:rPr>
              <a:t>work?</a:t>
            </a:r>
            <a:endParaRPr lang="en-GB" sz="1200" b="1" dirty="0">
              <a:solidFill>
                <a:schemeClr val="tx1"/>
              </a:solidFill>
            </a:endParaRPr>
          </a:p>
          <a:p>
            <a:pPr marL="171450" lvl="0" indent="-171450">
              <a:buFont typeface="Arial" panose="020B0604020202020204" pitchFamily="34" charset="0"/>
              <a:buChar char="•"/>
            </a:pPr>
            <a:r>
              <a:rPr lang="en-GB" sz="1200" b="1" dirty="0" smtClean="0">
                <a:solidFill>
                  <a:schemeClr val="tx1"/>
                </a:solidFill>
              </a:rPr>
              <a:t>Are we all aware of what are nationally expected outcomes for pupils with SEN/D?</a:t>
            </a:r>
          </a:p>
          <a:p>
            <a:pPr marL="171450" lvl="0" indent="-171450">
              <a:buFont typeface="Arial" panose="020B0604020202020204" pitchFamily="34" charset="0"/>
              <a:buChar char="•"/>
            </a:pPr>
            <a:r>
              <a:rPr lang="en-GB" sz="1200" b="1" dirty="0">
                <a:solidFill>
                  <a:schemeClr val="tx1"/>
                </a:solidFill>
              </a:rPr>
              <a:t>Do we identify pupils who are making less than expected progress and are unlikely – on current performance – to attain at an expected or higher level?</a:t>
            </a:r>
          </a:p>
          <a:p>
            <a:pPr marL="171450" indent="-171450">
              <a:buFont typeface="Arial" panose="020B0604020202020204" pitchFamily="34" charset="0"/>
              <a:buChar char="•"/>
            </a:pPr>
            <a:r>
              <a:rPr lang="en-GB" sz="1200" b="1" dirty="0" smtClean="0">
                <a:solidFill>
                  <a:schemeClr val="tx1"/>
                </a:solidFill>
              </a:rPr>
              <a:t>Do </a:t>
            </a:r>
            <a:r>
              <a:rPr lang="en-GB" sz="1200" b="1" dirty="0">
                <a:solidFill>
                  <a:schemeClr val="tx1"/>
                </a:solidFill>
              </a:rPr>
              <a:t>we moderate </a:t>
            </a:r>
            <a:r>
              <a:rPr lang="en-GB" sz="1200" b="1" dirty="0" smtClean="0">
                <a:solidFill>
                  <a:schemeClr val="tx1"/>
                </a:solidFill>
              </a:rPr>
              <a:t>judgements made about pupils</a:t>
            </a:r>
            <a:r>
              <a:rPr lang="en-GB" sz="1200" b="1" dirty="0">
                <a:solidFill>
                  <a:schemeClr val="tx1"/>
                </a:solidFill>
              </a:rPr>
              <a:t>’ attainment levels </a:t>
            </a:r>
            <a:r>
              <a:rPr lang="en-GB" sz="1200" b="1" dirty="0" smtClean="0">
                <a:solidFill>
                  <a:schemeClr val="tx1"/>
                </a:solidFill>
              </a:rPr>
              <a:t>in </a:t>
            </a:r>
            <a:r>
              <a:rPr lang="en-GB" sz="1200" b="1" dirty="0">
                <a:solidFill>
                  <a:schemeClr val="tx1"/>
                </a:solidFill>
              </a:rPr>
              <a:t>a rigorous way?</a:t>
            </a:r>
          </a:p>
          <a:p>
            <a:pPr lvl="0"/>
            <a:endParaRPr lang="en-GB" sz="1200" dirty="0">
              <a:solidFill>
                <a:schemeClr val="tx1"/>
              </a:solidFill>
            </a:endParaRPr>
          </a:p>
        </p:txBody>
      </p:sp>
      <p:sp>
        <p:nvSpPr>
          <p:cNvPr id="23" name="Rounded Rectangle 22"/>
          <p:cNvSpPr/>
          <p:nvPr/>
        </p:nvSpPr>
        <p:spPr>
          <a:xfrm>
            <a:off x="179512" y="4082159"/>
            <a:ext cx="2567066" cy="2659209"/>
          </a:xfrm>
          <a:prstGeom prst="round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lvl="0" indent="-171450">
              <a:buFont typeface="Arial" panose="020B0604020202020204" pitchFamily="34" charset="0"/>
              <a:buChar char="•"/>
            </a:pPr>
            <a:endParaRPr lang="en-GB" sz="1200" dirty="0" smtClean="0">
              <a:solidFill>
                <a:schemeClr val="tx1"/>
              </a:solidFill>
            </a:endParaRPr>
          </a:p>
          <a:p>
            <a:pPr marL="171450" lvl="0" indent="-171450">
              <a:buFont typeface="Arial" panose="020B0604020202020204" pitchFamily="34" charset="0"/>
              <a:buChar char="•"/>
            </a:pPr>
            <a:endParaRPr lang="en-GB" sz="1200" dirty="0">
              <a:solidFill>
                <a:schemeClr val="tx1"/>
              </a:solidFill>
            </a:endParaRPr>
          </a:p>
          <a:p>
            <a:pPr marL="171450" lvl="0" indent="-171450">
              <a:buFont typeface="Arial" panose="020B0604020202020204" pitchFamily="34" charset="0"/>
              <a:buChar char="•"/>
            </a:pPr>
            <a:r>
              <a:rPr lang="en-GB" sz="1200" b="1" dirty="0" smtClean="0">
                <a:solidFill>
                  <a:schemeClr val="tx2">
                    <a:lumMod val="75000"/>
                  </a:schemeClr>
                </a:solidFill>
              </a:rPr>
              <a:t>Do </a:t>
            </a:r>
            <a:r>
              <a:rPr lang="en-GB" sz="1200" b="1" dirty="0">
                <a:solidFill>
                  <a:schemeClr val="tx2">
                    <a:lumMod val="75000"/>
                  </a:schemeClr>
                </a:solidFill>
              </a:rPr>
              <a:t>we accurately monitor the progress of </a:t>
            </a:r>
            <a:r>
              <a:rPr lang="en-GB" sz="1200" b="1" dirty="0" smtClean="0">
                <a:solidFill>
                  <a:schemeClr val="tx2">
                    <a:lumMod val="75000"/>
                  </a:schemeClr>
                </a:solidFill>
              </a:rPr>
              <a:t>pupils with SEN/D on </a:t>
            </a:r>
            <a:r>
              <a:rPr lang="en-GB" sz="1200" b="1" dirty="0">
                <a:solidFill>
                  <a:schemeClr val="tx2">
                    <a:lumMod val="75000"/>
                  </a:schemeClr>
                </a:solidFill>
              </a:rPr>
              <a:t>a regular basis</a:t>
            </a:r>
            <a:r>
              <a:rPr lang="en-GB" sz="1200" b="1" dirty="0" smtClean="0">
                <a:solidFill>
                  <a:schemeClr val="tx2">
                    <a:lumMod val="75000"/>
                  </a:schemeClr>
                </a:solidFill>
              </a:rPr>
              <a:t>?</a:t>
            </a:r>
          </a:p>
          <a:p>
            <a:pPr marL="171450" indent="-171450">
              <a:buFont typeface="Arial" panose="020B0604020202020204" pitchFamily="34" charset="0"/>
              <a:buChar char="•"/>
            </a:pPr>
            <a:r>
              <a:rPr lang="en-GB" sz="1200" b="1" dirty="0">
                <a:solidFill>
                  <a:schemeClr val="tx2">
                    <a:lumMod val="75000"/>
                  </a:schemeClr>
                </a:solidFill>
              </a:rPr>
              <a:t>Do we monitor support </a:t>
            </a:r>
            <a:r>
              <a:rPr lang="en-GB" sz="1200" b="1" dirty="0" smtClean="0">
                <a:solidFill>
                  <a:schemeClr val="tx2">
                    <a:lumMod val="75000"/>
                  </a:schemeClr>
                </a:solidFill>
              </a:rPr>
              <a:t>to </a:t>
            </a:r>
            <a:r>
              <a:rPr lang="en-GB" sz="1200" b="1" dirty="0">
                <a:solidFill>
                  <a:schemeClr val="tx2">
                    <a:lumMod val="75000"/>
                  </a:schemeClr>
                </a:solidFill>
              </a:rPr>
              <a:t>show that they are effective in increasing the rate of progress and ‘narrowing the gap’ for identified pupils</a:t>
            </a:r>
            <a:r>
              <a:rPr lang="en-GB" sz="1200" b="1" dirty="0" smtClean="0">
                <a:solidFill>
                  <a:schemeClr val="tx2">
                    <a:lumMod val="75000"/>
                  </a:schemeClr>
                </a:solidFill>
              </a:rPr>
              <a:t>?</a:t>
            </a:r>
          </a:p>
          <a:p>
            <a:pPr marL="171450" lvl="0" indent="-171450">
              <a:buFont typeface="Arial" panose="020B0604020202020204" pitchFamily="34" charset="0"/>
              <a:buChar char="•"/>
            </a:pPr>
            <a:r>
              <a:rPr lang="en-GB" sz="1200" b="1" dirty="0">
                <a:solidFill>
                  <a:schemeClr val="tx2">
                    <a:lumMod val="75000"/>
                  </a:schemeClr>
                </a:solidFill>
              </a:rPr>
              <a:t>Do we review support arrangements regularly with regard to their impact on pupils’ outcomes, and make changes if they are ineffective?</a:t>
            </a:r>
          </a:p>
          <a:p>
            <a:pPr marL="171450" indent="-171450">
              <a:buFont typeface="Arial" panose="020B0604020202020204" pitchFamily="34" charset="0"/>
              <a:buChar char="•"/>
            </a:pPr>
            <a:endParaRPr lang="en-GB" sz="1200" dirty="0">
              <a:solidFill>
                <a:schemeClr val="tx1"/>
              </a:solidFill>
            </a:endParaRPr>
          </a:p>
          <a:p>
            <a:pPr marL="171450" lvl="0" indent="-171450">
              <a:buFont typeface="Arial" panose="020B0604020202020204" pitchFamily="34" charset="0"/>
              <a:buChar char="•"/>
            </a:pPr>
            <a:endParaRPr lang="en-GB" sz="1200" dirty="0">
              <a:solidFill>
                <a:schemeClr val="tx1"/>
              </a:solidFill>
            </a:endParaRPr>
          </a:p>
        </p:txBody>
      </p:sp>
      <p:sp>
        <p:nvSpPr>
          <p:cNvPr id="25" name="Rounded Rectangle 24"/>
          <p:cNvSpPr/>
          <p:nvPr/>
        </p:nvSpPr>
        <p:spPr>
          <a:xfrm>
            <a:off x="6130985" y="3859078"/>
            <a:ext cx="2833504" cy="288229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400" b="1" dirty="0" smtClean="0">
                <a:solidFill>
                  <a:schemeClr val="tx2">
                    <a:lumMod val="75000"/>
                  </a:schemeClr>
                </a:solidFill>
                <a:cs typeface="Arial" panose="020B0604020202020204" pitchFamily="34" charset="0"/>
              </a:rPr>
              <a:t>Do we automatically assume that a pupil  working below expected levels is SEN /D?</a:t>
            </a:r>
          </a:p>
          <a:p>
            <a:pPr marL="171450" indent="-171450">
              <a:buFont typeface="Arial" panose="020B0604020202020204" pitchFamily="34" charset="0"/>
              <a:buChar char="•"/>
            </a:pPr>
            <a:r>
              <a:rPr lang="en-GB" sz="1400" b="1" dirty="0" smtClean="0">
                <a:solidFill>
                  <a:schemeClr val="tx2">
                    <a:lumMod val="75000"/>
                  </a:schemeClr>
                </a:solidFill>
                <a:cs typeface="Arial" panose="020B0604020202020204" pitchFamily="34" charset="0"/>
              </a:rPr>
              <a:t>Or do we look first at how classroom differentiation and subject teaching can be improved and at other factors that might be impacting on pupil progress?</a:t>
            </a:r>
            <a:endParaRPr lang="en-GB" sz="1400" b="1" dirty="0" smtClean="0">
              <a:solidFill>
                <a:schemeClr val="tx2">
                  <a:lumMod val="75000"/>
                </a:schemeClr>
              </a:solidFill>
            </a:endParaRPr>
          </a:p>
          <a:p>
            <a:pPr marL="171450" indent="-171450">
              <a:buFont typeface="Arial" panose="020B0604020202020204" pitchFamily="34" charset="0"/>
              <a:buChar char="•"/>
            </a:pPr>
            <a:r>
              <a:rPr lang="en-GB" sz="1400" b="1" dirty="0" smtClean="0">
                <a:solidFill>
                  <a:schemeClr val="tx2">
                    <a:lumMod val="75000"/>
                  </a:schemeClr>
                </a:solidFill>
                <a:cs typeface="Arial" panose="020B0604020202020204" pitchFamily="34" charset="0"/>
              </a:rPr>
              <a:t>Do we assume that </a:t>
            </a:r>
            <a:r>
              <a:rPr lang="en-GB" sz="1400" b="1" dirty="0" smtClean="0">
                <a:solidFill>
                  <a:schemeClr val="tx2">
                    <a:lumMod val="75000"/>
                  </a:schemeClr>
                </a:solidFill>
              </a:rPr>
              <a:t>they always need additional </a:t>
            </a:r>
            <a:r>
              <a:rPr lang="en-GB" sz="1400" b="1" dirty="0">
                <a:solidFill>
                  <a:schemeClr val="tx2">
                    <a:lumMod val="75000"/>
                  </a:schemeClr>
                </a:solidFill>
              </a:rPr>
              <a:t>specialist </a:t>
            </a:r>
            <a:r>
              <a:rPr lang="en-GB" sz="1400" b="1" dirty="0" smtClean="0">
                <a:solidFill>
                  <a:schemeClr val="tx2">
                    <a:lumMod val="75000"/>
                  </a:schemeClr>
                </a:solidFill>
              </a:rPr>
              <a:t>provision?</a:t>
            </a:r>
            <a:endParaRPr lang="en-GB" sz="1400" b="1" dirty="0">
              <a:solidFill>
                <a:schemeClr val="tx2">
                  <a:lumMod val="75000"/>
                </a:schemeClr>
              </a:solidFill>
            </a:endParaRPr>
          </a:p>
        </p:txBody>
      </p:sp>
    </p:spTree>
    <p:extLst>
      <p:ext uri="{BB962C8B-B14F-4D97-AF65-F5344CB8AC3E}">
        <p14:creationId xmlns:p14="http://schemas.microsoft.com/office/powerpoint/2010/main" val="556784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latin typeface="Tahoma" panose="020B0604030504040204" pitchFamily="34" charset="0"/>
                <a:ea typeface="Tahoma" panose="020B0604030504040204" pitchFamily="34" charset="0"/>
                <a:cs typeface="Tahoma" panose="020B0604030504040204" pitchFamily="34" charset="0"/>
              </a:rPr>
              <a:t>1,600 statements across the City </a:t>
            </a:r>
          </a:p>
          <a:p>
            <a:endParaRPr lang="en-GB" dirty="0" smtClean="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All new pupils going through statutory assessment will get an EHC</a:t>
            </a:r>
          </a:p>
          <a:p>
            <a:endParaRPr lang="en-GB" dirty="0" smtClean="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Pupils with existing statements/ EHCs will be changed to EHCs over next 3 years- priority / transition times [Year 6 / Year 11 or other school leavers]</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New form for requesting statutory assessments [SES website]</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title"/>
          </p:nvPr>
        </p:nvSpPr>
        <p:spPr>
          <a:xfrm>
            <a:off x="770593" y="285393"/>
            <a:ext cx="7676722" cy="839352"/>
          </a:xfrm>
          <a:solidFill>
            <a:schemeClr val="accent5">
              <a:lumMod val="20000"/>
              <a:lumOff val="80000"/>
            </a:schemeClr>
          </a:solidFill>
        </p:spPr>
        <p:txBody>
          <a:bodyPr/>
          <a:lstStyle/>
          <a:p>
            <a:r>
              <a:rPr lang="en-GB" dirty="0" smtClean="0"/>
              <a:t>Transition arrangements to EHCP</a:t>
            </a:r>
            <a:endParaRPr lang="en-GB" dirty="0"/>
          </a:p>
        </p:txBody>
      </p:sp>
    </p:spTree>
    <p:extLst>
      <p:ext uri="{BB962C8B-B14F-4D97-AF65-F5344CB8AC3E}">
        <p14:creationId xmlns:p14="http://schemas.microsoft.com/office/powerpoint/2010/main" val="1685214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0593" y="285393"/>
            <a:ext cx="7676722" cy="767344"/>
          </a:xfrm>
          <a:solidFill>
            <a:schemeClr val="accent5">
              <a:lumMod val="20000"/>
              <a:lumOff val="80000"/>
            </a:schemeClr>
          </a:solidFill>
        </p:spPr>
        <p:txBody>
          <a:bodyPr/>
          <a:lstStyle/>
          <a:p>
            <a:r>
              <a:rPr lang="en-GB" sz="3600" dirty="0" smtClean="0"/>
              <a:t>Leadership and Management of SEN</a:t>
            </a:r>
            <a:endParaRPr lang="en-GB" sz="36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556792"/>
            <a:ext cx="6092986"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130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0366" y="1340768"/>
            <a:ext cx="7978098" cy="5256584"/>
          </a:xfrm>
        </p:spPr>
        <p:txBody>
          <a:bodyPr>
            <a:normAutofit fontScale="92500" lnSpcReduction="20000"/>
          </a:bodyPr>
          <a:lstStyle/>
          <a:p>
            <a:pPr marL="0" indent="0">
              <a:buNone/>
            </a:pPr>
            <a:r>
              <a:rPr lang="en-GB" b="1" i="1" dirty="0">
                <a:latin typeface="Tahoma" panose="020B0604030504040204" pitchFamily="34" charset="0"/>
                <a:ea typeface="Tahoma" panose="020B0604030504040204" pitchFamily="34" charset="0"/>
                <a:cs typeface="Tahoma" panose="020B0604030504040204" pitchFamily="34" charset="0"/>
              </a:rPr>
              <a:t>6.2 </a:t>
            </a:r>
            <a:endParaRPr lang="en-GB" b="1"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i="1" dirty="0" smtClean="0">
                <a:latin typeface="Tahoma" panose="020B0604030504040204" pitchFamily="34" charset="0"/>
                <a:ea typeface="Tahoma" panose="020B0604030504040204" pitchFamily="34" charset="0"/>
                <a:cs typeface="Tahoma" panose="020B0604030504040204" pitchFamily="34" charset="0"/>
              </a:rPr>
              <a:t>Every </a:t>
            </a:r>
            <a:r>
              <a:rPr lang="en-GB" i="1" dirty="0">
                <a:latin typeface="Tahoma" panose="020B0604030504040204" pitchFamily="34" charset="0"/>
                <a:ea typeface="Tahoma" panose="020B0604030504040204" pitchFamily="34" charset="0"/>
                <a:cs typeface="Tahoma" panose="020B0604030504040204" pitchFamily="34" charset="0"/>
              </a:rPr>
              <a:t>school is required to meet the SEN of the children or young people that they support. </a:t>
            </a:r>
            <a:endParaRPr lang="en-GB"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i="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i="1" dirty="0" smtClean="0">
                <a:latin typeface="Tahoma" panose="020B0604030504040204" pitchFamily="34" charset="0"/>
                <a:ea typeface="Tahoma" panose="020B0604030504040204" pitchFamily="34" charset="0"/>
                <a:cs typeface="Tahoma" panose="020B0604030504040204" pitchFamily="34" charset="0"/>
              </a:rPr>
              <a:t>Mainstream </a:t>
            </a:r>
            <a:r>
              <a:rPr lang="en-GB" i="1" dirty="0">
                <a:latin typeface="Tahoma" panose="020B0604030504040204" pitchFamily="34" charset="0"/>
                <a:ea typeface="Tahoma" panose="020B0604030504040204" pitchFamily="34" charset="0"/>
                <a:cs typeface="Tahoma" panose="020B0604030504040204" pitchFamily="34" charset="0"/>
              </a:rPr>
              <a:t>schools </a:t>
            </a:r>
            <a:r>
              <a:rPr lang="en-GB" b="1" i="1" dirty="0">
                <a:latin typeface="Tahoma" panose="020B0604030504040204" pitchFamily="34" charset="0"/>
                <a:ea typeface="Tahoma" panose="020B0604030504040204" pitchFamily="34" charset="0"/>
                <a:cs typeface="Tahoma" panose="020B0604030504040204" pitchFamily="34" charset="0"/>
              </a:rPr>
              <a:t>must</a:t>
            </a:r>
            <a:r>
              <a:rPr lang="en-GB" i="1" dirty="0">
                <a:latin typeface="Tahoma" panose="020B0604030504040204" pitchFamily="34" charset="0"/>
                <a:ea typeface="Tahoma" panose="020B0604030504040204" pitchFamily="34" charset="0"/>
                <a:cs typeface="Tahoma" panose="020B0604030504040204" pitchFamily="34" charset="0"/>
              </a:rPr>
              <a:t>: </a:t>
            </a:r>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b="1" i="1" dirty="0">
                <a:latin typeface="Tahoma" panose="020B0604030504040204" pitchFamily="34" charset="0"/>
                <a:ea typeface="Tahoma" panose="020B0604030504040204" pitchFamily="34" charset="0"/>
                <a:cs typeface="Tahoma" panose="020B0604030504040204" pitchFamily="34" charset="0"/>
              </a:rPr>
              <a:t>use their best endeavours </a:t>
            </a:r>
            <a:r>
              <a:rPr lang="en-GB" i="1" dirty="0">
                <a:latin typeface="Tahoma" panose="020B0604030504040204" pitchFamily="34" charset="0"/>
                <a:ea typeface="Tahoma" panose="020B0604030504040204" pitchFamily="34" charset="0"/>
                <a:cs typeface="Tahoma" panose="020B0604030504040204" pitchFamily="34" charset="0"/>
              </a:rPr>
              <a:t>to make sure that a child with SEN gets the support they need – this means doing everything they can to meet children and young people’s SEN </a:t>
            </a:r>
            <a:endParaRPr lang="en-GB"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i="1" dirty="0">
                <a:latin typeface="Tahoma" panose="020B0604030504040204" pitchFamily="34" charset="0"/>
                <a:ea typeface="Tahoma" panose="020B0604030504040204" pitchFamily="34" charset="0"/>
                <a:cs typeface="Tahoma" panose="020B0604030504040204" pitchFamily="34" charset="0"/>
              </a:rPr>
              <a:t>ensure that </a:t>
            </a:r>
            <a:r>
              <a:rPr lang="en-GB" b="1" i="1" dirty="0">
                <a:latin typeface="Tahoma" panose="020B0604030504040204" pitchFamily="34" charset="0"/>
                <a:ea typeface="Tahoma" panose="020B0604030504040204" pitchFamily="34" charset="0"/>
                <a:cs typeface="Tahoma" panose="020B0604030504040204" pitchFamily="34" charset="0"/>
              </a:rPr>
              <a:t>children and young people with SEN engage </a:t>
            </a:r>
            <a:r>
              <a:rPr lang="en-GB" i="1" dirty="0">
                <a:latin typeface="Tahoma" panose="020B0604030504040204" pitchFamily="34" charset="0"/>
                <a:ea typeface="Tahoma" panose="020B0604030504040204" pitchFamily="34" charset="0"/>
                <a:cs typeface="Tahoma" panose="020B0604030504040204" pitchFamily="34" charset="0"/>
              </a:rPr>
              <a:t>in the activities of the school alongside pupils who do not have SEN </a:t>
            </a:r>
            <a:endParaRPr lang="en-GB"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dirty="0" smtClean="0">
                <a:latin typeface="Tahoma" panose="020B0604030504040204" pitchFamily="34" charset="0"/>
                <a:ea typeface="Tahoma" panose="020B0604030504040204" pitchFamily="34" charset="0"/>
                <a:cs typeface="Tahoma" panose="020B0604030504040204" pitchFamily="34" charset="0"/>
              </a:rPr>
              <a:t>• </a:t>
            </a:r>
            <a:r>
              <a:rPr lang="en-GB" b="1" i="1" dirty="0">
                <a:latin typeface="Tahoma" panose="020B0604030504040204" pitchFamily="34" charset="0"/>
                <a:ea typeface="Tahoma" panose="020B0604030504040204" pitchFamily="34" charset="0"/>
                <a:cs typeface="Tahoma" panose="020B0604030504040204" pitchFamily="34" charset="0"/>
              </a:rPr>
              <a:t>Inform parents </a:t>
            </a:r>
            <a:r>
              <a:rPr lang="en-GB" i="1" dirty="0">
                <a:latin typeface="Tahoma" panose="020B0604030504040204" pitchFamily="34" charset="0"/>
                <a:ea typeface="Tahoma" panose="020B0604030504040204" pitchFamily="34" charset="0"/>
                <a:cs typeface="Tahoma" panose="020B0604030504040204" pitchFamily="34" charset="0"/>
              </a:rPr>
              <a:t>when they are making special educational provision for a child </a:t>
            </a:r>
            <a:endParaRPr lang="en-GB"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i="1" dirty="0" smtClean="0">
                <a:latin typeface="Tahoma" panose="020B0604030504040204" pitchFamily="34" charset="0"/>
                <a:ea typeface="Tahoma" panose="020B0604030504040204" pitchFamily="34" charset="0"/>
                <a:cs typeface="Tahoma" panose="020B0604030504040204" pitchFamily="34" charset="0"/>
              </a:rPr>
              <a:t>Ensure that CYP and parents are </a:t>
            </a:r>
            <a:r>
              <a:rPr lang="en-GB" b="1" i="1" dirty="0" smtClean="0">
                <a:latin typeface="Tahoma" panose="020B0604030504040204" pitchFamily="34" charset="0"/>
                <a:ea typeface="Tahoma" panose="020B0604030504040204" pitchFamily="34" charset="0"/>
                <a:cs typeface="Tahoma" panose="020B0604030504040204" pitchFamily="34" charset="0"/>
              </a:rPr>
              <a:t>actively involved </a:t>
            </a:r>
            <a:r>
              <a:rPr lang="en-GB" i="1" dirty="0" smtClean="0">
                <a:latin typeface="Tahoma" panose="020B0604030504040204" pitchFamily="34" charset="0"/>
                <a:ea typeface="Tahoma" panose="020B0604030504040204" pitchFamily="34" charset="0"/>
                <a:cs typeface="Tahoma" panose="020B0604030504040204" pitchFamily="34" charset="0"/>
              </a:rPr>
              <a:t>in the decision making process throughout</a:t>
            </a: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3" name="Title 2"/>
          <p:cNvSpPr>
            <a:spLocks noGrp="1"/>
          </p:cNvSpPr>
          <p:nvPr>
            <p:ph type="title"/>
          </p:nvPr>
        </p:nvSpPr>
        <p:spPr>
          <a:xfrm>
            <a:off x="770592" y="285392"/>
            <a:ext cx="8049879" cy="1052669"/>
          </a:xfrm>
          <a:solidFill>
            <a:schemeClr val="accent5">
              <a:lumMod val="20000"/>
              <a:lumOff val="80000"/>
            </a:schemeClr>
          </a:solidFill>
        </p:spPr>
        <p:txBody>
          <a:bodyPr/>
          <a:lstStyle/>
          <a:p>
            <a:r>
              <a:rPr lang="en-GB" dirty="0">
                <a:latin typeface="Calibri" panose="020F0502020204030204" pitchFamily="34" charset="0"/>
                <a:cs typeface="Arial" panose="020B0604020202020204" pitchFamily="34" charset="0"/>
              </a:rPr>
              <a:t>Leadership and management of SEN?</a:t>
            </a:r>
            <a:endParaRPr lang="en-GB" dirty="0"/>
          </a:p>
        </p:txBody>
      </p:sp>
    </p:spTree>
    <p:extLst>
      <p:ext uri="{BB962C8B-B14F-4D97-AF65-F5344CB8AC3E}">
        <p14:creationId xmlns:p14="http://schemas.microsoft.com/office/powerpoint/2010/main" val="3624869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0366" y="1340768"/>
            <a:ext cx="7906090" cy="4896544"/>
          </a:xfrm>
        </p:spPr>
        <p:txBody>
          <a:bodyPr/>
          <a:lstStyle/>
          <a:p>
            <a:r>
              <a:rPr lang="en-GB" i="1" dirty="0">
                <a:latin typeface="Tahoma" panose="020B0604030504040204" pitchFamily="34" charset="0"/>
                <a:ea typeface="Tahoma" panose="020B0604030504040204" pitchFamily="34" charset="0"/>
                <a:cs typeface="Tahoma" panose="020B0604030504040204" pitchFamily="34" charset="0"/>
              </a:rPr>
              <a:t>6.3 </a:t>
            </a:r>
            <a:r>
              <a:rPr lang="en-GB" b="1" i="1" dirty="0">
                <a:latin typeface="Tahoma" panose="020B0604030504040204" pitchFamily="34" charset="0"/>
                <a:ea typeface="Tahoma" panose="020B0604030504040204" pitchFamily="34" charset="0"/>
                <a:cs typeface="Tahoma" panose="020B0604030504040204" pitchFamily="34" charset="0"/>
              </a:rPr>
              <a:t>School leaders </a:t>
            </a:r>
            <a:r>
              <a:rPr lang="en-GB" i="1" dirty="0">
                <a:latin typeface="Tahoma" panose="020B0604030504040204" pitchFamily="34" charset="0"/>
                <a:ea typeface="Tahoma" panose="020B0604030504040204" pitchFamily="34" charset="0"/>
                <a:cs typeface="Tahoma" panose="020B0604030504040204" pitchFamily="34" charset="0"/>
              </a:rPr>
              <a:t>should regularly review how expertise and resources used to address SEN can be used to build the quality of whole-school provision as part of their approach to </a:t>
            </a:r>
            <a:r>
              <a:rPr lang="en-GB" b="1" i="1" dirty="0">
                <a:latin typeface="Tahoma" panose="020B0604030504040204" pitchFamily="34" charset="0"/>
                <a:ea typeface="Tahoma" panose="020B0604030504040204" pitchFamily="34" charset="0"/>
                <a:cs typeface="Tahoma" panose="020B0604030504040204" pitchFamily="34" charset="0"/>
              </a:rPr>
              <a:t>school improvement. </a:t>
            </a:r>
            <a:endParaRPr lang="en-GB" b="1" i="1" dirty="0" smtClean="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6</a:t>
            </a:r>
            <a:r>
              <a:rPr lang="en-GB" i="1" dirty="0">
                <a:latin typeface="Tahoma" panose="020B0604030504040204" pitchFamily="34" charset="0"/>
                <a:ea typeface="Tahoma" panose="020B0604030504040204" pitchFamily="34" charset="0"/>
                <a:cs typeface="Tahoma" panose="020B0604030504040204" pitchFamily="34" charset="0"/>
              </a:rPr>
              <a:t>.4 The </a:t>
            </a:r>
            <a:r>
              <a:rPr lang="en-GB" b="1" i="1" dirty="0">
                <a:latin typeface="Tahoma" panose="020B0604030504040204" pitchFamily="34" charset="0"/>
                <a:ea typeface="Tahoma" panose="020B0604030504040204" pitchFamily="34" charset="0"/>
                <a:cs typeface="Tahoma" panose="020B0604030504040204" pitchFamily="34" charset="0"/>
              </a:rPr>
              <a:t>quality of teaching </a:t>
            </a:r>
            <a:r>
              <a:rPr lang="en-GB" i="1" dirty="0">
                <a:latin typeface="Tahoma" panose="020B0604030504040204" pitchFamily="34" charset="0"/>
                <a:ea typeface="Tahoma" panose="020B0604030504040204" pitchFamily="34" charset="0"/>
                <a:cs typeface="Tahoma" panose="020B0604030504040204" pitchFamily="34" charset="0"/>
              </a:rPr>
              <a:t>for pupils with SEN, and the </a:t>
            </a:r>
            <a:r>
              <a:rPr lang="en-GB" b="1" i="1" dirty="0">
                <a:latin typeface="Tahoma" panose="020B0604030504040204" pitchFamily="34" charset="0"/>
                <a:ea typeface="Tahoma" panose="020B0604030504040204" pitchFamily="34" charset="0"/>
                <a:cs typeface="Tahoma" panose="020B0604030504040204" pitchFamily="34" charset="0"/>
              </a:rPr>
              <a:t>progres</a:t>
            </a:r>
            <a:r>
              <a:rPr lang="en-GB" i="1" dirty="0">
                <a:latin typeface="Tahoma" panose="020B0604030504040204" pitchFamily="34" charset="0"/>
                <a:ea typeface="Tahoma" panose="020B0604030504040204" pitchFamily="34" charset="0"/>
                <a:cs typeface="Tahoma" panose="020B0604030504040204" pitchFamily="34" charset="0"/>
              </a:rPr>
              <a:t>s made by pupils, should be a core part of the school’s </a:t>
            </a:r>
            <a:r>
              <a:rPr lang="en-GB" b="1" i="1" dirty="0">
                <a:latin typeface="Tahoma" panose="020B0604030504040204" pitchFamily="34" charset="0"/>
                <a:ea typeface="Tahoma" panose="020B0604030504040204" pitchFamily="34" charset="0"/>
                <a:cs typeface="Tahoma" panose="020B0604030504040204" pitchFamily="34" charset="0"/>
              </a:rPr>
              <a:t>performance management arrangements </a:t>
            </a:r>
            <a:r>
              <a:rPr lang="en-GB" i="1" dirty="0">
                <a:latin typeface="Tahoma" panose="020B0604030504040204" pitchFamily="34" charset="0"/>
                <a:ea typeface="Tahoma" panose="020B0604030504040204" pitchFamily="34" charset="0"/>
                <a:cs typeface="Tahoma" panose="020B0604030504040204" pitchFamily="34" charset="0"/>
              </a:rPr>
              <a:t>and its approach to professional development for all teaching and support staff. </a:t>
            </a:r>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3" name="Title 2"/>
          <p:cNvSpPr>
            <a:spLocks noGrp="1"/>
          </p:cNvSpPr>
          <p:nvPr>
            <p:ph type="title"/>
          </p:nvPr>
        </p:nvSpPr>
        <p:spPr>
          <a:xfrm>
            <a:off x="323528" y="285392"/>
            <a:ext cx="8424936" cy="1052669"/>
          </a:xfrm>
          <a:solidFill>
            <a:schemeClr val="accent5">
              <a:lumMod val="20000"/>
              <a:lumOff val="80000"/>
            </a:schemeClr>
          </a:solidFill>
        </p:spPr>
        <p:txBody>
          <a:bodyPr/>
          <a:lstStyle/>
          <a:p>
            <a:r>
              <a:rPr lang="en-GB" dirty="0">
                <a:latin typeface="Calibri" panose="020F0502020204030204" pitchFamily="34" charset="0"/>
                <a:cs typeface="Arial" panose="020B0604020202020204" pitchFamily="34" charset="0"/>
              </a:rPr>
              <a:t>Leadership and management of SEN?</a:t>
            </a:r>
            <a:endParaRPr lang="en-GB" dirty="0"/>
          </a:p>
        </p:txBody>
      </p:sp>
    </p:spTree>
    <p:extLst>
      <p:ext uri="{BB962C8B-B14F-4D97-AF65-F5344CB8AC3E}">
        <p14:creationId xmlns:p14="http://schemas.microsoft.com/office/powerpoint/2010/main" val="2358881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0366" y="1340768"/>
            <a:ext cx="7978098" cy="5112568"/>
          </a:xfrm>
        </p:spPr>
        <p:txBody>
          <a:bodyPr>
            <a:normAutofit fontScale="85000" lnSpcReduction="10000"/>
          </a:bodyPr>
          <a:lstStyle/>
          <a:p>
            <a:r>
              <a:rPr lang="en-GB" dirty="0" err="1">
                <a:latin typeface="Tahoma" panose="020B0604030504040204" pitchFamily="34" charset="0"/>
                <a:ea typeface="Tahoma" panose="020B0604030504040204" pitchFamily="34" charset="0"/>
                <a:cs typeface="Tahoma" panose="020B0604030504040204" pitchFamily="34" charset="0"/>
              </a:rPr>
              <a:t>SENCos</a:t>
            </a:r>
            <a:r>
              <a:rPr lang="en-GB" dirty="0">
                <a:latin typeface="Tahoma" panose="020B0604030504040204" pitchFamily="34" charset="0"/>
                <a:ea typeface="Tahoma" panose="020B0604030504040204" pitchFamily="34" charset="0"/>
                <a:cs typeface="Tahoma" panose="020B0604030504040204" pitchFamily="34" charset="0"/>
              </a:rPr>
              <a:t> will need to lead on in-school assessments – inform identification of level of </a:t>
            </a:r>
            <a:r>
              <a:rPr lang="en-GB" dirty="0" smtClean="0">
                <a:latin typeface="Tahoma" panose="020B0604030504040204" pitchFamily="34" charset="0"/>
                <a:ea typeface="Tahoma" panose="020B0604030504040204" pitchFamily="34" charset="0"/>
                <a:cs typeface="Tahoma" panose="020B0604030504040204" pitchFamily="34" charset="0"/>
              </a:rPr>
              <a:t>need</a:t>
            </a:r>
          </a:p>
          <a:p>
            <a:pPr marL="400050" lvl="1" indent="0">
              <a:buNone/>
            </a:pPr>
            <a:r>
              <a:rPr lang="en-GB" dirty="0" smtClean="0">
                <a:latin typeface="Tahoma" panose="020B0604030504040204" pitchFamily="34" charset="0"/>
                <a:ea typeface="Tahoma" panose="020B0604030504040204" pitchFamily="34" charset="0"/>
                <a:cs typeface="Tahoma" panose="020B0604030504040204" pitchFamily="34" charset="0"/>
              </a:rPr>
              <a:t>Familiarity with range of informal and standardised assessment tools</a:t>
            </a:r>
          </a:p>
          <a:p>
            <a:pPr marL="400050" lvl="1" indent="0">
              <a:buNone/>
            </a:pPr>
            <a:r>
              <a:rPr lang="en-GB" dirty="0" smtClean="0">
                <a:latin typeface="Tahoma" panose="020B0604030504040204" pitchFamily="34" charset="0"/>
                <a:ea typeface="Tahoma" panose="020B0604030504040204" pitchFamily="34" charset="0"/>
                <a:cs typeface="Tahoma" panose="020B0604030504040204" pitchFamily="34" charset="0"/>
              </a:rPr>
              <a:t>Analysis of assessment results to inform staff and further inform provision</a:t>
            </a:r>
          </a:p>
          <a:p>
            <a:pPr marL="400050" lvl="1" indent="0">
              <a:buNone/>
            </a:pPr>
            <a:r>
              <a:rPr lang="en-GB" dirty="0" smtClean="0">
                <a:latin typeface="Tahoma" panose="020B0604030504040204" pitchFamily="34" charset="0"/>
                <a:ea typeface="Tahoma" panose="020B0604030504040204" pitchFamily="34" charset="0"/>
                <a:cs typeface="Tahoma" panose="020B0604030504040204" pitchFamily="34" charset="0"/>
              </a:rPr>
              <a:t>Discussion with support teams and other professionals</a:t>
            </a:r>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err="1">
                <a:latin typeface="Tahoma" panose="020B0604030504040204" pitchFamily="34" charset="0"/>
                <a:ea typeface="Tahoma" panose="020B0604030504040204" pitchFamily="34" charset="0"/>
                <a:cs typeface="Tahoma" panose="020B0604030504040204" pitchFamily="34" charset="0"/>
              </a:rPr>
              <a:t>SENCo</a:t>
            </a:r>
            <a:r>
              <a:rPr lang="en-GB" dirty="0">
                <a:latin typeface="Tahoma" panose="020B0604030504040204" pitchFamily="34" charset="0"/>
                <a:ea typeface="Tahoma" panose="020B0604030504040204" pitchFamily="34" charset="0"/>
                <a:cs typeface="Tahoma" panose="020B0604030504040204" pitchFamily="34" charset="0"/>
              </a:rPr>
              <a:t> will co-ordinate </a:t>
            </a:r>
            <a:r>
              <a:rPr lang="en-GB" dirty="0" smtClean="0">
                <a:latin typeface="Tahoma" panose="020B0604030504040204" pitchFamily="34" charset="0"/>
                <a:ea typeface="Tahoma" panose="020B0604030504040204" pitchFamily="34" charset="0"/>
                <a:cs typeface="Tahoma" panose="020B0604030504040204" pitchFamily="34" charset="0"/>
              </a:rPr>
              <a:t>/ offer advice about additional </a:t>
            </a:r>
            <a:r>
              <a:rPr lang="en-GB" dirty="0">
                <a:latin typeface="Tahoma" panose="020B0604030504040204" pitchFamily="34" charset="0"/>
                <a:ea typeface="Tahoma" panose="020B0604030504040204" pitchFamily="34" charset="0"/>
                <a:cs typeface="Tahoma" panose="020B0604030504040204" pitchFamily="34" charset="0"/>
              </a:rPr>
              <a:t>targeted provision, </a:t>
            </a:r>
            <a:r>
              <a:rPr lang="en-GB" dirty="0" smtClean="0">
                <a:latin typeface="Tahoma" panose="020B0604030504040204" pitchFamily="34" charset="0"/>
                <a:ea typeface="Tahoma" panose="020B0604030504040204" pitchFamily="34" charset="0"/>
                <a:cs typeface="Tahoma" panose="020B0604030504040204" pitchFamily="34" charset="0"/>
              </a:rPr>
              <a:t>for those on the SEN register, in conversation with teachers, pupils  and families</a:t>
            </a:r>
          </a:p>
          <a:p>
            <a:pPr marL="400050" lvl="1" indent="0">
              <a:buNone/>
            </a:pPr>
            <a:r>
              <a:rPr lang="en-GB" dirty="0" smtClean="0">
                <a:latin typeface="Tahoma" panose="020B0604030504040204" pitchFamily="34" charset="0"/>
                <a:ea typeface="Tahoma" panose="020B0604030504040204" pitchFamily="34" charset="0"/>
                <a:cs typeface="Tahoma" panose="020B0604030504040204" pitchFamily="34" charset="0"/>
              </a:rPr>
              <a:t>Draw up and update Provision Map as necessary</a:t>
            </a:r>
          </a:p>
          <a:p>
            <a:pPr marL="400050" lvl="1" indent="0">
              <a:buNone/>
            </a:pPr>
            <a:r>
              <a:rPr lang="en-GB" dirty="0" smtClean="0">
                <a:latin typeface="Tahoma" panose="020B0604030504040204" pitchFamily="34" charset="0"/>
                <a:ea typeface="Tahoma" panose="020B0604030504040204" pitchFamily="34" charset="0"/>
                <a:cs typeface="Tahoma" panose="020B0604030504040204" pitchFamily="34" charset="0"/>
              </a:rPr>
              <a:t>Develop a clear entrance and exit criteria for accessing this support</a:t>
            </a:r>
          </a:p>
          <a:p>
            <a:pPr marL="400050" lvl="1" indent="0">
              <a:buNone/>
            </a:pPr>
            <a:r>
              <a:rPr lang="en-GB" dirty="0" smtClean="0">
                <a:latin typeface="Tahoma" panose="020B0604030504040204" pitchFamily="34" charset="0"/>
                <a:ea typeface="Tahoma" panose="020B0604030504040204" pitchFamily="34" charset="0"/>
                <a:cs typeface="Tahoma" panose="020B0604030504040204" pitchFamily="34" charset="0"/>
              </a:rPr>
              <a:t>Ensure provision is addressed by teachers [daily/ regularly/ consistently]</a:t>
            </a:r>
          </a:p>
          <a:p>
            <a:pPr marL="400050" lvl="1" indent="0">
              <a:buNone/>
            </a:pPr>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Monitor and evaluate the impact of support on pupil outcomes and in terms of value for money</a:t>
            </a:r>
          </a:p>
          <a:p>
            <a:pPr marL="400050" lvl="1" indent="0">
              <a:buNone/>
            </a:pPr>
            <a:r>
              <a:rPr lang="en-GB" dirty="0" smtClean="0">
                <a:latin typeface="Tahoma" panose="020B0604030504040204" pitchFamily="34" charset="0"/>
                <a:ea typeface="Tahoma" panose="020B0604030504040204" pitchFamily="34" charset="0"/>
                <a:cs typeface="Tahoma" panose="020B0604030504040204" pitchFamily="34" charset="0"/>
              </a:rPr>
              <a:t>- to contribute to the school report to parents</a:t>
            </a:r>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3" name="Title 2"/>
          <p:cNvSpPr>
            <a:spLocks noGrp="1"/>
          </p:cNvSpPr>
          <p:nvPr>
            <p:ph type="title"/>
          </p:nvPr>
        </p:nvSpPr>
        <p:spPr>
          <a:xfrm>
            <a:off x="179512" y="260649"/>
            <a:ext cx="8676456" cy="720080"/>
          </a:xfrm>
          <a:solidFill>
            <a:schemeClr val="accent5">
              <a:lumMod val="20000"/>
              <a:lumOff val="80000"/>
            </a:schemeClr>
          </a:solidFill>
        </p:spPr>
        <p:txBody>
          <a:bodyPr/>
          <a:lstStyle/>
          <a:p>
            <a:r>
              <a:rPr lang="en-GB" i="1" dirty="0"/>
              <a:t>The role of the SENCO in school </a:t>
            </a:r>
            <a:endParaRPr lang="en-GB" dirty="0"/>
          </a:p>
        </p:txBody>
      </p:sp>
    </p:spTree>
    <p:extLst>
      <p:ext uri="{BB962C8B-B14F-4D97-AF65-F5344CB8AC3E}">
        <p14:creationId xmlns:p14="http://schemas.microsoft.com/office/powerpoint/2010/main" val="774152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196752"/>
            <a:ext cx="8064896" cy="5328592"/>
          </a:xfrm>
        </p:spPr>
        <p:txBody>
          <a:bodyPr>
            <a:normAutofit/>
          </a:bodyPr>
          <a:lstStyle/>
          <a:p>
            <a:r>
              <a:rPr lang="en-GB" b="1" i="1" dirty="0" smtClean="0">
                <a:latin typeface="Tahoma" panose="020B0604030504040204" pitchFamily="34" charset="0"/>
                <a:ea typeface="Tahoma" panose="020B0604030504040204" pitchFamily="34" charset="0"/>
                <a:cs typeface="Tahoma" panose="020B0604030504040204" pitchFamily="34" charset="0"/>
              </a:rPr>
              <a:t>6.82</a:t>
            </a:r>
            <a:r>
              <a:rPr lang="en-GB" i="1" dirty="0" smtClean="0">
                <a:latin typeface="Tahoma" panose="020B0604030504040204" pitchFamily="34" charset="0"/>
                <a:ea typeface="Tahoma" panose="020B0604030504040204" pitchFamily="34" charset="0"/>
                <a:cs typeface="Tahoma" panose="020B0604030504040204" pitchFamily="34" charset="0"/>
              </a:rPr>
              <a:t> </a:t>
            </a:r>
            <a:r>
              <a:rPr lang="en-GB" i="1" dirty="0">
                <a:latin typeface="Tahoma" panose="020B0604030504040204" pitchFamily="34" charset="0"/>
                <a:ea typeface="Tahoma" panose="020B0604030504040204" pitchFamily="34" charset="0"/>
                <a:cs typeface="Tahoma" panose="020B0604030504040204" pitchFamily="34" charset="0"/>
              </a:rPr>
              <a:t>The SENCO has an important role to play with the </a:t>
            </a:r>
            <a:r>
              <a:rPr lang="en-GB" i="1" dirty="0" err="1">
                <a:latin typeface="Tahoma" panose="020B0604030504040204" pitchFamily="34" charset="0"/>
                <a:ea typeface="Tahoma" panose="020B0604030504040204" pitchFamily="34" charset="0"/>
                <a:cs typeface="Tahoma" panose="020B0604030504040204" pitchFamily="34" charset="0"/>
              </a:rPr>
              <a:t>headteacher</a:t>
            </a:r>
            <a:r>
              <a:rPr lang="en-GB" i="1" dirty="0">
                <a:latin typeface="Tahoma" panose="020B0604030504040204" pitchFamily="34" charset="0"/>
                <a:ea typeface="Tahoma" panose="020B0604030504040204" pitchFamily="34" charset="0"/>
                <a:cs typeface="Tahoma" panose="020B0604030504040204" pitchFamily="34" charset="0"/>
              </a:rPr>
              <a:t> and governing body, in determining the strategic development of SEN policy and provision in the school. </a:t>
            </a:r>
          </a:p>
          <a:p>
            <a:endParaRPr lang="en-GB" i="1" dirty="0">
              <a:latin typeface="Tahoma" panose="020B0604030504040204" pitchFamily="34" charset="0"/>
              <a:ea typeface="Tahoma" panose="020B0604030504040204" pitchFamily="34" charset="0"/>
              <a:cs typeface="Tahoma" panose="020B0604030504040204" pitchFamily="34" charset="0"/>
            </a:endParaRPr>
          </a:p>
          <a:p>
            <a:r>
              <a:rPr lang="en-GB" b="1" i="1" dirty="0">
                <a:latin typeface="Tahoma" panose="020B0604030504040204" pitchFamily="34" charset="0"/>
                <a:ea typeface="Tahoma" panose="020B0604030504040204" pitchFamily="34" charset="0"/>
                <a:cs typeface="Tahoma" panose="020B0604030504040204" pitchFamily="34" charset="0"/>
              </a:rPr>
              <a:t>6.84</a:t>
            </a:r>
            <a:r>
              <a:rPr lang="en-GB" i="1" dirty="0">
                <a:latin typeface="Tahoma" panose="020B0604030504040204" pitchFamily="34" charset="0"/>
                <a:ea typeface="Tahoma" panose="020B0604030504040204" pitchFamily="34" charset="0"/>
                <a:cs typeface="Tahoma" panose="020B0604030504040204" pitchFamily="34" charset="0"/>
              </a:rPr>
              <a:t> The SENCO provides </a:t>
            </a:r>
            <a:r>
              <a:rPr lang="en-GB" b="1" i="1" dirty="0">
                <a:latin typeface="Tahoma" panose="020B0604030504040204" pitchFamily="34" charset="0"/>
                <a:ea typeface="Tahoma" panose="020B0604030504040204" pitchFamily="34" charset="0"/>
                <a:cs typeface="Tahoma" panose="020B0604030504040204" pitchFamily="34" charset="0"/>
              </a:rPr>
              <a:t>professional guidance </a:t>
            </a:r>
            <a:r>
              <a:rPr lang="en-GB" i="1" dirty="0">
                <a:latin typeface="Tahoma" panose="020B0604030504040204" pitchFamily="34" charset="0"/>
                <a:ea typeface="Tahoma" panose="020B0604030504040204" pitchFamily="34" charset="0"/>
                <a:cs typeface="Tahoma" panose="020B0604030504040204" pitchFamily="34" charset="0"/>
              </a:rPr>
              <a:t>to colleagues and will work closely with staff, parents and other agencies. </a:t>
            </a:r>
            <a:endParaRPr lang="en-GB" i="1" dirty="0" smtClean="0">
              <a:latin typeface="Tahoma" panose="020B0604030504040204" pitchFamily="34" charset="0"/>
              <a:ea typeface="Tahoma" panose="020B0604030504040204" pitchFamily="34" charset="0"/>
              <a:cs typeface="Tahoma" panose="020B0604030504040204" pitchFamily="34" charset="0"/>
            </a:endParaRPr>
          </a:p>
          <a:p>
            <a:pPr marL="400050" lvl="1" indent="0">
              <a:buNone/>
            </a:pPr>
            <a:r>
              <a:rPr lang="en-GB" i="1" dirty="0" smtClean="0">
                <a:latin typeface="Tahoma" panose="020B0604030504040204" pitchFamily="34" charset="0"/>
                <a:ea typeface="Tahoma" panose="020B0604030504040204" pitchFamily="34" charset="0"/>
                <a:cs typeface="Tahoma" panose="020B0604030504040204" pitchFamily="34" charset="0"/>
              </a:rPr>
              <a:t>The </a:t>
            </a:r>
            <a:r>
              <a:rPr lang="en-GB" i="1" dirty="0">
                <a:latin typeface="Tahoma" panose="020B0604030504040204" pitchFamily="34" charset="0"/>
                <a:ea typeface="Tahoma" panose="020B0604030504040204" pitchFamily="34" charset="0"/>
                <a:cs typeface="Tahoma" panose="020B0604030504040204" pitchFamily="34" charset="0"/>
              </a:rPr>
              <a:t>SENCO should be aware of the provision in the Local Offer and be able to work with professionals providing a </a:t>
            </a:r>
            <a:r>
              <a:rPr lang="en-GB" b="1" i="1" dirty="0">
                <a:latin typeface="Tahoma" panose="020B0604030504040204" pitchFamily="34" charset="0"/>
                <a:ea typeface="Tahoma" panose="020B0604030504040204" pitchFamily="34" charset="0"/>
                <a:cs typeface="Tahoma" panose="020B0604030504040204" pitchFamily="34" charset="0"/>
              </a:rPr>
              <a:t>support role to families </a:t>
            </a:r>
            <a:r>
              <a:rPr lang="en-GB" i="1" dirty="0">
                <a:latin typeface="Tahoma" panose="020B0604030504040204" pitchFamily="34" charset="0"/>
                <a:ea typeface="Tahoma" panose="020B0604030504040204" pitchFamily="34" charset="0"/>
                <a:cs typeface="Tahoma" panose="020B0604030504040204" pitchFamily="34" charset="0"/>
              </a:rPr>
              <a:t>to ensure that pupils with SEN receive appropriate support and high quality teaching. </a:t>
            </a:r>
            <a:r>
              <a:rPr lang="en-GB" i="1" dirty="0" smtClean="0">
                <a:latin typeface="Tahoma" panose="020B0604030504040204" pitchFamily="34" charset="0"/>
                <a:ea typeface="Tahoma" panose="020B0604030504040204" pitchFamily="34" charset="0"/>
                <a:cs typeface="Tahoma" panose="020B0604030504040204" pitchFamily="34" charset="0"/>
              </a:rPr>
              <a:t> </a:t>
            </a:r>
          </a:p>
          <a:p>
            <a:pPr marL="400050" lvl="1" indent="0">
              <a:buNone/>
            </a:pPr>
            <a:endParaRPr lang="en-GB" i="1"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3" name="Title 2"/>
          <p:cNvSpPr>
            <a:spLocks noGrp="1"/>
          </p:cNvSpPr>
          <p:nvPr>
            <p:ph type="title"/>
          </p:nvPr>
        </p:nvSpPr>
        <p:spPr>
          <a:xfrm>
            <a:off x="323528" y="332656"/>
            <a:ext cx="8352928" cy="767344"/>
          </a:xfrm>
          <a:solidFill>
            <a:schemeClr val="accent5">
              <a:lumMod val="20000"/>
              <a:lumOff val="80000"/>
            </a:schemeClr>
          </a:solidFill>
        </p:spPr>
        <p:txBody>
          <a:bodyPr/>
          <a:lstStyle/>
          <a:p>
            <a:r>
              <a:rPr lang="en-GB" sz="3600" i="1" dirty="0"/>
              <a:t>The role of the SENCO in </a:t>
            </a:r>
            <a:r>
              <a:rPr lang="en-GB" sz="3600" i="1" dirty="0" smtClean="0"/>
              <a:t>school </a:t>
            </a:r>
            <a:endParaRPr lang="en-GB" sz="3600" dirty="0"/>
          </a:p>
        </p:txBody>
      </p:sp>
    </p:spTree>
    <p:extLst>
      <p:ext uri="{BB962C8B-B14F-4D97-AF65-F5344CB8AC3E}">
        <p14:creationId xmlns:p14="http://schemas.microsoft.com/office/powerpoint/2010/main" val="3389649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dirty="0" smtClean="0">
                <a:latin typeface="Tahoma" panose="020B0604030504040204" pitchFamily="34" charset="0"/>
                <a:ea typeface="Tahoma" panose="020B0604030504040204" pitchFamily="34" charset="0"/>
                <a:cs typeface="Tahoma" panose="020B0604030504040204" pitchFamily="34" charset="0"/>
              </a:rPr>
              <a:t>Whole School Training and Support</a:t>
            </a:r>
          </a:p>
          <a:p>
            <a:r>
              <a:rPr lang="en-GB" dirty="0">
                <a:latin typeface="Tahoma" panose="020B0604030504040204" pitchFamily="34" charset="0"/>
                <a:ea typeface="Tahoma" panose="020B0604030504040204" pitchFamily="34" charset="0"/>
                <a:cs typeface="Tahoma" panose="020B0604030504040204" pitchFamily="34" charset="0"/>
              </a:rPr>
              <a:t>Audit of skills and staff needs</a:t>
            </a:r>
          </a:p>
          <a:p>
            <a:r>
              <a:rPr lang="en-GB" dirty="0" smtClean="0">
                <a:latin typeface="Tahoma" panose="020B0604030504040204" pitchFamily="34" charset="0"/>
                <a:ea typeface="Tahoma" panose="020B0604030504040204" pitchFamily="34" charset="0"/>
                <a:cs typeface="Tahoma" panose="020B0604030504040204" pitchFamily="34" charset="0"/>
              </a:rPr>
              <a:t>Sharing good practice and expertise</a:t>
            </a:r>
          </a:p>
          <a:p>
            <a:r>
              <a:rPr lang="en-GB" dirty="0" smtClean="0">
                <a:latin typeface="Tahoma" panose="020B0604030504040204" pitchFamily="34" charset="0"/>
                <a:ea typeface="Tahoma" panose="020B0604030504040204" pitchFamily="34" charset="0"/>
                <a:cs typeface="Tahoma" panose="020B0604030504040204" pitchFamily="34" charset="0"/>
              </a:rPr>
              <a:t>Regular CPD programme – 1:5 NASEN campaign</a:t>
            </a:r>
          </a:p>
          <a:p>
            <a:r>
              <a:rPr lang="en-GB" dirty="0" smtClean="0">
                <a:latin typeface="Tahoma" panose="020B0604030504040204" pitchFamily="34" charset="0"/>
                <a:ea typeface="Tahoma" panose="020B0604030504040204" pitchFamily="34" charset="0"/>
                <a:cs typeface="Tahoma" panose="020B0604030504040204" pitchFamily="34" charset="0"/>
              </a:rPr>
              <a:t>Surgeries/ Forums</a:t>
            </a:r>
          </a:p>
          <a:p>
            <a:pPr marL="0" indent="0">
              <a:buNone/>
            </a:pPr>
            <a:endParaRPr lang="en-GB"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b="1" dirty="0" smtClean="0">
                <a:latin typeface="Tahoma" panose="020B0604030504040204" pitchFamily="34" charset="0"/>
                <a:ea typeface="Tahoma" panose="020B0604030504040204" pitchFamily="34" charset="0"/>
                <a:cs typeface="Tahoma" panose="020B0604030504040204" pitchFamily="34" charset="0"/>
              </a:rPr>
              <a:t>SEND Drivers:</a:t>
            </a:r>
            <a:endParaRPr lang="en-GB" b="1" dirty="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Department, phase, key stage level  - overseeing support</a:t>
            </a:r>
          </a:p>
          <a:p>
            <a:r>
              <a:rPr lang="en-GB" dirty="0" smtClean="0">
                <a:latin typeface="Tahoma" panose="020B0604030504040204" pitchFamily="34" charset="0"/>
                <a:ea typeface="Tahoma" panose="020B0604030504040204" pitchFamily="34" charset="0"/>
                <a:cs typeface="Tahoma" panose="020B0604030504040204" pitchFamily="34" charset="0"/>
              </a:rPr>
              <a:t>SEND Champions at Phase - Faculty Level / within SLT</a:t>
            </a:r>
          </a:p>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title"/>
          </p:nvPr>
        </p:nvSpPr>
        <p:spPr>
          <a:xfrm>
            <a:off x="539552" y="285393"/>
            <a:ext cx="8064895" cy="623327"/>
          </a:xfrm>
          <a:solidFill>
            <a:schemeClr val="accent5">
              <a:lumMod val="20000"/>
              <a:lumOff val="80000"/>
            </a:schemeClr>
          </a:solidFill>
        </p:spPr>
        <p:txBody>
          <a:bodyPr/>
          <a:lstStyle/>
          <a:p>
            <a:r>
              <a:rPr lang="en-GB" sz="3200" dirty="0" smtClean="0"/>
              <a:t>On-Going Professional Development For Staff</a:t>
            </a:r>
            <a:endParaRPr lang="en-GB" sz="3200" dirty="0"/>
          </a:p>
        </p:txBody>
      </p:sp>
    </p:spTree>
    <p:extLst>
      <p:ext uri="{BB962C8B-B14F-4D97-AF65-F5344CB8AC3E}">
        <p14:creationId xmlns:p14="http://schemas.microsoft.com/office/powerpoint/2010/main" val="1073128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620688"/>
            <a:ext cx="7977871" cy="717373"/>
          </a:xfrm>
          <a:solidFill>
            <a:schemeClr val="accent5">
              <a:lumMod val="20000"/>
              <a:lumOff val="80000"/>
            </a:schemeClr>
          </a:solidFill>
        </p:spPr>
        <p:txBody>
          <a:bodyPr/>
          <a:lstStyle/>
          <a:p>
            <a:r>
              <a:rPr lang="en-GB" sz="3200" dirty="0" smtClean="0"/>
              <a:t>New School Year… new developments in SEN</a:t>
            </a:r>
            <a:endParaRPr lang="en-GB" sz="32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53832" y="1771353"/>
            <a:ext cx="4434391" cy="410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Callout 4"/>
          <p:cNvSpPr/>
          <p:nvPr/>
        </p:nvSpPr>
        <p:spPr>
          <a:xfrm>
            <a:off x="683568" y="3140968"/>
            <a:ext cx="1944216" cy="1764196"/>
          </a:xfrm>
          <a:prstGeom prst="wedgeEllipseCallout">
            <a:avLst>
              <a:gd name="adj1" fmla="val 150588"/>
              <a:gd name="adj2" fmla="val 1505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971600" y="3553087"/>
            <a:ext cx="1296144" cy="1200329"/>
          </a:xfrm>
          <a:prstGeom prst="rect">
            <a:avLst/>
          </a:prstGeom>
          <a:noFill/>
        </p:spPr>
        <p:txBody>
          <a:bodyPr wrap="square" rtlCol="0">
            <a:spAutoFit/>
          </a:bodyPr>
          <a:lstStyle/>
          <a:p>
            <a:pPr algn="ctr"/>
            <a:r>
              <a:rPr lang="en-GB" sz="2400" b="1" dirty="0" smtClean="0">
                <a:solidFill>
                  <a:schemeClr val="tx2">
                    <a:lumMod val="75000"/>
                  </a:schemeClr>
                </a:solidFill>
              </a:rPr>
              <a:t>All Change..</a:t>
            </a:r>
          </a:p>
          <a:p>
            <a:pPr algn="ctr"/>
            <a:r>
              <a:rPr lang="en-GB" sz="2400" b="1" dirty="0" smtClean="0">
                <a:solidFill>
                  <a:schemeClr val="tx2">
                    <a:lumMod val="75000"/>
                  </a:schemeClr>
                </a:solidFill>
              </a:rPr>
              <a:t>Really??</a:t>
            </a:r>
            <a:endParaRPr lang="en-GB" sz="2400" b="1" dirty="0">
              <a:solidFill>
                <a:schemeClr val="tx2">
                  <a:lumMod val="75000"/>
                </a:schemeClr>
              </a:solidFill>
            </a:endParaRPr>
          </a:p>
        </p:txBody>
      </p:sp>
    </p:spTree>
    <p:extLst>
      <p:ext uri="{BB962C8B-B14F-4D97-AF65-F5344CB8AC3E}">
        <p14:creationId xmlns:p14="http://schemas.microsoft.com/office/powerpoint/2010/main" val="29906268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20000"/>
              <a:lumOff val="80000"/>
            </a:schemeClr>
          </a:solidFill>
        </p:spPr>
        <p:txBody>
          <a:bodyPr/>
          <a:lstStyle/>
          <a:p>
            <a:r>
              <a:rPr lang="en-GB" b="1" dirty="0" smtClean="0"/>
              <a:t>Summer and Autumn Term 2014</a:t>
            </a:r>
            <a:endParaRPr lang="en-GB" b="1" dirty="0"/>
          </a:p>
        </p:txBody>
      </p:sp>
      <p:sp>
        <p:nvSpPr>
          <p:cNvPr id="5" name="Text Placeholder 4"/>
          <p:cNvSpPr>
            <a:spLocks noGrp="1"/>
          </p:cNvSpPr>
          <p:nvPr>
            <p:ph type="body" idx="1"/>
          </p:nvPr>
        </p:nvSpPr>
        <p:spPr/>
        <p:txBody>
          <a:bodyPr>
            <a:normAutofit fontScale="92500" lnSpcReduction="20000"/>
          </a:bodyPr>
          <a:lstStyle/>
          <a:p>
            <a:r>
              <a:rPr lang="en-GB" dirty="0"/>
              <a:t>Implications for Schools &amp; Academies</a:t>
            </a:r>
          </a:p>
        </p:txBody>
      </p:sp>
      <p:sp>
        <p:nvSpPr>
          <p:cNvPr id="6" name="Content Placeholder 5"/>
          <p:cNvSpPr>
            <a:spLocks noGrp="1"/>
          </p:cNvSpPr>
          <p:nvPr>
            <p:ph sz="half" idx="2"/>
          </p:nvPr>
        </p:nvSpPr>
        <p:spPr/>
        <p:txBody>
          <a:bodyPr/>
          <a:lstStyle/>
          <a:p>
            <a:r>
              <a:rPr lang="en-GB" sz="1600" dirty="0">
                <a:latin typeface="Verdana" panose="020B0604030504040204" pitchFamily="34" charset="0"/>
                <a:ea typeface="Verdana" panose="020B0604030504040204" pitchFamily="34" charset="0"/>
                <a:cs typeface="Verdana" panose="020B0604030504040204" pitchFamily="34" charset="0"/>
              </a:rPr>
              <a:t>M</a:t>
            </a:r>
            <a:r>
              <a:rPr lang="en-GB" sz="1600" dirty="0" smtClean="0">
                <a:latin typeface="Verdana" panose="020B0604030504040204" pitchFamily="34" charset="0"/>
                <a:ea typeface="Verdana" panose="020B0604030504040204" pitchFamily="34" charset="0"/>
                <a:cs typeface="Verdana" panose="020B0604030504040204" pitchFamily="34" charset="0"/>
              </a:rPr>
              <a:t>andatory information for parents is on the school website which has a link to the Local Offer website</a:t>
            </a:r>
            <a:endParaRPr lang="en-GB" sz="1600" dirty="0">
              <a:latin typeface="Verdana" panose="020B0604030504040204" pitchFamily="34" charset="0"/>
              <a:ea typeface="Verdana" panose="020B0604030504040204" pitchFamily="34" charset="0"/>
              <a:cs typeface="Verdana" panose="020B0604030504040204" pitchFamily="34" charset="0"/>
            </a:endParaRPr>
          </a:p>
          <a:p>
            <a:r>
              <a:rPr lang="en-GB" sz="1600" dirty="0">
                <a:latin typeface="Verdana" panose="020B0604030504040204" pitchFamily="34" charset="0"/>
                <a:ea typeface="Verdana" panose="020B0604030504040204" pitchFamily="34" charset="0"/>
                <a:cs typeface="Verdana" panose="020B0604030504040204" pitchFamily="34" charset="0"/>
              </a:rPr>
              <a:t>Key staff, governors become familiar with new SEN Code of Practice </a:t>
            </a:r>
          </a:p>
          <a:p>
            <a:r>
              <a:rPr lang="en-GB" sz="1600" dirty="0">
                <a:latin typeface="Verdana" panose="020B0604030504040204" pitchFamily="34" charset="0"/>
                <a:ea typeface="Verdana" panose="020B0604030504040204" pitchFamily="34" charset="0"/>
                <a:cs typeface="Verdana" panose="020B0604030504040204" pitchFamily="34" charset="0"/>
              </a:rPr>
              <a:t>Training for staff on key changes: </a:t>
            </a:r>
            <a:r>
              <a:rPr lang="en-GB" sz="1600" dirty="0">
                <a:solidFill>
                  <a:srgbClr val="FF0000"/>
                </a:solidFill>
                <a:latin typeface="Verdana" panose="020B0604030504040204" pitchFamily="34" charset="0"/>
                <a:ea typeface="Verdana" panose="020B0604030504040204" pitchFamily="34" charset="0"/>
                <a:cs typeface="Verdana" panose="020B0604030504040204" pitchFamily="34" charset="0"/>
              </a:rPr>
              <a:t>SEN Support</a:t>
            </a:r>
            <a:r>
              <a:rPr lang="en-GB" sz="1600" dirty="0">
                <a:latin typeface="Verdana" panose="020B0604030504040204" pitchFamily="34" charset="0"/>
                <a:ea typeface="Verdana" panose="020B0604030504040204" pitchFamily="34" charset="0"/>
                <a:cs typeface="Verdana" panose="020B0604030504040204" pitchFamily="34" charset="0"/>
              </a:rPr>
              <a:t>; focus on outcomes; increased participation of parents and children and young people with SEN; increased awareness of most effective interventions; awareness of LA Expectation </a:t>
            </a:r>
            <a:r>
              <a:rPr lang="en-GB" sz="1600" dirty="0" smtClean="0">
                <a:latin typeface="Verdana" panose="020B0604030504040204" pitchFamily="34" charset="0"/>
                <a:ea typeface="Verdana" panose="020B0604030504040204" pitchFamily="34" charset="0"/>
                <a:cs typeface="Verdana" panose="020B0604030504040204" pitchFamily="34" charset="0"/>
              </a:rPr>
              <a:t>document linked to Local Offer</a:t>
            </a:r>
            <a:endParaRPr lang="en-GB" sz="1600" dirty="0">
              <a:latin typeface="Verdana" panose="020B0604030504040204" pitchFamily="34" charset="0"/>
              <a:ea typeface="Verdana" panose="020B0604030504040204" pitchFamily="34" charset="0"/>
              <a:cs typeface="Verdana" panose="020B0604030504040204" pitchFamily="34" charset="0"/>
            </a:endParaRPr>
          </a:p>
          <a:p>
            <a:r>
              <a:rPr lang="en-GB" sz="1600" dirty="0">
                <a:latin typeface="Verdana" panose="020B0604030504040204" pitchFamily="34" charset="0"/>
                <a:ea typeface="Verdana" panose="020B0604030504040204" pitchFamily="34" charset="0"/>
                <a:cs typeface="Verdana" panose="020B0604030504040204" pitchFamily="34" charset="0"/>
              </a:rPr>
              <a:t>Preparatory work for new school information </a:t>
            </a:r>
            <a:r>
              <a:rPr lang="en-GB" sz="1600" dirty="0" smtClean="0">
                <a:latin typeface="Verdana" panose="020B0604030504040204" pitchFamily="34" charset="0"/>
                <a:ea typeface="Verdana" panose="020B0604030504040204" pitchFamily="34" charset="0"/>
                <a:cs typeface="Verdana" panose="020B0604030504040204" pitchFamily="34" charset="0"/>
              </a:rPr>
              <a:t>requirements and implement</a:t>
            </a:r>
            <a:endParaRPr lang="en-GB" sz="16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GB" dirty="0"/>
          </a:p>
        </p:txBody>
      </p:sp>
      <p:sp>
        <p:nvSpPr>
          <p:cNvPr id="8" name="Content Placeholder 7"/>
          <p:cNvSpPr>
            <a:spLocks noGrp="1"/>
          </p:cNvSpPr>
          <p:nvPr>
            <p:ph sz="quarter" idx="4"/>
          </p:nvPr>
        </p:nvSpPr>
        <p:spPr>
          <a:xfrm>
            <a:off x="4637881" y="1484784"/>
            <a:ext cx="4506119" cy="5184576"/>
          </a:xfrm>
        </p:spPr>
        <p:txBody>
          <a:bodyPr>
            <a:normAutofit fontScale="77500" lnSpcReduction="20000"/>
          </a:bodyPr>
          <a:lstStyle/>
          <a:p>
            <a:r>
              <a:rPr lang="en-GB" sz="1900" dirty="0">
                <a:latin typeface="Verdana" panose="020B0604030504040204" pitchFamily="34" charset="0"/>
                <a:ea typeface="Verdana" panose="020B0604030504040204" pitchFamily="34" charset="0"/>
                <a:cs typeface="Verdana" panose="020B0604030504040204" pitchFamily="34" charset="0"/>
              </a:rPr>
              <a:t>Implement SEN Code of Practice: review provision for pupils on school action/school action plus, put in place new </a:t>
            </a:r>
            <a:r>
              <a:rPr lang="en-GB" sz="1900" dirty="0">
                <a:solidFill>
                  <a:srgbClr val="FF0000"/>
                </a:solidFill>
                <a:latin typeface="Verdana" panose="020B0604030504040204" pitchFamily="34" charset="0"/>
                <a:ea typeface="Verdana" panose="020B0604030504040204" pitchFamily="34" charset="0"/>
                <a:cs typeface="Verdana" panose="020B0604030504040204" pitchFamily="34" charset="0"/>
              </a:rPr>
              <a:t>SEN </a:t>
            </a:r>
            <a:r>
              <a:rPr lang="en-GB" sz="19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Support </a:t>
            </a:r>
            <a:r>
              <a:rPr lang="en-GB" sz="1900" dirty="0">
                <a:latin typeface="Verdana" panose="020B0604030504040204" pitchFamily="34" charset="0"/>
                <a:ea typeface="Verdana" panose="020B0604030504040204" pitchFamily="34" charset="0"/>
                <a:cs typeface="Verdana" panose="020B0604030504040204" pitchFamily="34" charset="0"/>
              </a:rPr>
              <a:t>for them and for pupils with newly identified </a:t>
            </a:r>
            <a:r>
              <a:rPr lang="en-GB" sz="1900" dirty="0" smtClean="0">
                <a:latin typeface="Verdana" panose="020B0604030504040204" pitchFamily="34" charset="0"/>
                <a:ea typeface="Verdana" panose="020B0604030504040204" pitchFamily="34" charset="0"/>
                <a:cs typeface="Verdana" panose="020B0604030504040204" pitchFamily="34" charset="0"/>
              </a:rPr>
              <a:t>SEND</a:t>
            </a:r>
          </a:p>
          <a:p>
            <a:endParaRPr lang="en-GB" sz="1900" dirty="0">
              <a:latin typeface="Verdana" panose="020B0604030504040204" pitchFamily="34" charset="0"/>
              <a:ea typeface="Verdana" panose="020B0604030504040204" pitchFamily="34" charset="0"/>
              <a:cs typeface="Verdana" panose="020B0604030504040204" pitchFamily="34" charset="0"/>
            </a:endParaRPr>
          </a:p>
          <a:p>
            <a:r>
              <a:rPr lang="en-GB" sz="1900" dirty="0" smtClean="0">
                <a:latin typeface="Verdana" panose="020B0604030504040204" pitchFamily="34" charset="0"/>
                <a:ea typeface="Verdana" panose="020B0604030504040204" pitchFamily="34" charset="0"/>
                <a:cs typeface="Verdana" panose="020B0604030504040204" pitchFamily="34" charset="0"/>
              </a:rPr>
              <a:t>Review your SEN Register and consider pupils with appropriate needs are planned for</a:t>
            </a:r>
          </a:p>
          <a:p>
            <a:endParaRPr lang="en-GB" sz="1900" dirty="0">
              <a:latin typeface="Verdana" panose="020B0604030504040204" pitchFamily="34" charset="0"/>
              <a:ea typeface="Verdana" panose="020B0604030504040204" pitchFamily="34" charset="0"/>
              <a:cs typeface="Verdana" panose="020B0604030504040204" pitchFamily="34" charset="0"/>
            </a:endParaRPr>
          </a:p>
          <a:p>
            <a:r>
              <a:rPr lang="en-GB" sz="1900" dirty="0" smtClean="0">
                <a:latin typeface="Verdana" panose="020B0604030504040204" pitchFamily="34" charset="0"/>
                <a:ea typeface="Verdana" panose="020B0604030504040204" pitchFamily="34" charset="0"/>
                <a:cs typeface="Verdana" panose="020B0604030504040204" pitchFamily="34" charset="0"/>
              </a:rPr>
              <a:t>Ensure systems in place to monitor effectiveness of interventions and baseline pupils </a:t>
            </a:r>
          </a:p>
          <a:p>
            <a:endParaRPr lang="en-GB" sz="1900" dirty="0">
              <a:latin typeface="Verdana" panose="020B0604030504040204" pitchFamily="34" charset="0"/>
              <a:ea typeface="Verdana" panose="020B0604030504040204" pitchFamily="34" charset="0"/>
              <a:cs typeface="Verdana" panose="020B0604030504040204" pitchFamily="34" charset="0"/>
            </a:endParaRPr>
          </a:p>
          <a:p>
            <a:r>
              <a:rPr lang="en-GB" sz="1900" dirty="0" smtClean="0">
                <a:latin typeface="Verdana" panose="020B0604030504040204" pitchFamily="34" charset="0"/>
                <a:ea typeface="Verdana" panose="020B0604030504040204" pitchFamily="34" charset="0"/>
                <a:cs typeface="Verdana" panose="020B0604030504040204" pitchFamily="34" charset="0"/>
              </a:rPr>
              <a:t>Develop </a:t>
            </a:r>
            <a:r>
              <a:rPr lang="en-GB" sz="1900" dirty="0">
                <a:latin typeface="Verdana" panose="020B0604030504040204" pitchFamily="34" charset="0"/>
                <a:ea typeface="Verdana" panose="020B0604030504040204" pitchFamily="34" charset="0"/>
                <a:cs typeface="Verdana" panose="020B0604030504040204" pitchFamily="34" charset="0"/>
              </a:rPr>
              <a:t>partnerships with post-16 providers to support transition planning </a:t>
            </a:r>
            <a:endParaRPr lang="en-GB" sz="1900" dirty="0" smtClean="0">
              <a:latin typeface="Verdana" panose="020B0604030504040204" pitchFamily="34" charset="0"/>
              <a:ea typeface="Verdana" panose="020B0604030504040204" pitchFamily="34" charset="0"/>
              <a:cs typeface="Verdana" panose="020B0604030504040204" pitchFamily="34" charset="0"/>
            </a:endParaRPr>
          </a:p>
          <a:p>
            <a:endParaRPr lang="en-GB" sz="1900" dirty="0">
              <a:latin typeface="Verdana" panose="020B0604030504040204" pitchFamily="34" charset="0"/>
              <a:ea typeface="Verdana" panose="020B0604030504040204" pitchFamily="34" charset="0"/>
              <a:cs typeface="Verdana" panose="020B0604030504040204" pitchFamily="34" charset="0"/>
            </a:endParaRPr>
          </a:p>
          <a:p>
            <a:r>
              <a:rPr lang="en-GB" sz="1900" dirty="0">
                <a:latin typeface="Verdana" panose="020B0604030504040204" pitchFamily="34" charset="0"/>
                <a:ea typeface="Verdana" panose="020B0604030504040204" pitchFamily="34" charset="0"/>
                <a:cs typeface="Verdana" panose="020B0604030504040204" pitchFamily="34" charset="0"/>
              </a:rPr>
              <a:t>January 2015 school census: record all pupils receiving </a:t>
            </a:r>
            <a:r>
              <a:rPr lang="en-GB" sz="1900" dirty="0">
                <a:solidFill>
                  <a:srgbClr val="FF0000"/>
                </a:solidFill>
                <a:latin typeface="Verdana" panose="020B0604030504040204" pitchFamily="34" charset="0"/>
                <a:ea typeface="Verdana" panose="020B0604030504040204" pitchFamily="34" charset="0"/>
                <a:cs typeface="Verdana" panose="020B0604030504040204" pitchFamily="34" charset="0"/>
              </a:rPr>
              <a:t>SEN S</a:t>
            </a:r>
            <a:r>
              <a:rPr lang="en-GB" sz="19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upport</a:t>
            </a:r>
            <a:r>
              <a:rPr lang="en-GB" sz="19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GB" sz="1900" dirty="0">
                <a:latin typeface="Verdana" panose="020B0604030504040204" pitchFamily="34" charset="0"/>
                <a:ea typeface="Verdana" panose="020B0604030504040204" pitchFamily="34" charset="0"/>
                <a:cs typeface="Verdana" panose="020B0604030504040204" pitchFamily="34" charset="0"/>
              </a:rPr>
              <a:t>both those who have an EHCP and those who do </a:t>
            </a:r>
            <a:r>
              <a:rPr lang="en-GB" sz="1900" dirty="0" smtClean="0">
                <a:latin typeface="Verdana" panose="020B0604030504040204" pitchFamily="34" charset="0"/>
                <a:ea typeface="Verdana" panose="020B0604030504040204" pitchFamily="34" charset="0"/>
                <a:cs typeface="Verdana" panose="020B0604030504040204" pitchFamily="34" charset="0"/>
              </a:rPr>
              <a:t>not</a:t>
            </a:r>
          </a:p>
          <a:p>
            <a:pPr marL="0" indent="0">
              <a:buNone/>
            </a:pPr>
            <a:r>
              <a:rPr lang="en-GB" sz="1900" dirty="0" smtClean="0">
                <a:latin typeface="Verdana" panose="020B0604030504040204" pitchFamily="34" charset="0"/>
                <a:ea typeface="Verdana" panose="020B0604030504040204" pitchFamily="34" charset="0"/>
                <a:cs typeface="Verdana" panose="020B0604030504040204" pitchFamily="34" charset="0"/>
              </a:rPr>
              <a:t> </a:t>
            </a:r>
          </a:p>
          <a:p>
            <a:r>
              <a:rPr lang="en-GB" sz="1900" dirty="0" smtClean="0">
                <a:latin typeface="Verdana" panose="020B0604030504040204" pitchFamily="34" charset="0"/>
                <a:ea typeface="Verdana" panose="020B0604030504040204" pitchFamily="34" charset="0"/>
                <a:cs typeface="Verdana" panose="020B0604030504040204" pitchFamily="34" charset="0"/>
              </a:rPr>
              <a:t>End of year Report to Parents  [July 2015]</a:t>
            </a:r>
            <a:endParaRPr lang="en-GB" sz="1900" dirty="0">
              <a:latin typeface="Verdana" panose="020B0604030504040204" pitchFamily="34" charset="0"/>
              <a:ea typeface="Verdana" panose="020B0604030504040204" pitchFamily="34" charset="0"/>
              <a:cs typeface="Verdana" panose="020B0604030504040204" pitchFamily="34" charset="0"/>
            </a:endParaRPr>
          </a:p>
          <a:p>
            <a:endParaRPr lang="en-GB" dirty="0"/>
          </a:p>
        </p:txBody>
      </p:sp>
    </p:spTree>
    <p:extLst>
      <p:ext uri="{BB962C8B-B14F-4D97-AF65-F5344CB8AC3E}">
        <p14:creationId xmlns:p14="http://schemas.microsoft.com/office/powerpoint/2010/main" val="22170410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0982" y="1124744"/>
            <a:ext cx="7676722" cy="4525963"/>
          </a:xfrm>
        </p:spPr>
        <p:txBody>
          <a:bodyPr/>
          <a:lstStyle/>
          <a:p>
            <a:r>
              <a:rPr lang="en-GB" sz="2200" dirty="0" smtClean="0">
                <a:latin typeface="Tahoma" panose="020B0604030504040204" pitchFamily="34" charset="0"/>
                <a:ea typeface="Tahoma" panose="020B0604030504040204" pitchFamily="34" charset="0"/>
                <a:cs typeface="Tahoma" panose="020B0604030504040204" pitchFamily="34" charset="0"/>
              </a:rPr>
              <a:t>Set up training with your staff – about Code of Practice  and </a:t>
            </a:r>
            <a:r>
              <a:rPr lang="en-GB" sz="2200" dirty="0">
                <a:latin typeface="Tahoma" panose="020B0604030504040204" pitchFamily="34" charset="0"/>
                <a:ea typeface="Tahoma" panose="020B0604030504040204" pitchFamily="34" charset="0"/>
                <a:cs typeface="Tahoma" panose="020B0604030504040204" pitchFamily="34" charset="0"/>
              </a:rPr>
              <a:t>L</a:t>
            </a:r>
            <a:r>
              <a:rPr lang="en-GB" sz="2200" dirty="0" smtClean="0">
                <a:latin typeface="Tahoma" panose="020B0604030504040204" pitchFamily="34" charset="0"/>
                <a:ea typeface="Tahoma" panose="020B0604030504040204" pitchFamily="34" charset="0"/>
                <a:cs typeface="Tahoma" panose="020B0604030504040204" pitchFamily="34" charset="0"/>
              </a:rPr>
              <a:t>A expectations</a:t>
            </a:r>
          </a:p>
          <a:p>
            <a:endParaRPr lang="en-GB" sz="2200" dirty="0">
              <a:latin typeface="Tahoma" panose="020B0604030504040204" pitchFamily="34" charset="0"/>
              <a:ea typeface="Tahoma" panose="020B0604030504040204" pitchFamily="34" charset="0"/>
              <a:cs typeface="Tahoma" panose="020B0604030504040204" pitchFamily="34" charset="0"/>
            </a:endParaRPr>
          </a:p>
          <a:p>
            <a:r>
              <a:rPr lang="en-GB" sz="2200" dirty="0" smtClean="0">
                <a:latin typeface="Tahoma" panose="020B0604030504040204" pitchFamily="34" charset="0"/>
                <a:ea typeface="Tahoma" panose="020B0604030504040204" pitchFamily="34" charset="0"/>
                <a:cs typeface="Tahoma" panose="020B0604030504040204" pitchFamily="34" charset="0"/>
              </a:rPr>
              <a:t>Inform Governors and school leadership about </a:t>
            </a:r>
            <a:r>
              <a:rPr lang="en-GB" sz="2200" dirty="0" err="1" smtClean="0">
                <a:latin typeface="Tahoma" panose="020B0604030504040204" pitchFamily="34" charset="0"/>
                <a:ea typeface="Tahoma" panose="020B0604030504040204" pitchFamily="34" charset="0"/>
                <a:cs typeface="Tahoma" panose="020B0604030504040204" pitchFamily="34" charset="0"/>
              </a:rPr>
              <a:t>CoP</a:t>
            </a:r>
            <a:r>
              <a:rPr lang="en-GB" sz="2200" dirty="0" smtClean="0">
                <a:latin typeface="Tahoma" panose="020B0604030504040204" pitchFamily="34" charset="0"/>
                <a:ea typeface="Tahoma" panose="020B0604030504040204" pitchFamily="34" charset="0"/>
                <a:cs typeface="Tahoma" panose="020B0604030504040204" pitchFamily="34" charset="0"/>
              </a:rPr>
              <a:t> changes  and key principles</a:t>
            </a:r>
          </a:p>
          <a:p>
            <a:endParaRPr lang="en-GB" sz="2200" dirty="0">
              <a:latin typeface="Tahoma" panose="020B0604030504040204" pitchFamily="34" charset="0"/>
              <a:ea typeface="Tahoma" panose="020B0604030504040204" pitchFamily="34" charset="0"/>
              <a:cs typeface="Tahoma" panose="020B0604030504040204" pitchFamily="34" charset="0"/>
            </a:endParaRPr>
          </a:p>
          <a:p>
            <a:r>
              <a:rPr lang="en-GB" sz="2200" dirty="0" smtClean="0">
                <a:latin typeface="Tahoma" panose="020B0604030504040204" pitchFamily="34" charset="0"/>
                <a:ea typeface="Tahoma" panose="020B0604030504040204" pitchFamily="34" charset="0"/>
                <a:cs typeface="Tahoma" panose="020B0604030504040204" pitchFamily="34" charset="0"/>
              </a:rPr>
              <a:t>Set up meeting with parents to share information about the SEND reforms and the Graduated Response and what it will look like in your school</a:t>
            </a:r>
          </a:p>
          <a:p>
            <a:endParaRPr lang="en-GB" sz="2200" dirty="0">
              <a:latin typeface="Tahoma" panose="020B0604030504040204" pitchFamily="34" charset="0"/>
              <a:ea typeface="Tahoma" panose="020B0604030504040204" pitchFamily="34" charset="0"/>
              <a:cs typeface="Tahoma" panose="020B0604030504040204" pitchFamily="34" charset="0"/>
            </a:endParaRPr>
          </a:p>
          <a:p>
            <a:r>
              <a:rPr lang="en-GB" sz="2200" dirty="0" smtClean="0">
                <a:latin typeface="Tahoma" panose="020B0604030504040204" pitchFamily="34" charset="0"/>
                <a:ea typeface="Tahoma" panose="020B0604030504040204" pitchFamily="34" charset="0"/>
                <a:cs typeface="Tahoma" panose="020B0604030504040204" pitchFamily="34" charset="0"/>
              </a:rPr>
              <a:t>When setting up ARs consider if there will be a transition to an EHC</a:t>
            </a:r>
          </a:p>
          <a:p>
            <a:endParaRPr lang="en-GB" dirty="0"/>
          </a:p>
        </p:txBody>
      </p:sp>
      <p:sp>
        <p:nvSpPr>
          <p:cNvPr id="3" name="Title 2"/>
          <p:cNvSpPr>
            <a:spLocks noGrp="1"/>
          </p:cNvSpPr>
          <p:nvPr>
            <p:ph type="title"/>
          </p:nvPr>
        </p:nvSpPr>
        <p:spPr>
          <a:xfrm>
            <a:off x="770593" y="285393"/>
            <a:ext cx="7676722" cy="695336"/>
          </a:xfrm>
          <a:solidFill>
            <a:schemeClr val="accent5">
              <a:lumMod val="20000"/>
              <a:lumOff val="80000"/>
            </a:schemeClr>
          </a:solidFill>
        </p:spPr>
        <p:txBody>
          <a:bodyPr/>
          <a:lstStyle/>
          <a:p>
            <a:r>
              <a:rPr lang="en-GB" dirty="0" smtClean="0"/>
              <a:t>Next Steps:</a:t>
            </a:r>
            <a:endParaRPr lang="en-GB" dirty="0"/>
          </a:p>
        </p:txBody>
      </p:sp>
      <p:sp>
        <p:nvSpPr>
          <p:cNvPr id="4" name="Rectangle 3"/>
          <p:cNvSpPr/>
          <p:nvPr/>
        </p:nvSpPr>
        <p:spPr>
          <a:xfrm>
            <a:off x="2382074" y="5655544"/>
            <a:ext cx="1368152" cy="50405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GB"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Checklist</a:t>
            </a:r>
            <a:endParaRPr lang="en-GB"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dirty="0"/>
          </a:p>
        </p:txBody>
      </p:sp>
      <p:sp>
        <p:nvSpPr>
          <p:cNvPr id="5" name="Rectangle 4"/>
          <p:cNvSpPr/>
          <p:nvPr/>
        </p:nvSpPr>
        <p:spPr>
          <a:xfrm>
            <a:off x="4499992" y="5655544"/>
            <a:ext cx="1800200" cy="50405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GB" b="1" dirty="0" smtClean="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Staff Skills Audit</a:t>
            </a:r>
            <a:endParaRPr lang="en-GB"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dirty="0"/>
          </a:p>
        </p:txBody>
      </p:sp>
    </p:spTree>
    <p:extLst>
      <p:ext uri="{BB962C8B-B14F-4D97-AF65-F5344CB8AC3E}">
        <p14:creationId xmlns:p14="http://schemas.microsoft.com/office/powerpoint/2010/main" val="36632562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052736"/>
            <a:ext cx="8136904" cy="5040560"/>
          </a:xfrm>
        </p:spPr>
        <p:txBody>
          <a:bodyPr/>
          <a:lstStyle/>
          <a:p>
            <a:pPr marL="0" indent="0">
              <a:buNone/>
            </a:pPr>
            <a:r>
              <a:rPr lang="en-GB" dirty="0" smtClean="0">
                <a:latin typeface="Tahoma" panose="020B0604030504040204" pitchFamily="34" charset="0"/>
                <a:ea typeface="Tahoma" panose="020B0604030504040204" pitchFamily="34" charset="0"/>
                <a:cs typeface="Tahoma" panose="020B0604030504040204" pitchFamily="34" charset="0"/>
              </a:rPr>
              <a:t>If you have…..</a:t>
            </a:r>
          </a:p>
          <a:p>
            <a:r>
              <a:rPr lang="en-GB" dirty="0" smtClean="0">
                <a:latin typeface="Tahoma" panose="020B0604030504040204" pitchFamily="34" charset="0"/>
                <a:ea typeface="Tahoma" panose="020B0604030504040204" pitchFamily="34" charset="0"/>
                <a:cs typeface="Tahoma" panose="020B0604030504040204" pitchFamily="34" charset="0"/>
              </a:rPr>
              <a:t>A good understanding of the needs of your pupils, which </a:t>
            </a:r>
            <a:r>
              <a:rPr lang="en-GB" b="1" i="1" dirty="0" smtClean="0">
                <a:latin typeface="Tahoma" panose="020B0604030504040204" pitchFamily="34" charset="0"/>
                <a:ea typeface="Tahoma" panose="020B0604030504040204" pitchFamily="34" charset="0"/>
                <a:cs typeface="Tahoma" panose="020B0604030504040204" pitchFamily="34" charset="0"/>
              </a:rPr>
              <a:t>all</a:t>
            </a:r>
            <a:r>
              <a:rPr lang="en-GB" dirty="0" smtClean="0">
                <a:latin typeface="Tahoma" panose="020B0604030504040204" pitchFamily="34" charset="0"/>
                <a:ea typeface="Tahoma" panose="020B0604030504040204" pitchFamily="34" charset="0"/>
                <a:cs typeface="Tahoma" panose="020B0604030504040204" pitchFamily="34" charset="0"/>
              </a:rPr>
              <a:t> staff know and reflect on;</a:t>
            </a:r>
          </a:p>
          <a:p>
            <a:r>
              <a:rPr lang="en-GB" dirty="0" smtClean="0">
                <a:latin typeface="Tahoma" panose="020B0604030504040204" pitchFamily="34" charset="0"/>
                <a:ea typeface="Tahoma" panose="020B0604030504040204" pitchFamily="34" charset="0"/>
                <a:cs typeface="Tahoma" panose="020B0604030504040204" pitchFamily="34" charset="0"/>
              </a:rPr>
              <a:t>Systems in place that enables all staff to regularly check progress and identify problems;</a:t>
            </a:r>
          </a:p>
          <a:p>
            <a:r>
              <a:rPr lang="en-GB" dirty="0" smtClean="0">
                <a:latin typeface="Tahoma" panose="020B0604030504040204" pitchFamily="34" charset="0"/>
                <a:ea typeface="Tahoma" panose="020B0604030504040204" pitchFamily="34" charset="0"/>
                <a:cs typeface="Tahoma" panose="020B0604030504040204" pitchFamily="34" charset="0"/>
              </a:rPr>
              <a:t>A clear approach to assessing the quality of learning and teaching for all;</a:t>
            </a:r>
          </a:p>
          <a:p>
            <a:r>
              <a:rPr lang="en-GB" dirty="0" smtClean="0">
                <a:latin typeface="Tahoma" panose="020B0604030504040204" pitchFamily="34" charset="0"/>
                <a:ea typeface="Tahoma" panose="020B0604030504040204" pitchFamily="34" charset="0"/>
                <a:cs typeface="Tahoma" panose="020B0604030504040204" pitchFamily="34" charset="0"/>
              </a:rPr>
              <a:t>A small range of evidenced based effective interventions that are used for short period of time, but regularly……</a:t>
            </a:r>
            <a:endParaRPr lang="en-GB"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GB" b="1" dirty="0" smtClean="0">
                <a:latin typeface="Tahoma" panose="020B0604030504040204" pitchFamily="34" charset="0"/>
                <a:ea typeface="Tahoma" panose="020B0604030504040204" pitchFamily="34" charset="0"/>
                <a:cs typeface="Tahoma" panose="020B0604030504040204" pitchFamily="34" charset="0"/>
              </a:rPr>
              <a:t>You are on your way…..</a:t>
            </a:r>
          </a:p>
          <a:p>
            <a:pPr marL="0" indent="0" algn="ctr">
              <a:buNone/>
            </a:pPr>
            <a:endParaRPr lang="en-GB" b="1" dirty="0" smtClean="0">
              <a:latin typeface="Tahoma" panose="020B0604030504040204" pitchFamily="34" charset="0"/>
              <a:ea typeface="Tahoma" panose="020B0604030504040204" pitchFamily="34" charset="0"/>
              <a:cs typeface="Tahoma" panose="020B0604030504040204" pitchFamily="34" charset="0"/>
            </a:endParaRPr>
          </a:p>
          <a:p>
            <a:r>
              <a:rPr lang="en-GB" b="1" dirty="0" err="1" smtClean="0">
                <a:latin typeface="Tahoma" panose="020B0604030504040204" pitchFamily="34" charset="0"/>
                <a:ea typeface="Tahoma" panose="020B0604030504040204" pitchFamily="34" charset="0"/>
                <a:cs typeface="Tahoma" panose="020B0604030504040204" pitchFamily="34" charset="0"/>
              </a:rPr>
              <a:t>DfE</a:t>
            </a:r>
            <a:r>
              <a:rPr lang="en-GB" b="1" dirty="0" smtClean="0">
                <a:latin typeface="Tahoma" panose="020B0604030504040204" pitchFamily="34" charset="0"/>
                <a:ea typeface="Tahoma" panose="020B0604030504040204" pitchFamily="34" charset="0"/>
                <a:cs typeface="Tahoma" panose="020B0604030504040204" pitchFamily="34" charset="0"/>
              </a:rPr>
              <a:t> School Readiness Feedback </a:t>
            </a:r>
            <a:r>
              <a:rPr lang="en-GB" b="1" dirty="0" smtClean="0">
                <a:latin typeface="Tahoma" panose="020B0604030504040204" pitchFamily="34" charset="0"/>
                <a:ea typeface="Tahoma" panose="020B0604030504040204" pitchFamily="34" charset="0"/>
                <a:cs typeface="Tahoma" panose="020B0604030504040204" pitchFamily="34" charset="0"/>
                <a:hlinkClick r:id="rId2"/>
              </a:rPr>
              <a:t>–</a:t>
            </a:r>
            <a:r>
              <a:rPr lang="en-GB" b="1" dirty="0" smtClean="0">
                <a:latin typeface="Tahoma" panose="020B0604030504040204" pitchFamily="34" charset="0"/>
                <a:ea typeface="Tahoma" panose="020B0604030504040204" pitchFamily="34" charset="0"/>
                <a:cs typeface="Tahoma" panose="020B0604030504040204" pitchFamily="34" charset="0"/>
              </a:rPr>
              <a:t> 4</a:t>
            </a:r>
            <a:r>
              <a:rPr lang="en-GB" b="1" baseline="30000" dirty="0" smtClean="0">
                <a:latin typeface="Tahoma" panose="020B0604030504040204" pitchFamily="34" charset="0"/>
                <a:ea typeface="Tahoma" panose="020B0604030504040204" pitchFamily="34" charset="0"/>
                <a:cs typeface="Tahoma" panose="020B0604030504040204" pitchFamily="34" charset="0"/>
              </a:rPr>
              <a:t>th</a:t>
            </a:r>
            <a:r>
              <a:rPr lang="en-GB" b="1" dirty="0" smtClean="0">
                <a:latin typeface="Tahoma" panose="020B0604030504040204" pitchFamily="34" charset="0"/>
                <a:ea typeface="Tahoma" panose="020B0604030504040204" pitchFamily="34" charset="0"/>
                <a:cs typeface="Tahoma" panose="020B0604030504040204" pitchFamily="34" charset="0"/>
              </a:rPr>
              <a:t> July</a:t>
            </a:r>
          </a:p>
          <a:p>
            <a:pPr marL="0" indent="0">
              <a:buNone/>
            </a:pPr>
            <a:r>
              <a:rPr lang="en-GB" sz="2000" b="1" dirty="0" smtClean="0">
                <a:latin typeface="Tahoma" panose="020B0604030504040204" pitchFamily="34" charset="0"/>
                <a:ea typeface="Tahoma" panose="020B0604030504040204" pitchFamily="34" charset="0"/>
                <a:cs typeface="Tahoma" panose="020B0604030504040204" pitchFamily="34" charset="0"/>
                <a:hlinkClick r:id="rId2"/>
              </a:rPr>
              <a:t>www.surveymonkey.com/s/2WDMD2G</a:t>
            </a:r>
            <a:endParaRPr lang="en-GB" sz="2000" b="1" dirty="0" smtClean="0">
              <a:latin typeface="Tahoma" panose="020B0604030504040204" pitchFamily="34" charset="0"/>
              <a:ea typeface="Tahoma" panose="020B0604030504040204" pitchFamily="34" charset="0"/>
              <a:cs typeface="Tahoma" panose="020B0604030504040204" pitchFamily="34" charset="0"/>
            </a:endParaRPr>
          </a:p>
          <a:p>
            <a:endParaRPr lang="en-GB" b="1" dirty="0">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title"/>
          </p:nvPr>
        </p:nvSpPr>
        <p:spPr>
          <a:xfrm>
            <a:off x="770593" y="285393"/>
            <a:ext cx="7676722" cy="695336"/>
          </a:xfrm>
          <a:solidFill>
            <a:schemeClr val="accent5">
              <a:lumMod val="20000"/>
              <a:lumOff val="80000"/>
            </a:schemeClr>
          </a:solidFill>
        </p:spPr>
        <p:txBody>
          <a:bodyPr/>
          <a:lstStyle/>
          <a:p>
            <a:r>
              <a:rPr lang="en-GB" dirty="0" smtClean="0"/>
              <a:t>And Finally…..</a:t>
            </a:r>
            <a:endParaRPr lang="en-GB" dirty="0"/>
          </a:p>
        </p:txBody>
      </p:sp>
    </p:spTree>
    <p:extLst>
      <p:ext uri="{BB962C8B-B14F-4D97-AF65-F5344CB8AC3E}">
        <p14:creationId xmlns:p14="http://schemas.microsoft.com/office/powerpoint/2010/main" val="3708187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154971"/>
            <a:ext cx="7676722" cy="4669979"/>
          </a:xfrm>
        </p:spPr>
        <p:txBody>
          <a:bodyPr/>
          <a:lstStyle/>
          <a:p>
            <a:r>
              <a:rPr lang="en-GB" dirty="0" smtClean="0">
                <a:latin typeface="Tahoma" panose="020B0604030504040204" pitchFamily="34" charset="0"/>
                <a:ea typeface="Tahoma" panose="020B0604030504040204" pitchFamily="34" charset="0"/>
                <a:cs typeface="Tahoma" panose="020B0604030504040204" pitchFamily="34" charset="0"/>
              </a:rPr>
              <a:t>SNTS  - overview</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EPs</a:t>
            </a: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PBST</a:t>
            </a:r>
          </a:p>
          <a:p>
            <a:pPr marL="0" indent="0">
              <a:buNone/>
            </a:pPr>
            <a:endParaRPr lang="en-GB" dirty="0" smtClean="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LAST</a:t>
            </a:r>
          </a:p>
          <a:p>
            <a:endParaRPr lang="en-GB" dirty="0"/>
          </a:p>
          <a:p>
            <a:endParaRPr lang="en-GB" dirty="0"/>
          </a:p>
        </p:txBody>
      </p:sp>
      <p:sp>
        <p:nvSpPr>
          <p:cNvPr id="3" name="Title 2"/>
          <p:cNvSpPr>
            <a:spLocks noGrp="1"/>
          </p:cNvSpPr>
          <p:nvPr>
            <p:ph type="title"/>
          </p:nvPr>
        </p:nvSpPr>
        <p:spPr>
          <a:xfrm>
            <a:off x="539552" y="285392"/>
            <a:ext cx="8280919" cy="623328"/>
          </a:xfrm>
          <a:solidFill>
            <a:schemeClr val="accent5">
              <a:lumMod val="20000"/>
              <a:lumOff val="80000"/>
            </a:schemeClr>
          </a:solidFill>
        </p:spPr>
        <p:txBody>
          <a:bodyPr/>
          <a:lstStyle/>
          <a:p>
            <a:r>
              <a:rPr lang="en-GB" dirty="0" smtClean="0"/>
              <a:t>Working with external professionals</a:t>
            </a:r>
            <a:endParaRPr lang="en-GB" dirty="0"/>
          </a:p>
        </p:txBody>
      </p:sp>
      <p:pic>
        <p:nvPicPr>
          <p:cNvPr id="3076" name="Picture 4" descr="Working With Other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824" y="2492896"/>
            <a:ext cx="3024336" cy="2003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7374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600075"/>
            <a:ext cx="8020050"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96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600075"/>
            <a:ext cx="8020050"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242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404664"/>
            <a:ext cx="8424935" cy="5844403"/>
          </a:xfrm>
        </p:spPr>
        <p:txBody>
          <a:bodyPr/>
          <a:lstStyle/>
          <a:p>
            <a:pPr marL="0" indent="0">
              <a:buNone/>
            </a:pPr>
            <a:r>
              <a:rPr lang="en-GB" sz="2800" b="1" dirty="0" smtClean="0"/>
              <a:t>SEND Support Service   (SNTS)  </a:t>
            </a:r>
          </a:p>
          <a:p>
            <a:pPr marL="0" indent="0">
              <a:buNone/>
            </a:pPr>
            <a:r>
              <a:rPr lang="en-GB" sz="2800" b="1" dirty="0" smtClean="0"/>
              <a:t>Influenced by</a:t>
            </a:r>
            <a:r>
              <a:rPr lang="en-GB" sz="2800" dirty="0" smtClean="0"/>
              <a:t>:</a:t>
            </a:r>
          </a:p>
          <a:p>
            <a:pPr marL="0" indent="0">
              <a:buNone/>
            </a:pPr>
            <a:endParaRPr lang="en-GB" sz="1100" dirty="0" smtClean="0"/>
          </a:p>
          <a:p>
            <a:r>
              <a:rPr lang="en-GB" sz="2000" dirty="0" smtClean="0"/>
              <a:t>DCS Principles around Transformation presentation</a:t>
            </a:r>
          </a:p>
          <a:p>
            <a:r>
              <a:rPr lang="en-GB" sz="2000" dirty="0" smtClean="0"/>
              <a:t>Core functions of current teams</a:t>
            </a:r>
          </a:p>
          <a:p>
            <a:r>
              <a:rPr lang="en-GB" sz="2000" dirty="0" smtClean="0"/>
              <a:t>Customers</a:t>
            </a:r>
          </a:p>
          <a:p>
            <a:r>
              <a:rPr lang="en-GB" sz="2000" dirty="0" smtClean="0"/>
              <a:t>Staffing</a:t>
            </a:r>
          </a:p>
          <a:p>
            <a:r>
              <a:rPr lang="en-GB" sz="2000" dirty="0" smtClean="0"/>
              <a:t>SEND Reform</a:t>
            </a:r>
          </a:p>
          <a:p>
            <a:pPr lvl="1">
              <a:buFont typeface="Courier New" panose="02070309020205020404" pitchFamily="49" charset="0"/>
              <a:buChar char="o"/>
            </a:pPr>
            <a:r>
              <a:rPr lang="en-GB" dirty="0" smtClean="0"/>
              <a:t>Pathfinder Experiences</a:t>
            </a:r>
          </a:p>
          <a:p>
            <a:pPr lvl="1">
              <a:buFont typeface="Courier New" panose="02070309020205020404" pitchFamily="49" charset="0"/>
              <a:buChar char="o"/>
            </a:pPr>
            <a:r>
              <a:rPr lang="en-GB" dirty="0" smtClean="0"/>
              <a:t>Alternative Provision – DFE Statutory Guidance for LAs</a:t>
            </a:r>
            <a:endParaRPr lang="en-GB" dirty="0"/>
          </a:p>
          <a:p>
            <a:r>
              <a:rPr lang="en-GB" sz="2000" dirty="0" smtClean="0"/>
              <a:t>Other reviews impacting on RB/SEND Services since 2009</a:t>
            </a:r>
          </a:p>
          <a:p>
            <a:r>
              <a:rPr lang="en-GB" sz="2000" dirty="0" smtClean="0"/>
              <a:t>Funding pressures in the General Fund and budget targets for 2014-16</a:t>
            </a:r>
          </a:p>
          <a:p>
            <a:endParaRPr lang="en-GB" sz="1800" dirty="0"/>
          </a:p>
        </p:txBody>
      </p:sp>
      <p:sp>
        <p:nvSpPr>
          <p:cNvPr id="4" name="Slide Number Placeholder 3"/>
          <p:cNvSpPr>
            <a:spLocks noGrp="1"/>
          </p:cNvSpPr>
          <p:nvPr>
            <p:ph type="sldNum" sz="quarter" idx="4294967295"/>
          </p:nvPr>
        </p:nvSpPr>
        <p:spPr>
          <a:xfrm>
            <a:off x="8172400" y="6202938"/>
            <a:ext cx="717848" cy="457200"/>
          </a:xfrm>
          <a:prstGeom prst="rect">
            <a:avLst/>
          </a:prstGeom>
        </p:spPr>
        <p:txBody>
          <a:bodyPr/>
          <a:lstStyle/>
          <a:p>
            <a:pPr>
              <a:defRPr/>
            </a:pPr>
            <a:fld id="{FCF5465D-367F-4301-960C-C7777812511B}" type="slidenum">
              <a:rPr lang="en-GB" smtClean="0">
                <a:solidFill>
                  <a:prstClr val="black"/>
                </a:solidFill>
              </a:rPr>
              <a:pPr>
                <a:defRPr/>
              </a:pPr>
              <a:t>46</a:t>
            </a:fld>
            <a:endParaRPr lang="en-GB" dirty="0">
              <a:solidFill>
                <a:prstClr val="black"/>
              </a:solidFill>
            </a:endParaRPr>
          </a:p>
        </p:txBody>
      </p:sp>
    </p:spTree>
    <p:extLst>
      <p:ext uri="{BB962C8B-B14F-4D97-AF65-F5344CB8AC3E}">
        <p14:creationId xmlns:p14="http://schemas.microsoft.com/office/powerpoint/2010/main" val="9589781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85392"/>
            <a:ext cx="7447607" cy="1052669"/>
          </a:xfrm>
        </p:spPr>
        <p:txBody>
          <a:bodyPr/>
          <a:lstStyle/>
          <a:p>
            <a:r>
              <a:rPr lang="en-GB" sz="3600" dirty="0" smtClean="0">
                <a:latin typeface="Calibri" panose="020F0502020204030204" pitchFamily="34" charset="0"/>
              </a:rPr>
              <a:t>WE DID A LOT OF THIS</a:t>
            </a:r>
            <a:r>
              <a:rPr lang="en-GB" sz="3600" dirty="0" smtClean="0"/>
              <a:t>…..</a:t>
            </a:r>
            <a:br>
              <a:rPr lang="en-GB" sz="3600" dirty="0" smtClean="0"/>
            </a:br>
            <a:endParaRPr lang="en-GB" sz="3600" dirty="0"/>
          </a:p>
        </p:txBody>
      </p:sp>
      <p:sp>
        <p:nvSpPr>
          <p:cNvPr id="3" name="Content Placeholder 2"/>
          <p:cNvSpPr>
            <a:spLocks noGrp="1"/>
          </p:cNvSpPr>
          <p:nvPr>
            <p:ph sz="quarter" idx="10"/>
          </p:nvPr>
        </p:nvSpPr>
        <p:spPr/>
        <p:txBody>
          <a:bodyPr/>
          <a:lstStyle/>
          <a:p>
            <a:pPr marL="457200" lvl="1" indent="0">
              <a:buNone/>
            </a:pPr>
            <a:endParaRPr lang="en-GB" dirty="0"/>
          </a:p>
          <a:p>
            <a:endParaRPr lang="en-GB" dirty="0"/>
          </a:p>
        </p:txBody>
      </p:sp>
      <p:sp>
        <p:nvSpPr>
          <p:cNvPr id="4" name="Slide Number Placeholder 3"/>
          <p:cNvSpPr>
            <a:spLocks noGrp="1"/>
          </p:cNvSpPr>
          <p:nvPr>
            <p:ph type="sldNum" sz="quarter" idx="4294967295"/>
          </p:nvPr>
        </p:nvSpPr>
        <p:spPr>
          <a:xfrm>
            <a:off x="8172400" y="6202938"/>
            <a:ext cx="717848" cy="457200"/>
          </a:xfrm>
          <a:prstGeom prst="rect">
            <a:avLst/>
          </a:prstGeom>
        </p:spPr>
        <p:txBody>
          <a:bodyPr/>
          <a:lstStyle/>
          <a:p>
            <a:pPr>
              <a:defRPr/>
            </a:pPr>
            <a:fld id="{FCF5465D-367F-4301-960C-C7777812511B}" type="slidenum">
              <a:rPr lang="en-GB" smtClean="0"/>
              <a:pPr>
                <a:defRPr/>
              </a:pPr>
              <a:t>47</a:t>
            </a:fld>
            <a:endParaRPr lang="en-GB" dirty="0"/>
          </a:p>
        </p:txBody>
      </p:sp>
      <p:pic>
        <p:nvPicPr>
          <p:cNvPr id="5" name="Picture 4" descr="Lighbulb held in very blue sky.jpg"/>
          <p:cNvPicPr preferRelativeResize="0">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510754"/>
            <a:ext cx="2930400" cy="2311200"/>
          </a:xfrm>
          <a:prstGeom prst="rect">
            <a:avLst/>
          </a:prstGeom>
          <a:ln>
            <a:noFill/>
          </a:ln>
          <a:effectLst>
            <a:outerShdw blurRad="190500" algn="tl" rotWithShape="0">
              <a:srgbClr val="000000">
                <a:alpha val="70000"/>
              </a:srgbClr>
            </a:outerShdw>
          </a:effectLst>
        </p:spPr>
      </p:pic>
      <p:pic>
        <p:nvPicPr>
          <p:cNvPr id="7" name="Picture 6" descr="6492569.jpg"/>
          <p:cNvPicPr/>
          <p:nvPr/>
        </p:nvPicPr>
        <p:blipFill rotWithShape="1">
          <a:blip r:embed="rId3">
            <a:extLst>
              <a:ext uri="{28A0092B-C50C-407E-A947-70E740481C1C}">
                <a14:useLocalDpi xmlns:a14="http://schemas.microsoft.com/office/drawing/2010/main" val="0"/>
              </a:ext>
            </a:extLst>
          </a:blip>
          <a:srcRect t="12843"/>
          <a:stretch/>
        </p:blipFill>
        <p:spPr bwMode="auto">
          <a:xfrm>
            <a:off x="5890524" y="1252853"/>
            <a:ext cx="2929947" cy="2311192"/>
          </a:xfrm>
          <a:prstGeom prst="rect">
            <a:avLst/>
          </a:prstGeom>
          <a:ln>
            <a:noFill/>
          </a:ln>
          <a:effectLst>
            <a:outerShdw blurRad="190500" algn="tl" rotWithShape="0">
              <a:srgbClr val="000000">
                <a:alpha val="70000"/>
              </a:srgbClr>
            </a:outerShdw>
          </a:effectLst>
        </p:spPr>
      </p:pic>
      <p:pic>
        <p:nvPicPr>
          <p:cNvPr id="8" name="Picture 7" descr="https://farm3.staticflickr.com/2478/4040432014_317c57b2df_z.jpg"/>
          <p:cNvPicPr/>
          <p:nvPr/>
        </p:nvPicPr>
        <p:blipFill rotWithShape="1">
          <a:blip r:embed="rId4">
            <a:extLst>
              <a:ext uri="{28A0092B-C50C-407E-A947-70E740481C1C}">
                <a14:useLocalDpi xmlns:a14="http://schemas.microsoft.com/office/drawing/2010/main" val="0"/>
              </a:ext>
            </a:extLst>
          </a:blip>
          <a:srcRect r="55746"/>
          <a:stretch/>
        </p:blipFill>
        <p:spPr bwMode="auto">
          <a:xfrm>
            <a:off x="3347864" y="2492895"/>
            <a:ext cx="2952328" cy="2213997"/>
          </a:xfrm>
          <a:prstGeom prst="rect">
            <a:avLst/>
          </a:prstGeom>
          <a:ln>
            <a:noFill/>
          </a:ln>
          <a:effectLst>
            <a:softEdge rad="112500"/>
          </a:effectLst>
        </p:spPr>
      </p:pic>
    </p:spTree>
    <p:extLst>
      <p:ext uri="{BB962C8B-B14F-4D97-AF65-F5344CB8AC3E}">
        <p14:creationId xmlns:p14="http://schemas.microsoft.com/office/powerpoint/2010/main" val="8352499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34" y="188640"/>
            <a:ext cx="7793409" cy="1052669"/>
          </a:xfrm>
        </p:spPr>
        <p:txBody>
          <a:bodyPr/>
          <a:lstStyle/>
          <a:p>
            <a:r>
              <a:rPr lang="en-GB" sz="3600" dirty="0" smtClean="0">
                <a:latin typeface="Calibri" panose="020F0502020204030204" pitchFamily="34" charset="0"/>
              </a:rPr>
              <a:t>JANUARY 2014 – APRIL 2014</a:t>
            </a:r>
            <a:endParaRPr lang="en-GB" sz="3600" dirty="0">
              <a:latin typeface="Calibri" panose="020F0502020204030204" pitchFamily="34" charset="0"/>
            </a:endParaRPr>
          </a:p>
        </p:txBody>
      </p:sp>
      <p:sp>
        <p:nvSpPr>
          <p:cNvPr id="3" name="Content Placeholder 2"/>
          <p:cNvSpPr>
            <a:spLocks noGrp="1"/>
          </p:cNvSpPr>
          <p:nvPr>
            <p:ph sz="quarter" idx="10"/>
          </p:nvPr>
        </p:nvSpPr>
        <p:spPr>
          <a:xfrm>
            <a:off x="619948" y="908720"/>
            <a:ext cx="8208912" cy="5328592"/>
          </a:xfrm>
        </p:spPr>
        <p:txBody>
          <a:bodyPr/>
          <a:lstStyle/>
          <a:p>
            <a:pPr marL="0" indent="0">
              <a:buNone/>
            </a:pPr>
            <a:endParaRPr lang="en-GB" sz="2800" b="1" dirty="0" smtClean="0">
              <a:latin typeface="Calibri" panose="020F0502020204030204" pitchFamily="34" charset="0"/>
            </a:endParaRPr>
          </a:p>
          <a:p>
            <a:pPr marL="0" indent="0">
              <a:buNone/>
            </a:pPr>
            <a:r>
              <a:rPr lang="en-GB" sz="2800" b="1" dirty="0" smtClean="0">
                <a:latin typeface="Calibri" panose="020F0502020204030204" pitchFamily="34" charset="0"/>
              </a:rPr>
              <a:t>Consolidation!</a:t>
            </a:r>
          </a:p>
          <a:p>
            <a:pPr marL="0" indent="0">
              <a:buNone/>
            </a:pPr>
            <a:endParaRPr lang="en-GB" sz="2400" b="1" dirty="0" smtClean="0">
              <a:latin typeface="Calibri" panose="020F0502020204030204" pitchFamily="34" charset="0"/>
            </a:endParaRPr>
          </a:p>
          <a:p>
            <a:pPr marL="0" indent="0">
              <a:buNone/>
            </a:pPr>
            <a:endParaRPr lang="en-GB" sz="1400" b="1" dirty="0" smtClean="0">
              <a:latin typeface="Calibri" panose="020F0502020204030204" pitchFamily="34" charset="0"/>
            </a:endParaRPr>
          </a:p>
          <a:p>
            <a:pPr>
              <a:spcBef>
                <a:spcPts val="0"/>
              </a:spcBef>
            </a:pPr>
            <a:r>
              <a:rPr lang="en-GB" sz="2000" b="1" dirty="0" smtClean="0">
                <a:latin typeface="Calibri" panose="020F0502020204030204" pitchFamily="34" charset="0"/>
              </a:rPr>
              <a:t>Focus on what services we needed to provide </a:t>
            </a:r>
          </a:p>
          <a:p>
            <a:pPr marL="457200" lvl="1" indent="0">
              <a:spcBef>
                <a:spcPts val="0"/>
              </a:spcBef>
              <a:buNone/>
            </a:pPr>
            <a:r>
              <a:rPr lang="en-GB" sz="2000" b="1" dirty="0" smtClean="0">
                <a:latin typeface="Calibri" panose="020F0502020204030204" pitchFamily="34" charset="0"/>
              </a:rPr>
              <a:t>-  not teams at this stage</a:t>
            </a:r>
          </a:p>
          <a:p>
            <a:pPr>
              <a:spcBef>
                <a:spcPts val="0"/>
              </a:spcBef>
            </a:pPr>
            <a:r>
              <a:rPr lang="en-GB" sz="2000" b="1" dirty="0" smtClean="0">
                <a:latin typeface="Calibri" panose="020F0502020204030204" pitchFamily="34" charset="0"/>
              </a:rPr>
              <a:t>Discussed several structures based on services</a:t>
            </a:r>
          </a:p>
          <a:p>
            <a:pPr>
              <a:spcBef>
                <a:spcPts val="0"/>
              </a:spcBef>
            </a:pPr>
            <a:r>
              <a:rPr lang="en-GB" sz="2000" b="1" dirty="0" smtClean="0">
                <a:latin typeface="Calibri" panose="020F0502020204030204" pitchFamily="34" charset="0"/>
              </a:rPr>
              <a:t>Looked at combinations / locations /</a:t>
            </a:r>
          </a:p>
          <a:p>
            <a:pPr>
              <a:spcBef>
                <a:spcPts val="0"/>
              </a:spcBef>
            </a:pPr>
            <a:r>
              <a:rPr lang="en-GB" sz="2000" b="1" dirty="0" smtClean="0">
                <a:latin typeface="Calibri" panose="020F0502020204030204" pitchFamily="34" charset="0"/>
              </a:rPr>
              <a:t>ate a lot of biscuits</a:t>
            </a:r>
          </a:p>
          <a:p>
            <a:pPr>
              <a:spcBef>
                <a:spcPts val="0"/>
              </a:spcBef>
            </a:pPr>
            <a:r>
              <a:rPr lang="en-GB" sz="2000" b="1" dirty="0" smtClean="0">
                <a:latin typeface="Calibri" panose="020F0502020204030204" pitchFamily="34" charset="0"/>
              </a:rPr>
              <a:t>Put together a couple of proposed structures </a:t>
            </a:r>
          </a:p>
          <a:p>
            <a:pPr marL="0" indent="0">
              <a:spcBef>
                <a:spcPts val="0"/>
              </a:spcBef>
              <a:buNone/>
            </a:pPr>
            <a:r>
              <a:rPr lang="en-GB" sz="2000" b="1" dirty="0">
                <a:latin typeface="Calibri" panose="020F0502020204030204" pitchFamily="34" charset="0"/>
              </a:rPr>
              <a:t>	</a:t>
            </a:r>
            <a:r>
              <a:rPr lang="en-GB" sz="2000" b="1" dirty="0" smtClean="0">
                <a:latin typeface="Calibri" panose="020F0502020204030204" pitchFamily="34" charset="0"/>
              </a:rPr>
              <a:t>-  discussed with services</a:t>
            </a:r>
          </a:p>
          <a:p>
            <a:pPr>
              <a:spcBef>
                <a:spcPts val="0"/>
              </a:spcBef>
            </a:pPr>
            <a:r>
              <a:rPr lang="en-GB" sz="2000" b="1" dirty="0" smtClean="0">
                <a:latin typeface="Calibri" panose="020F0502020204030204" pitchFamily="34" charset="0"/>
              </a:rPr>
              <a:t>ate more biscuits</a:t>
            </a:r>
          </a:p>
          <a:p>
            <a:pPr>
              <a:spcBef>
                <a:spcPts val="0"/>
              </a:spcBef>
            </a:pPr>
            <a:r>
              <a:rPr lang="en-GB" sz="2000" b="1" dirty="0" smtClean="0">
                <a:latin typeface="Calibri" panose="020F0502020204030204" pitchFamily="34" charset="0"/>
              </a:rPr>
              <a:t>Amended structures in the light of some forceful opinions backed up by good evidence base</a:t>
            </a:r>
          </a:p>
          <a:p>
            <a:pPr>
              <a:spcBef>
                <a:spcPts val="0"/>
              </a:spcBef>
            </a:pPr>
            <a:r>
              <a:rPr lang="en-GB" sz="2000" b="1" dirty="0" smtClean="0">
                <a:latin typeface="Calibri" panose="020F0502020204030204" pitchFamily="34" charset="0"/>
              </a:rPr>
              <a:t>Finally……</a:t>
            </a:r>
          </a:p>
          <a:p>
            <a:pPr marL="457200" lvl="1" indent="0">
              <a:buNone/>
            </a:pPr>
            <a:endParaRPr lang="en-GB" sz="2000" b="1" dirty="0">
              <a:latin typeface="Calibri" panose="020F0502020204030204" pitchFamily="34" charset="0"/>
            </a:endParaRPr>
          </a:p>
        </p:txBody>
      </p:sp>
      <p:sp>
        <p:nvSpPr>
          <p:cNvPr id="4" name="Slide Number Placeholder 3"/>
          <p:cNvSpPr>
            <a:spLocks noGrp="1"/>
          </p:cNvSpPr>
          <p:nvPr>
            <p:ph type="sldNum" sz="quarter" idx="4294967295"/>
          </p:nvPr>
        </p:nvSpPr>
        <p:spPr>
          <a:xfrm>
            <a:off x="8172400" y="6202938"/>
            <a:ext cx="717848" cy="457200"/>
          </a:xfrm>
          <a:prstGeom prst="rect">
            <a:avLst/>
          </a:prstGeom>
        </p:spPr>
        <p:txBody>
          <a:bodyPr/>
          <a:lstStyle/>
          <a:p>
            <a:pPr>
              <a:defRPr/>
            </a:pPr>
            <a:fld id="{FCF5465D-367F-4301-960C-C7777812511B}" type="slidenum">
              <a:rPr lang="en-GB" smtClean="0"/>
              <a:pPr>
                <a:defRPr/>
              </a:pPr>
              <a:t>48</a:t>
            </a:fld>
            <a:endParaRPr lang="en-GB" dirty="0"/>
          </a:p>
        </p:txBody>
      </p:sp>
      <p:pic>
        <p:nvPicPr>
          <p:cNvPr id="5" name="Picture 4" descr="https://1stdomains.co.uk/wp-content/uploads/2011/06/124115816.jpg"/>
          <p:cNvPicPr/>
          <p:nvPr/>
        </p:nvPicPr>
        <p:blipFill>
          <a:blip r:embed="rId2">
            <a:extLst>
              <a:ext uri="{28A0092B-C50C-407E-A947-70E740481C1C}">
                <a14:useLocalDpi xmlns:a14="http://schemas.microsoft.com/office/drawing/2010/main" val="0"/>
              </a:ext>
            </a:extLst>
          </a:blip>
          <a:srcRect/>
          <a:stretch>
            <a:fillRect/>
          </a:stretch>
        </p:blipFill>
        <p:spPr bwMode="auto">
          <a:xfrm>
            <a:off x="3131840" y="764704"/>
            <a:ext cx="3312368" cy="1872208"/>
          </a:xfrm>
          <a:prstGeom prst="rect">
            <a:avLst/>
          </a:prstGeom>
          <a:ln>
            <a:noFill/>
          </a:ln>
          <a:effectLst>
            <a:softEdge rad="112500"/>
          </a:effectLst>
        </p:spPr>
      </p:pic>
    </p:spTree>
    <p:extLst>
      <p:ext uri="{BB962C8B-B14F-4D97-AF65-F5344CB8AC3E}">
        <p14:creationId xmlns:p14="http://schemas.microsoft.com/office/powerpoint/2010/main" val="7382888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 </a:t>
            </a:r>
            <a:r>
              <a:rPr lang="en-GB" sz="3600" dirty="0"/>
              <a:t>SEND Support Services (SS)</a:t>
            </a:r>
            <a:r>
              <a:rPr lang="en-GB" dirty="0"/>
              <a:t/>
            </a:r>
            <a:br>
              <a:rPr lang="en-GB" dirty="0"/>
            </a:br>
            <a:endParaRPr lang="en-GB" dirty="0"/>
          </a:p>
        </p:txBody>
      </p:sp>
      <p:sp>
        <p:nvSpPr>
          <p:cNvPr id="3" name="Content Placeholder 2"/>
          <p:cNvSpPr>
            <a:spLocks noGrp="1"/>
          </p:cNvSpPr>
          <p:nvPr>
            <p:ph sz="quarter" idx="10"/>
          </p:nvPr>
        </p:nvSpPr>
        <p:spPr>
          <a:xfrm>
            <a:off x="985838" y="1571624"/>
            <a:ext cx="7145337" cy="4665687"/>
          </a:xfrm>
        </p:spPr>
        <p:txBody>
          <a:bodyPr/>
          <a:lstStyle/>
          <a:p>
            <a:r>
              <a:rPr lang="en-GB" sz="2800" b="1" dirty="0"/>
              <a:t>Advice and support in homes; settings; schools; colleges; PRUs</a:t>
            </a:r>
          </a:p>
          <a:p>
            <a:r>
              <a:rPr lang="en-GB" sz="2800" b="1" dirty="0"/>
              <a:t>Complex Learning Needs – to include:  Cognition; speech and language; Autistic Spectrum Disorder (ASD) + Post 16</a:t>
            </a:r>
          </a:p>
          <a:p>
            <a:r>
              <a:rPr lang="en-GB" sz="2800" b="1" dirty="0"/>
              <a:t>Sensory: hearing, visual or multi-sensory impairment + Post 16</a:t>
            </a:r>
          </a:p>
          <a:p>
            <a:r>
              <a:rPr lang="en-GB" sz="2800" b="1" dirty="0"/>
              <a:t>Social  Emotional &amp; Mental  Health </a:t>
            </a:r>
          </a:p>
          <a:p>
            <a:r>
              <a:rPr lang="en-GB" sz="2800" b="1" dirty="0"/>
              <a:t>Early Years children with SEND</a:t>
            </a:r>
          </a:p>
          <a:p>
            <a:endParaRPr lang="en-GB" dirty="0"/>
          </a:p>
        </p:txBody>
      </p:sp>
    </p:spTree>
    <p:extLst>
      <p:ext uri="{BB962C8B-B14F-4D97-AF65-F5344CB8AC3E}">
        <p14:creationId xmlns:p14="http://schemas.microsoft.com/office/powerpoint/2010/main" val="188182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0366" y="1412776"/>
            <a:ext cx="7676722" cy="4453955"/>
          </a:xfrm>
        </p:spPr>
        <p:txBody>
          <a:bodyPr/>
          <a:lstStyle/>
          <a:p>
            <a:r>
              <a:rPr lang="en-GB" dirty="0" smtClean="0">
                <a:latin typeface="Tahoma" panose="020B0604030504040204" pitchFamily="34" charset="0"/>
                <a:ea typeface="Tahoma" panose="020B0604030504040204" pitchFamily="34" charset="0"/>
                <a:cs typeface="Tahoma" panose="020B0604030504040204" pitchFamily="34" charset="0"/>
              </a:rPr>
              <a:t>Strong </a:t>
            </a:r>
            <a:r>
              <a:rPr lang="en-GB" dirty="0">
                <a:latin typeface="Tahoma" panose="020B0604030504040204" pitchFamily="34" charset="0"/>
                <a:ea typeface="Tahoma" panose="020B0604030504040204" pitchFamily="34" charset="0"/>
                <a:cs typeface="Tahoma" panose="020B0604030504040204" pitchFamily="34" charset="0"/>
              </a:rPr>
              <a:t>teaching and </a:t>
            </a:r>
            <a:r>
              <a:rPr lang="en-GB" dirty="0" smtClean="0">
                <a:latin typeface="Tahoma" panose="020B0604030504040204" pitchFamily="34" charset="0"/>
                <a:ea typeface="Tahoma" panose="020B0604030504040204" pitchFamily="34" charset="0"/>
                <a:cs typeface="Tahoma" panose="020B0604030504040204" pitchFamily="34" charset="0"/>
              </a:rPr>
              <a:t>learning;</a:t>
            </a:r>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Well-designed </a:t>
            </a:r>
            <a:r>
              <a:rPr lang="en-GB" dirty="0" smtClean="0">
                <a:latin typeface="Tahoma" panose="020B0604030504040204" pitchFamily="34" charset="0"/>
                <a:ea typeface="Tahoma" panose="020B0604030504040204" pitchFamily="34" charset="0"/>
                <a:cs typeface="Tahoma" panose="020B0604030504040204" pitchFamily="34" charset="0"/>
              </a:rPr>
              <a:t>curriculum;</a:t>
            </a:r>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Pace </a:t>
            </a:r>
            <a:r>
              <a:rPr lang="en-GB" dirty="0">
                <a:latin typeface="Tahoma" panose="020B0604030504040204" pitchFamily="34" charset="0"/>
                <a:ea typeface="Tahoma" panose="020B0604030504040204" pitchFamily="34" charset="0"/>
                <a:cs typeface="Tahoma" panose="020B0604030504040204" pitchFamily="34" charset="0"/>
              </a:rPr>
              <a:t>of lessons  </a:t>
            </a:r>
            <a:r>
              <a:rPr lang="en-GB" dirty="0" smtClean="0">
                <a:latin typeface="Tahoma" panose="020B0604030504040204" pitchFamily="34" charset="0"/>
                <a:ea typeface="Tahoma" panose="020B0604030504040204" pitchFamily="34" charset="0"/>
                <a:cs typeface="Tahoma" panose="020B0604030504040204" pitchFamily="34" charset="0"/>
              </a:rPr>
              <a:t>adjusted to </a:t>
            </a:r>
            <a:r>
              <a:rPr lang="en-GB" dirty="0">
                <a:latin typeface="Tahoma" panose="020B0604030504040204" pitchFamily="34" charset="0"/>
                <a:ea typeface="Tahoma" panose="020B0604030504040204" pitchFamily="34" charset="0"/>
                <a:cs typeface="Tahoma" panose="020B0604030504040204" pitchFamily="34" charset="0"/>
              </a:rPr>
              <a:t>reflect how children and young people are </a:t>
            </a:r>
            <a:r>
              <a:rPr lang="en-GB" dirty="0" smtClean="0">
                <a:latin typeface="Tahoma" panose="020B0604030504040204" pitchFamily="34" charset="0"/>
                <a:ea typeface="Tahoma" panose="020B0604030504040204" pitchFamily="34" charset="0"/>
                <a:cs typeface="Tahoma" panose="020B0604030504040204" pitchFamily="34" charset="0"/>
              </a:rPr>
              <a:t>learning;  </a:t>
            </a:r>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Differentiated  language and tasks to support learning;</a:t>
            </a:r>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Accurate assessment and </a:t>
            </a:r>
            <a:r>
              <a:rPr lang="en-GB" dirty="0" smtClean="0">
                <a:latin typeface="Tahoma" panose="020B0604030504040204" pitchFamily="34" charset="0"/>
                <a:ea typeface="Tahoma" panose="020B0604030504040204" pitchFamily="34" charset="0"/>
                <a:cs typeface="Tahoma" panose="020B0604030504040204" pitchFamily="34" charset="0"/>
              </a:rPr>
              <a:t>identification – moderation tasks; </a:t>
            </a:r>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Clear </a:t>
            </a:r>
            <a:r>
              <a:rPr lang="en-GB" dirty="0">
                <a:latin typeface="Tahoma" panose="020B0604030504040204" pitchFamily="34" charset="0"/>
                <a:ea typeface="Tahoma" panose="020B0604030504040204" pitchFamily="34" charset="0"/>
                <a:cs typeface="Tahoma" panose="020B0604030504040204" pitchFamily="34" charset="0"/>
              </a:rPr>
              <a:t>routes to gain specialist support </a:t>
            </a:r>
            <a:r>
              <a:rPr lang="en-GB" dirty="0" smtClean="0">
                <a:latin typeface="Tahoma" panose="020B0604030504040204" pitchFamily="34" charset="0"/>
                <a:ea typeface="Tahoma" panose="020B0604030504040204" pitchFamily="34" charset="0"/>
                <a:cs typeface="Tahoma" panose="020B0604030504040204" pitchFamily="34" charset="0"/>
              </a:rPr>
              <a:t>;</a:t>
            </a:r>
            <a:endParaRPr lang="en-GB" dirty="0">
              <a:latin typeface="Tahoma" panose="020B0604030504040204" pitchFamily="34" charset="0"/>
              <a:ea typeface="Tahoma" panose="020B0604030504040204" pitchFamily="34" charset="0"/>
              <a:cs typeface="Tahoma" panose="020B0604030504040204" pitchFamily="34" charset="0"/>
            </a:endParaRPr>
          </a:p>
          <a:p>
            <a:r>
              <a:rPr lang="en-GB" b="1" dirty="0" smtClean="0">
                <a:latin typeface="Tahoma" panose="020B0604030504040204" pitchFamily="34" charset="0"/>
                <a:ea typeface="Tahoma" panose="020B0604030504040204" pitchFamily="34" charset="0"/>
                <a:cs typeface="Tahoma" panose="020B0604030504040204" pitchFamily="34" charset="0"/>
              </a:rPr>
              <a:t>AMBITION </a:t>
            </a:r>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3" name="Title 2"/>
          <p:cNvSpPr>
            <a:spLocks noGrp="1"/>
          </p:cNvSpPr>
          <p:nvPr>
            <p:ph type="title"/>
          </p:nvPr>
        </p:nvSpPr>
        <p:spPr>
          <a:xfrm>
            <a:off x="683568" y="260648"/>
            <a:ext cx="8136904" cy="767344"/>
          </a:xfrm>
          <a:solidFill>
            <a:schemeClr val="accent5">
              <a:lumMod val="20000"/>
              <a:lumOff val="80000"/>
            </a:schemeClr>
          </a:solidFill>
        </p:spPr>
        <p:txBody>
          <a:bodyPr/>
          <a:lstStyle/>
          <a:p>
            <a:r>
              <a:rPr lang="en-GB" dirty="0" smtClean="0">
                <a:ea typeface="Tahoma" panose="020B0604030504040204" pitchFamily="34" charset="0"/>
                <a:cs typeface="Tahoma" panose="020B0604030504040204" pitchFamily="34" charset="0"/>
              </a:rPr>
              <a:t>Building on Best Practice- Need for…. </a:t>
            </a:r>
            <a:endParaRPr lang="en-GB"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10781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SENDSS</a:t>
            </a:r>
            <a:endParaRPr lang="en-GB" dirty="0"/>
          </a:p>
        </p:txBody>
      </p:sp>
      <p:sp>
        <p:nvSpPr>
          <p:cNvPr id="3" name="Content Placeholder 2"/>
          <p:cNvSpPr>
            <a:spLocks noGrp="1"/>
          </p:cNvSpPr>
          <p:nvPr>
            <p:ph sz="quarter" idx="10"/>
          </p:nvPr>
        </p:nvSpPr>
        <p:spPr>
          <a:xfrm>
            <a:off x="985838" y="1052736"/>
            <a:ext cx="7145337" cy="4779893"/>
          </a:xfrm>
        </p:spPr>
        <p:txBody>
          <a:bodyPr/>
          <a:lstStyle/>
          <a:p>
            <a:r>
              <a:rPr lang="en-GB" sz="2800" b="1" dirty="0" smtClean="0">
                <a:latin typeface="Arial" panose="020B0604020202020204" pitchFamily="34" charset="0"/>
                <a:cs typeface="Arial" panose="020B0604020202020204" pitchFamily="34" charset="0"/>
              </a:rPr>
              <a:t>Early Years Support Team  (EYST)</a:t>
            </a:r>
          </a:p>
          <a:p>
            <a:r>
              <a:rPr lang="en-GB" sz="2800" b="1" dirty="0" smtClean="0">
                <a:latin typeface="Arial" panose="020B0604020202020204" pitchFamily="34" charset="0"/>
                <a:cs typeface="Arial" panose="020B0604020202020204" pitchFamily="34" charset="0"/>
              </a:rPr>
              <a:t>Complex learning , Communication &amp; Interaction (CCI)</a:t>
            </a:r>
          </a:p>
          <a:p>
            <a:r>
              <a:rPr lang="en-GB" sz="2800" b="1" dirty="0" smtClean="0">
                <a:latin typeface="Arial" panose="020B0604020202020204" pitchFamily="34" charset="0"/>
                <a:cs typeface="Arial" panose="020B0604020202020204" pitchFamily="34" charset="0"/>
              </a:rPr>
              <a:t>Hearing Support Team</a:t>
            </a:r>
          </a:p>
          <a:p>
            <a:r>
              <a:rPr lang="en-GB" sz="2800" b="1" dirty="0" smtClean="0">
                <a:latin typeface="Arial" panose="020B0604020202020204" pitchFamily="34" charset="0"/>
                <a:cs typeface="Arial" panose="020B0604020202020204" pitchFamily="34" charset="0"/>
              </a:rPr>
              <a:t>Vision Support Team</a:t>
            </a:r>
          </a:p>
          <a:p>
            <a:r>
              <a:rPr lang="en-GB" sz="2800" b="1" dirty="0" smtClean="0">
                <a:latin typeface="Arial" panose="020B0604020202020204" pitchFamily="34" charset="0"/>
                <a:cs typeface="Arial" panose="020B0604020202020204" pitchFamily="34" charset="0"/>
              </a:rPr>
              <a:t>Primary School Social, Emotional &amp; Mental Health Team  (Primary School SEMH team</a:t>
            </a:r>
            <a:r>
              <a:rPr lang="en-GB" sz="2000" b="1" dirty="0" smtClean="0">
                <a:latin typeface="Arial" panose="020B0604020202020204" pitchFamily="34" charset="0"/>
                <a:cs typeface="Arial" panose="020B0604020202020204" pitchFamily="34" charset="0"/>
              </a:rPr>
              <a:t>)</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0823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124744"/>
            <a:ext cx="8208912" cy="5472608"/>
          </a:xfrm>
        </p:spPr>
        <p:txBody>
          <a:bodyPr>
            <a:normAutofit fontScale="85000" lnSpcReduction="20000"/>
          </a:bodyPr>
          <a:lstStyle/>
          <a:p>
            <a:r>
              <a:rPr lang="en-GB" b="1" dirty="0" smtClean="0">
                <a:latin typeface="Tahoma" panose="020B0604030504040204" pitchFamily="34" charset="0"/>
                <a:ea typeface="Tahoma" panose="020B0604030504040204" pitchFamily="34" charset="0"/>
                <a:cs typeface="Tahoma" panose="020B0604030504040204" pitchFamily="34" charset="0"/>
              </a:rPr>
              <a:t>Change of name </a:t>
            </a:r>
            <a:r>
              <a:rPr lang="en-GB" dirty="0" smtClean="0">
                <a:latin typeface="Tahoma" panose="020B0604030504040204" pitchFamily="34" charset="0"/>
                <a:ea typeface="Tahoma" panose="020B0604030504040204" pitchFamily="34" charset="0"/>
                <a:cs typeface="Tahoma" panose="020B0604030504040204" pitchFamily="34" charset="0"/>
              </a:rPr>
              <a:t>– Complex Learning, Communication and Interaction </a:t>
            </a:r>
            <a:r>
              <a:rPr lang="en-GB" dirty="0">
                <a:latin typeface="Tahoma" panose="020B0604030504040204" pitchFamily="34" charset="0"/>
                <a:ea typeface="Tahoma" panose="020B0604030504040204" pitchFamily="34" charset="0"/>
                <a:cs typeface="Tahoma" panose="020B0604030504040204" pitchFamily="34" charset="0"/>
              </a:rPr>
              <a:t>S</a:t>
            </a:r>
            <a:r>
              <a:rPr lang="en-GB" dirty="0" smtClean="0">
                <a:latin typeface="Tahoma" panose="020B0604030504040204" pitchFamily="34" charset="0"/>
                <a:ea typeface="Tahoma" panose="020B0604030504040204" pitchFamily="34" charset="0"/>
                <a:cs typeface="Tahoma" panose="020B0604030504040204" pitchFamily="34" charset="0"/>
              </a:rPr>
              <a:t>upport Team </a:t>
            </a:r>
            <a:r>
              <a:rPr lang="en-GB" sz="2000" dirty="0" smtClean="0">
                <a:latin typeface="Tahoma" panose="020B0604030504040204" pitchFamily="34" charset="0"/>
                <a:ea typeface="Tahoma" panose="020B0604030504040204" pitchFamily="34" charset="0"/>
                <a:cs typeface="Tahoma" panose="020B0604030504040204" pitchFamily="34" charset="0"/>
              </a:rPr>
              <a:t>[</a:t>
            </a:r>
            <a:r>
              <a:rPr lang="en-GB" sz="2000" b="1" dirty="0" smtClean="0">
                <a:latin typeface="Tahoma" panose="020B0604030504040204" pitchFamily="34" charset="0"/>
                <a:ea typeface="Tahoma" panose="020B0604030504040204" pitchFamily="34" charset="0"/>
                <a:cs typeface="Tahoma" panose="020B0604030504040204" pitchFamily="34" charset="0"/>
              </a:rPr>
              <a:t>CLCI Support Team</a:t>
            </a:r>
            <a:r>
              <a:rPr lang="en-GB" sz="2000" dirty="0" smtClean="0">
                <a:latin typeface="Tahoma" panose="020B0604030504040204" pitchFamily="34" charset="0"/>
                <a:ea typeface="Tahoma" panose="020B0604030504040204" pitchFamily="34" charset="0"/>
                <a:cs typeface="Tahoma" panose="020B0604030504040204" pitchFamily="34" charset="0"/>
              </a:rPr>
              <a:t>]</a:t>
            </a:r>
          </a:p>
          <a:p>
            <a:r>
              <a:rPr lang="en-GB" b="1" dirty="0" smtClean="0">
                <a:latin typeface="Tahoma" panose="020B0604030504040204" pitchFamily="34" charset="0"/>
                <a:ea typeface="Tahoma" panose="020B0604030504040204" pitchFamily="34" charset="0"/>
                <a:cs typeface="Tahoma" panose="020B0604030504040204" pitchFamily="34" charset="0"/>
              </a:rPr>
              <a:t>Caseload</a:t>
            </a:r>
            <a:r>
              <a:rPr lang="en-GB" dirty="0" smtClean="0">
                <a:latin typeface="Tahoma" panose="020B0604030504040204" pitchFamily="34" charset="0"/>
                <a:ea typeface="Tahoma" panose="020B0604030504040204" pitchFamily="34" charset="0"/>
                <a:cs typeface="Tahoma" panose="020B0604030504040204" pitchFamily="34" charset="0"/>
              </a:rPr>
              <a:t> – those pupils with statements / EHC</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 those pupils with a Contract</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  those with complex enduring needs</a:t>
            </a:r>
          </a:p>
          <a:p>
            <a:r>
              <a:rPr lang="en-GB" b="1" dirty="0" smtClean="0">
                <a:latin typeface="Tahoma" panose="020B0604030504040204" pitchFamily="34" charset="0"/>
                <a:ea typeface="Tahoma" panose="020B0604030504040204" pitchFamily="34" charset="0"/>
                <a:cs typeface="Tahoma" panose="020B0604030504040204" pitchFamily="34" charset="0"/>
              </a:rPr>
              <a:t>Purpose of support</a:t>
            </a:r>
            <a:r>
              <a:rPr lang="en-GB" dirty="0" smtClean="0">
                <a:latin typeface="Tahoma" panose="020B0604030504040204" pitchFamily="34" charset="0"/>
                <a:ea typeface="Tahoma" panose="020B0604030504040204" pitchFamily="34" charset="0"/>
                <a:cs typeface="Tahoma" panose="020B0604030504040204" pitchFamily="34" charset="0"/>
              </a:rPr>
              <a:t>- ongoing day to day support/</a:t>
            </a:r>
          </a:p>
          <a:p>
            <a:pPr marL="0" indent="0">
              <a:buNone/>
            </a:pPr>
            <a:r>
              <a:rPr lang="en-GB" dirty="0" smtClean="0">
                <a:latin typeface="Tahoma" panose="020B0604030504040204" pitchFamily="34" charset="0"/>
                <a:ea typeface="Tahoma" panose="020B0604030504040204" pitchFamily="34" charset="0"/>
                <a:cs typeface="Tahoma" panose="020B0604030504040204" pitchFamily="34" charset="0"/>
              </a:rPr>
              <a:t>                       advice for staff</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 Support for schools around effective</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support for pupils with SEND [training/ </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forums]</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 Monitor progress of pupils with Contracts/ EHC / </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statements</a:t>
            </a:r>
          </a:p>
          <a:p>
            <a:r>
              <a:rPr lang="en-GB" b="1" dirty="0" smtClean="0">
                <a:latin typeface="Tahoma" panose="020B0604030504040204" pitchFamily="34" charset="0"/>
                <a:ea typeface="Tahoma" panose="020B0604030504040204" pitchFamily="34" charset="0"/>
                <a:cs typeface="Tahoma" panose="020B0604030504040204" pitchFamily="34" charset="0"/>
              </a:rPr>
              <a:t>Support for schools in their assessment role for pupils with SEND  -</a:t>
            </a:r>
          </a:p>
          <a:p>
            <a:pPr marL="0" indent="0">
              <a:buNone/>
            </a:pPr>
            <a:r>
              <a:rPr lang="en-GB" b="1" dirty="0">
                <a:latin typeface="Tahoma" panose="020B0604030504040204" pitchFamily="34" charset="0"/>
                <a:ea typeface="Tahoma" panose="020B0604030504040204" pitchFamily="34" charset="0"/>
                <a:cs typeface="Tahoma" panose="020B0604030504040204" pitchFamily="34" charset="0"/>
              </a:rPr>
              <a:t>	</a:t>
            </a:r>
            <a:r>
              <a:rPr lang="en-GB" b="1" dirty="0" smtClean="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Training to help develop </a:t>
            </a:r>
            <a:r>
              <a:rPr lang="en-GB" dirty="0" err="1" smtClean="0">
                <a:latin typeface="Tahoma" panose="020B0604030504040204" pitchFamily="34" charset="0"/>
                <a:ea typeface="Tahoma" panose="020B0604030504040204" pitchFamily="34" charset="0"/>
                <a:cs typeface="Tahoma" panose="020B0604030504040204" pitchFamily="34" charset="0"/>
              </a:rPr>
              <a:t>SENCos</a:t>
            </a:r>
            <a:r>
              <a:rPr lang="en-GB" dirty="0" smtClean="0">
                <a:latin typeface="Tahoma" panose="020B0604030504040204" pitchFamily="34" charset="0"/>
                <a:ea typeface="Tahoma" panose="020B0604030504040204" pitchFamily="34" charset="0"/>
                <a:cs typeface="Tahoma" panose="020B0604030504040204" pitchFamily="34" charset="0"/>
              </a:rPr>
              <a:t>’ confidence in</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identifying </a:t>
            </a:r>
            <a:r>
              <a:rPr lang="en-GB" dirty="0" err="1" smtClean="0">
                <a:latin typeface="Tahoma" panose="020B0604030504040204" pitchFamily="34" charset="0"/>
                <a:ea typeface="Tahoma" panose="020B0604030504040204" pitchFamily="34" charset="0"/>
                <a:cs typeface="Tahoma" panose="020B0604030504040204" pitchFamily="34" charset="0"/>
              </a:rPr>
              <a:t>SpLD</a:t>
            </a:r>
            <a:endParaRPr lang="en-GB"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 </a:t>
            </a:r>
            <a:r>
              <a:rPr lang="en-GB" b="1" dirty="0" smtClean="0">
                <a:latin typeface="Tahoma" panose="020B0604030504040204" pitchFamily="34" charset="0"/>
                <a:ea typeface="Tahoma" panose="020B0604030504040204" pitchFamily="34" charset="0"/>
                <a:cs typeface="Tahoma" panose="020B0604030504040204" pitchFamily="34" charset="0"/>
              </a:rPr>
              <a:t>Pathway</a:t>
            </a:r>
            <a:r>
              <a:rPr lang="en-GB" dirty="0" smtClean="0">
                <a:latin typeface="Tahoma" panose="020B0604030504040204" pitchFamily="34" charset="0"/>
                <a:ea typeface="Tahoma" panose="020B0604030504040204" pitchFamily="34" charset="0"/>
                <a:cs typeface="Tahoma" panose="020B0604030504040204" pitchFamily="34" charset="0"/>
              </a:rPr>
              <a:t> </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n-GB" b="1" dirty="0">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title"/>
          </p:nvPr>
        </p:nvSpPr>
        <p:spPr>
          <a:xfrm>
            <a:off x="770593" y="285393"/>
            <a:ext cx="7676722" cy="695335"/>
          </a:xfrm>
          <a:solidFill>
            <a:schemeClr val="accent5">
              <a:lumMod val="20000"/>
              <a:lumOff val="80000"/>
            </a:schemeClr>
          </a:solidFill>
        </p:spPr>
        <p:txBody>
          <a:bodyPr/>
          <a:lstStyle/>
          <a:p>
            <a:r>
              <a:rPr lang="en-GB" dirty="0" smtClean="0"/>
              <a:t>Changes with LAST</a:t>
            </a:r>
            <a:endParaRPr lang="en-GB" dirty="0"/>
          </a:p>
        </p:txBody>
      </p:sp>
      <p:sp>
        <p:nvSpPr>
          <p:cNvPr id="6" name="Rectangle 5">
            <a:hlinkClick r:id="rId3" action="ppaction://hlinkfile"/>
          </p:cNvPr>
          <p:cNvSpPr/>
          <p:nvPr/>
        </p:nvSpPr>
        <p:spPr>
          <a:xfrm>
            <a:off x="2843808" y="5049600"/>
            <a:ext cx="252028" cy="1800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4586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latin typeface="Tahoma" panose="020B0604030504040204" pitchFamily="34" charset="0"/>
                <a:ea typeface="Tahoma" panose="020B0604030504040204" pitchFamily="34" charset="0"/>
                <a:cs typeface="Tahoma" panose="020B0604030504040204" pitchFamily="34" charset="0"/>
              </a:rPr>
              <a:t>Next </a:t>
            </a:r>
            <a:r>
              <a:rPr lang="en-GB" dirty="0" err="1" smtClean="0">
                <a:latin typeface="Tahoma" panose="020B0604030504040204" pitchFamily="34" charset="0"/>
                <a:ea typeface="Tahoma" panose="020B0604030504040204" pitchFamily="34" charset="0"/>
                <a:cs typeface="Tahoma" panose="020B0604030504040204" pitchFamily="34" charset="0"/>
              </a:rPr>
              <a:t>SENCo</a:t>
            </a:r>
            <a:r>
              <a:rPr lang="en-GB" dirty="0" smtClean="0">
                <a:latin typeface="Tahoma" panose="020B0604030504040204" pitchFamily="34" charset="0"/>
                <a:ea typeface="Tahoma" panose="020B0604030504040204" pitchFamily="34" charset="0"/>
                <a:cs typeface="Tahoma" panose="020B0604030504040204" pitchFamily="34" charset="0"/>
              </a:rPr>
              <a:t> Briefing- 13</a:t>
            </a:r>
            <a:r>
              <a:rPr lang="en-GB" baseline="30000" dirty="0" smtClean="0">
                <a:latin typeface="Tahoma" panose="020B0604030504040204" pitchFamily="34" charset="0"/>
                <a:ea typeface="Tahoma" panose="020B0604030504040204" pitchFamily="34" charset="0"/>
                <a:cs typeface="Tahoma" panose="020B0604030504040204" pitchFamily="34" charset="0"/>
              </a:rPr>
              <a:t>th</a:t>
            </a:r>
            <a:r>
              <a:rPr lang="en-GB" dirty="0" smtClean="0">
                <a:latin typeface="Tahoma" panose="020B0604030504040204" pitchFamily="34" charset="0"/>
                <a:ea typeface="Tahoma" panose="020B0604030504040204" pitchFamily="34" charset="0"/>
                <a:cs typeface="Tahoma" panose="020B0604030504040204" pitchFamily="34" charset="0"/>
              </a:rPr>
              <a:t> November 2014 </a:t>
            </a:r>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	</a:t>
            </a:r>
            <a:r>
              <a:rPr lang="en-GB" dirty="0" smtClean="0">
                <a:latin typeface="Tahoma" panose="020B0604030504040204" pitchFamily="34" charset="0"/>
                <a:ea typeface="Tahoma" panose="020B0604030504040204" pitchFamily="34" charset="0"/>
                <a:cs typeface="Tahoma" panose="020B0604030504040204" pitchFamily="34" charset="0"/>
              </a:rPr>
              <a:t>					- 1:00- 3:30</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New EHC process [2]</a:t>
            </a:r>
          </a:p>
          <a:p>
            <a:r>
              <a:rPr lang="en-GB" dirty="0" smtClean="0">
                <a:latin typeface="Tahoma" panose="020B0604030504040204" pitchFamily="34" charset="0"/>
                <a:ea typeface="Tahoma" panose="020B0604030504040204" pitchFamily="34" charset="0"/>
                <a:cs typeface="Tahoma" panose="020B0604030504040204" pitchFamily="34" charset="0"/>
              </a:rPr>
              <a:t>New SPA referral and support systems</a:t>
            </a:r>
          </a:p>
          <a:p>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dirty="0" smtClean="0">
                <a:latin typeface="Tahoma" panose="020B0604030504040204" pitchFamily="34" charset="0"/>
                <a:ea typeface="Tahoma" panose="020B0604030504040204" pitchFamily="34" charset="0"/>
                <a:cs typeface="Tahoma" panose="020B0604030504040204" pitchFamily="34" charset="0"/>
              </a:rPr>
              <a:t>Other areas?</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title"/>
          </p:nvPr>
        </p:nvSpPr>
        <p:spPr>
          <a:xfrm>
            <a:off x="770593" y="285393"/>
            <a:ext cx="7676722" cy="695336"/>
          </a:xfrm>
          <a:solidFill>
            <a:schemeClr val="accent5">
              <a:lumMod val="20000"/>
              <a:lumOff val="80000"/>
            </a:schemeClr>
          </a:solidFill>
        </p:spPr>
        <p:txBody>
          <a:bodyPr/>
          <a:lstStyle/>
          <a:p>
            <a:r>
              <a:rPr lang="en-GB" dirty="0" err="1" smtClean="0"/>
              <a:t>SENCo</a:t>
            </a:r>
            <a:r>
              <a:rPr lang="en-GB" dirty="0" smtClean="0"/>
              <a:t> Briefing </a:t>
            </a:r>
            <a:endParaRPr lang="en-GB" dirty="0"/>
          </a:p>
        </p:txBody>
      </p:sp>
    </p:spTree>
    <p:extLst>
      <p:ext uri="{BB962C8B-B14F-4D97-AF65-F5344CB8AC3E}">
        <p14:creationId xmlns:p14="http://schemas.microsoft.com/office/powerpoint/2010/main" val="319295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sz="4800" b="1" smtClean="0"/>
              <a:t>National SENCo Awards</a:t>
            </a:r>
          </a:p>
        </p:txBody>
      </p:sp>
      <p:pic>
        <p:nvPicPr>
          <p:cNvPr id="225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59113" y="3768725"/>
            <a:ext cx="3619500" cy="13620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714500"/>
            <a:ext cx="1503363"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727200"/>
            <a:ext cx="26955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2709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333375"/>
            <a:ext cx="8493125" cy="854075"/>
          </a:xfrm>
          <a:solidFill>
            <a:schemeClr val="accent5">
              <a:lumMod val="20000"/>
              <a:lumOff val="80000"/>
            </a:schemeClr>
          </a:solidFill>
        </p:spPr>
        <p:txBody>
          <a:bodyPr/>
          <a:lstStyle/>
          <a:p>
            <a:pPr>
              <a:defRPr/>
            </a:pPr>
            <a:r>
              <a:rPr lang="en-GB" sz="4000" b="1" dirty="0" smtClean="0"/>
              <a:t>A Few Words Of Thanks……</a:t>
            </a:r>
            <a:endParaRPr lang="en-GB" sz="4000" b="1" dirty="0"/>
          </a:p>
        </p:txBody>
      </p:sp>
      <p:sp>
        <p:nvSpPr>
          <p:cNvPr id="23555" name="Content Placeholder 2"/>
          <p:cNvSpPr>
            <a:spLocks noGrp="1"/>
          </p:cNvSpPr>
          <p:nvPr>
            <p:ph idx="1"/>
          </p:nvPr>
        </p:nvSpPr>
        <p:spPr>
          <a:xfrm>
            <a:off x="684213" y="1341438"/>
            <a:ext cx="7772400" cy="4114800"/>
          </a:xfrm>
        </p:spPr>
        <p:txBody>
          <a:bodyPr/>
          <a:lstStyle/>
          <a:p>
            <a:pPr marL="0" indent="0">
              <a:buFontTx/>
              <a:buNone/>
            </a:pPr>
            <a:r>
              <a:rPr lang="en-GB" altLang="en-US" b="1" dirty="0" smtClean="0">
                <a:latin typeface="+mn-lt"/>
              </a:rPr>
              <a:t>To those </a:t>
            </a:r>
            <a:r>
              <a:rPr lang="en-GB" altLang="en-US" b="1" dirty="0" err="1" smtClean="0">
                <a:latin typeface="+mn-lt"/>
              </a:rPr>
              <a:t>SENCos</a:t>
            </a:r>
            <a:r>
              <a:rPr lang="en-GB" altLang="en-US" b="1" dirty="0" smtClean="0">
                <a:latin typeface="+mn-lt"/>
              </a:rPr>
              <a:t> who are leaving their schools and the  role:</a:t>
            </a:r>
          </a:p>
          <a:p>
            <a:pPr marL="0" indent="0">
              <a:buFontTx/>
              <a:buNone/>
            </a:pPr>
            <a:endParaRPr lang="en-GB" altLang="en-US" dirty="0" smtClean="0"/>
          </a:p>
          <a:p>
            <a:pPr marL="0" indent="0">
              <a:buFontTx/>
              <a:buNone/>
            </a:pPr>
            <a:endParaRPr lang="en-GB" altLang="en-US" dirty="0" smtClean="0"/>
          </a:p>
          <a:p>
            <a:pPr marL="0" indent="0">
              <a:buFontTx/>
              <a:buNone/>
            </a:pPr>
            <a:endParaRPr lang="en-GB" altLang="en-US" dirty="0" smtClean="0"/>
          </a:p>
        </p:txBody>
      </p:sp>
      <p:pic>
        <p:nvPicPr>
          <p:cNvPr id="23557" name="Picture 6" descr="C:\Documents and Settings\webbh002\Local Settings\Temp\Temporary Internet Files\Content.IE5\NTX2CH1A\MP90044388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835150"/>
            <a:ext cx="2888853" cy="433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977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260350"/>
            <a:ext cx="7772400" cy="792386"/>
          </a:xfrm>
          <a:solidFill>
            <a:schemeClr val="accent5">
              <a:lumMod val="20000"/>
              <a:lumOff val="80000"/>
            </a:schemeClr>
          </a:solidFill>
        </p:spPr>
        <p:txBody>
          <a:bodyPr/>
          <a:lstStyle/>
          <a:p>
            <a:pPr>
              <a:defRPr/>
            </a:pPr>
            <a:r>
              <a:rPr lang="en-GB" b="1" dirty="0" smtClean="0"/>
              <a:t>Workshops:      1:15 and 2:20</a:t>
            </a:r>
            <a:endParaRPr lang="en-GB" b="1" dirty="0"/>
          </a:p>
        </p:txBody>
      </p:sp>
      <p:sp>
        <p:nvSpPr>
          <p:cNvPr id="3" name="Content Placeholder 2"/>
          <p:cNvSpPr>
            <a:spLocks noGrp="1"/>
          </p:cNvSpPr>
          <p:nvPr>
            <p:ph idx="1"/>
          </p:nvPr>
        </p:nvSpPr>
        <p:spPr>
          <a:xfrm>
            <a:off x="973931" y="1412776"/>
            <a:ext cx="7196137" cy="4114800"/>
          </a:xfrm>
        </p:spPr>
        <p:txBody>
          <a:bodyPr/>
          <a:lstStyle/>
          <a:p>
            <a:pPr marL="0" indent="0">
              <a:buNone/>
              <a:defRPr/>
            </a:pPr>
            <a:r>
              <a:rPr lang="en-GB" dirty="0" smtClean="0">
                <a:latin typeface="+mn-lt"/>
              </a:rPr>
              <a:t>93 % of attendees got their 1</a:t>
            </a:r>
            <a:r>
              <a:rPr lang="en-GB" baseline="30000" dirty="0" smtClean="0">
                <a:latin typeface="+mn-lt"/>
              </a:rPr>
              <a:t>st</a:t>
            </a:r>
            <a:r>
              <a:rPr lang="en-GB" dirty="0" smtClean="0">
                <a:latin typeface="+mn-lt"/>
              </a:rPr>
              <a:t> or 2</a:t>
            </a:r>
            <a:r>
              <a:rPr lang="en-GB" baseline="30000" dirty="0" smtClean="0">
                <a:latin typeface="+mn-lt"/>
              </a:rPr>
              <a:t>nd</a:t>
            </a:r>
            <a:r>
              <a:rPr lang="en-GB" dirty="0" smtClean="0">
                <a:latin typeface="+mn-lt"/>
              </a:rPr>
              <a:t> choice of workshop</a:t>
            </a:r>
          </a:p>
          <a:p>
            <a:pPr>
              <a:defRPr/>
            </a:pPr>
            <a:endParaRPr lang="en-GB" dirty="0"/>
          </a:p>
          <a:p>
            <a:pPr marL="0" indent="0">
              <a:buFontTx/>
              <a:buNone/>
              <a:defRPr/>
            </a:pPr>
            <a:endParaRPr lang="en-GB" dirty="0" smtClean="0"/>
          </a:p>
          <a:p>
            <a:pPr marL="0" indent="0">
              <a:buFontTx/>
              <a:buNone/>
              <a:defRPr/>
            </a:pPr>
            <a:endParaRPr lang="en-GB" dirty="0"/>
          </a:p>
          <a:p>
            <a:pPr marL="0" indent="0" algn="ctr">
              <a:buFontTx/>
              <a:buNone/>
              <a:defRPr/>
            </a:pPr>
            <a:endParaRPr lang="en-GB"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988841"/>
            <a:ext cx="3600400" cy="2700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3548" y="5169621"/>
            <a:ext cx="6264696" cy="830997"/>
          </a:xfrm>
          <a:prstGeom prst="rect">
            <a:avLst/>
          </a:prstGeom>
          <a:noFill/>
        </p:spPr>
        <p:txBody>
          <a:bodyPr wrap="square" rtlCol="0">
            <a:spAutoFit/>
          </a:bodyPr>
          <a:lstStyle/>
          <a:p>
            <a:r>
              <a:rPr lang="en-GB" sz="2400" b="1" dirty="0" smtClean="0">
                <a:solidFill>
                  <a:schemeClr val="tx2">
                    <a:lumMod val="75000"/>
                  </a:schemeClr>
                </a:solidFill>
              </a:rPr>
              <a:t>Independent Support programme  - 3:30 [Hall]</a:t>
            </a:r>
          </a:p>
          <a:p>
            <a:r>
              <a:rPr lang="en-GB" sz="2400" b="1" dirty="0" smtClean="0">
                <a:solidFill>
                  <a:schemeClr val="tx2">
                    <a:lumMod val="75000"/>
                  </a:schemeClr>
                </a:solidFill>
              </a:rPr>
              <a:t>Question and Answer Session in Hall – 3:40</a:t>
            </a:r>
            <a:endParaRPr lang="en-GB" sz="2400" b="1" dirty="0">
              <a:solidFill>
                <a:schemeClr val="tx2">
                  <a:lumMod val="75000"/>
                </a:schemeClr>
              </a:solidFill>
            </a:endParaRPr>
          </a:p>
        </p:txBody>
      </p:sp>
    </p:spTree>
    <p:extLst>
      <p:ext uri="{BB962C8B-B14F-4D97-AF65-F5344CB8AC3E}">
        <p14:creationId xmlns:p14="http://schemas.microsoft.com/office/powerpoint/2010/main" val="28702528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z="5400" b="1" smtClean="0"/>
              <a:t>Time for Lunch</a:t>
            </a:r>
          </a:p>
        </p:txBody>
      </p:sp>
      <p:pic>
        <p:nvPicPr>
          <p:cNvPr id="24579" name="Picture 4" descr="C:\Users\webbh002\AppData\Local\Microsoft\Windows\Temporary Internet Files\Content.IE5\M8EQC1CW\MP9004064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196975"/>
            <a:ext cx="292576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638300"/>
            <a:ext cx="3455988" cy="345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1" name="TextBox 5"/>
          <p:cNvSpPr txBox="1">
            <a:spLocks noChangeArrowheads="1"/>
          </p:cNvSpPr>
          <p:nvPr/>
        </p:nvSpPr>
        <p:spPr bwMode="auto">
          <a:xfrm>
            <a:off x="323528" y="5373688"/>
            <a:ext cx="7488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2800" b="1" dirty="0">
                <a:solidFill>
                  <a:schemeClr val="bg2">
                    <a:lumMod val="25000"/>
                  </a:schemeClr>
                </a:solidFill>
              </a:rPr>
              <a:t>Workshop </a:t>
            </a:r>
            <a:r>
              <a:rPr lang="en-GB" altLang="en-US" sz="2800" b="1" dirty="0" smtClean="0">
                <a:solidFill>
                  <a:schemeClr val="bg2">
                    <a:lumMod val="25000"/>
                  </a:schemeClr>
                </a:solidFill>
              </a:rPr>
              <a:t>1 </a:t>
            </a:r>
            <a:r>
              <a:rPr lang="en-GB" altLang="en-US" sz="2800" b="1" dirty="0">
                <a:solidFill>
                  <a:schemeClr val="bg2">
                    <a:lumMod val="25000"/>
                  </a:schemeClr>
                </a:solidFill>
              </a:rPr>
              <a:t>starts at </a:t>
            </a:r>
            <a:r>
              <a:rPr lang="en-GB" altLang="en-US" sz="2800" b="1" dirty="0" smtClean="0">
                <a:solidFill>
                  <a:schemeClr val="bg2">
                    <a:lumMod val="25000"/>
                  </a:schemeClr>
                </a:solidFill>
              </a:rPr>
              <a:t>1.15 please</a:t>
            </a:r>
            <a:endParaRPr lang="en-GB" altLang="en-US" sz="2800" b="1" dirty="0">
              <a:solidFill>
                <a:schemeClr val="bg2">
                  <a:lumMod val="25000"/>
                </a:schemeClr>
              </a:solidFill>
            </a:endParaRPr>
          </a:p>
        </p:txBody>
      </p:sp>
    </p:spTree>
    <p:extLst>
      <p:ext uri="{BB962C8B-B14F-4D97-AF65-F5344CB8AC3E}">
        <p14:creationId xmlns:p14="http://schemas.microsoft.com/office/powerpoint/2010/main" val="9311239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0593" y="285393"/>
            <a:ext cx="7676722" cy="767344"/>
          </a:xfrm>
          <a:solidFill>
            <a:schemeClr val="accent5">
              <a:lumMod val="20000"/>
              <a:lumOff val="80000"/>
            </a:schemeClr>
          </a:solidFill>
        </p:spPr>
        <p:txBody>
          <a:bodyPr/>
          <a:lstStyle/>
          <a:p>
            <a:r>
              <a:rPr lang="en-GB" dirty="0" smtClean="0"/>
              <a:t>Question and Answer Session</a:t>
            </a:r>
            <a:endParaRPr lang="en-GB" dirty="0"/>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715666"/>
            <a:ext cx="285750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3992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Extra Slides - Hyperlinks</a:t>
            </a:r>
            <a:endParaRPr lang="en-GB" dirty="0"/>
          </a:p>
        </p:txBody>
      </p:sp>
    </p:spTree>
    <p:extLst>
      <p:ext uri="{BB962C8B-B14F-4D97-AF65-F5344CB8AC3E}">
        <p14:creationId xmlns:p14="http://schemas.microsoft.com/office/powerpoint/2010/main" val="35337642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332656"/>
            <a:ext cx="7676722" cy="720080"/>
          </a:xfrm>
          <a:solidFill>
            <a:schemeClr val="accent5">
              <a:lumMod val="20000"/>
              <a:lumOff val="80000"/>
            </a:schemeClr>
          </a:solidFill>
        </p:spPr>
        <p:txBody>
          <a:bodyPr/>
          <a:lstStyle/>
          <a:p>
            <a:r>
              <a:rPr lang="en-GB" sz="3600" dirty="0" smtClean="0">
                <a:latin typeface="Tahoma" panose="020B0604030504040204" pitchFamily="34" charset="0"/>
                <a:ea typeface="Tahoma" panose="020B0604030504040204" pitchFamily="34" charset="0"/>
                <a:cs typeface="Tahoma" panose="020B0604030504040204" pitchFamily="34" charset="0"/>
              </a:rPr>
              <a:t>Other Information For Parents</a:t>
            </a:r>
            <a:endParaRPr lang="en-GB" sz="36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Diagram 5"/>
          <p:cNvGraphicFramePr/>
          <p:nvPr>
            <p:extLst>
              <p:ext uri="{D42A27DB-BD31-4B8C-83A1-F6EECF244321}">
                <p14:modId xmlns:p14="http://schemas.microsoft.com/office/powerpoint/2010/main" val="3092665978"/>
              </p:ext>
            </p:extLst>
          </p:nvPr>
        </p:nvGraphicFramePr>
        <p:xfrm>
          <a:off x="0" y="1268760"/>
          <a:ext cx="8993505" cy="4817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hlinkClick r:id="rId7" action="ppaction://hlinksldjump"/>
          </p:cNvPr>
          <p:cNvSpPr txBox="1"/>
          <p:nvPr/>
        </p:nvSpPr>
        <p:spPr>
          <a:xfrm>
            <a:off x="467544" y="6237312"/>
            <a:ext cx="576064" cy="369332"/>
          </a:xfrm>
          <a:prstGeom prst="rect">
            <a:avLst/>
          </a:prstGeom>
          <a:solidFill>
            <a:schemeClr val="accent5">
              <a:lumMod val="20000"/>
              <a:lumOff val="80000"/>
            </a:schemeClr>
          </a:solidFill>
        </p:spPr>
        <p:txBody>
          <a:bodyPr wrap="square" rtlCol="0">
            <a:spAutoFit/>
          </a:bodyPr>
          <a:lstStyle/>
          <a:p>
            <a:endParaRPr lang="en-GB" dirty="0"/>
          </a:p>
        </p:txBody>
      </p:sp>
    </p:spTree>
    <p:extLst>
      <p:ext uri="{BB962C8B-B14F-4D97-AF65-F5344CB8AC3E}">
        <p14:creationId xmlns:p14="http://schemas.microsoft.com/office/powerpoint/2010/main" val="611729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700808"/>
            <a:ext cx="7920880" cy="4896544"/>
          </a:xfrm>
        </p:spPr>
        <p:txBody>
          <a:bodyPr>
            <a:normAutofit fontScale="85000" lnSpcReduction="10000"/>
          </a:bodyPr>
          <a:lstStyle/>
          <a:p>
            <a:r>
              <a:rPr lang="en-GB" dirty="0" smtClean="0">
                <a:latin typeface="Tahoma" panose="020B0604030504040204" pitchFamily="34" charset="0"/>
                <a:ea typeface="Tahoma" panose="020B0604030504040204" pitchFamily="34" charset="0"/>
                <a:cs typeface="Tahoma" panose="020B0604030504040204" pitchFamily="34" charset="0"/>
              </a:rPr>
              <a:t>Principle of early </a:t>
            </a:r>
            <a:r>
              <a:rPr lang="en-GB" dirty="0">
                <a:latin typeface="Tahoma" panose="020B0604030504040204" pitchFamily="34" charset="0"/>
                <a:ea typeface="Tahoma" panose="020B0604030504040204" pitchFamily="34" charset="0"/>
                <a:cs typeface="Tahoma" panose="020B0604030504040204" pitchFamily="34" charset="0"/>
              </a:rPr>
              <a:t>identification; </a:t>
            </a:r>
            <a:r>
              <a:rPr lang="en-GB" dirty="0" smtClean="0">
                <a:latin typeface="Tahoma" panose="020B0604030504040204" pitchFamily="34" charset="0"/>
                <a:ea typeface="Tahoma" panose="020B0604030504040204" pitchFamily="34" charset="0"/>
                <a:cs typeface="Tahoma" panose="020B0604030504040204" pitchFamily="34" charset="0"/>
              </a:rPr>
              <a:t> </a:t>
            </a:r>
          </a:p>
          <a:p>
            <a:endParaRPr lang="en-GB" dirty="0" smtClean="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Awareness of “What Works”;</a:t>
            </a:r>
          </a:p>
          <a:p>
            <a:endParaRPr lang="en-GB" dirty="0" smtClean="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Record of support- Provision Mapping; </a:t>
            </a:r>
            <a:endParaRPr lang="en-GB" dirty="0" smtClean="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Increasingly personalised approach to support and target setting</a:t>
            </a:r>
            <a:r>
              <a:rPr lang="en-GB" dirty="0" smtClean="0">
                <a:latin typeface="Tahoma" panose="020B0604030504040204" pitchFamily="34" charset="0"/>
                <a:ea typeface="Tahoma" panose="020B0604030504040204" pitchFamily="34" charset="0"/>
                <a:cs typeface="Tahoma" panose="020B0604030504040204" pitchFamily="34" charset="0"/>
              </a:rPr>
              <a:t>;</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Effective deployment of TAs;</a:t>
            </a:r>
          </a:p>
          <a:p>
            <a:endParaRPr lang="en-GB" dirty="0" smtClean="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Clear </a:t>
            </a:r>
            <a:r>
              <a:rPr lang="en-GB" dirty="0">
                <a:latin typeface="Tahoma" panose="020B0604030504040204" pitchFamily="34" charset="0"/>
                <a:ea typeface="Tahoma" panose="020B0604030504040204" pitchFamily="34" charset="0"/>
                <a:cs typeface="Tahoma" panose="020B0604030504040204" pitchFamily="34" charset="0"/>
              </a:rPr>
              <a:t>expected </a:t>
            </a:r>
            <a:r>
              <a:rPr lang="en-GB" dirty="0" smtClean="0">
                <a:latin typeface="Tahoma" panose="020B0604030504040204" pitchFamily="34" charset="0"/>
                <a:ea typeface="Tahoma" panose="020B0604030504040204" pitchFamily="34" charset="0"/>
                <a:cs typeface="Tahoma" panose="020B0604030504040204" pitchFamily="34" charset="0"/>
              </a:rPr>
              <a:t>outcomes- linked to research;</a:t>
            </a:r>
          </a:p>
          <a:p>
            <a:endParaRPr lang="en-GB" dirty="0" smtClean="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A </a:t>
            </a:r>
            <a:r>
              <a:rPr lang="en-GB" dirty="0">
                <a:latin typeface="Tahoma" panose="020B0604030504040204" pitchFamily="34" charset="0"/>
                <a:ea typeface="Tahoma" panose="020B0604030504040204" pitchFamily="34" charset="0"/>
                <a:cs typeface="Tahoma" panose="020B0604030504040204" pitchFamily="34" charset="0"/>
              </a:rPr>
              <a:t>thorough evaluation of the impact of additional provision (including staff &amp; alternative provision) </a:t>
            </a:r>
          </a:p>
          <a:p>
            <a:endParaRPr lang="en-GB" dirty="0" smtClean="0">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3" name="Title 2"/>
          <p:cNvSpPr>
            <a:spLocks noGrp="1"/>
          </p:cNvSpPr>
          <p:nvPr>
            <p:ph type="title"/>
          </p:nvPr>
        </p:nvSpPr>
        <p:spPr>
          <a:solidFill>
            <a:schemeClr val="accent5">
              <a:lumMod val="20000"/>
              <a:lumOff val="80000"/>
            </a:schemeClr>
          </a:solidFill>
        </p:spPr>
        <p:txBody>
          <a:bodyPr>
            <a:normAutofit/>
          </a:bodyPr>
          <a:lstStyle/>
          <a:p>
            <a:r>
              <a:rPr lang="en-GB" sz="2800" dirty="0" smtClean="0"/>
              <a:t>Building on characteristics </a:t>
            </a:r>
            <a:r>
              <a:rPr lang="en-GB" sz="2800" dirty="0"/>
              <a:t>of effective practice </a:t>
            </a:r>
            <a:r>
              <a:rPr lang="en-GB" sz="2800" dirty="0" smtClean="0"/>
              <a:t>underpinning mainstream school SEN provision</a:t>
            </a:r>
            <a:endParaRPr lang="en-GB" sz="2800" dirty="0"/>
          </a:p>
        </p:txBody>
      </p:sp>
    </p:spTree>
    <p:extLst>
      <p:ext uri="{BB962C8B-B14F-4D97-AF65-F5344CB8AC3E}">
        <p14:creationId xmlns:p14="http://schemas.microsoft.com/office/powerpoint/2010/main" val="29979120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4"/>
          <p:cNvSpPr>
            <a:spLocks noChangeArrowheads="1"/>
          </p:cNvSpPr>
          <p:nvPr/>
        </p:nvSpPr>
        <p:spPr bwMode="auto">
          <a:xfrm>
            <a:off x="2262170" y="1142015"/>
            <a:ext cx="1600200" cy="1709736"/>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38915" name="Rectangle 19"/>
          <p:cNvSpPr>
            <a:spLocks noChangeArrowheads="1"/>
          </p:cNvSpPr>
          <p:nvPr/>
        </p:nvSpPr>
        <p:spPr bwMode="auto">
          <a:xfrm>
            <a:off x="228600" y="5561013"/>
            <a:ext cx="8801100" cy="887759"/>
          </a:xfrm>
          <a:prstGeom prst="rect">
            <a:avLst/>
          </a:prstGeom>
          <a:solidFill>
            <a:schemeClr val="bg1">
              <a:lumMod val="90000"/>
            </a:schemeClr>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38916" name="Rectangle 23"/>
          <p:cNvSpPr>
            <a:spLocks noChangeArrowheads="1"/>
          </p:cNvSpPr>
          <p:nvPr/>
        </p:nvSpPr>
        <p:spPr bwMode="auto">
          <a:xfrm>
            <a:off x="266700" y="1251552"/>
            <a:ext cx="1371600" cy="1600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38917" name="Text Box 22"/>
          <p:cNvSpPr txBox="1">
            <a:spLocks noChangeArrowheads="1"/>
          </p:cNvSpPr>
          <p:nvPr/>
        </p:nvSpPr>
        <p:spPr bwMode="auto">
          <a:xfrm>
            <a:off x="438150" y="1370615"/>
            <a:ext cx="1028700" cy="1143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GB" altLang="en-US" sz="1400" b="1" dirty="0">
                <a:latin typeface="Comic Sans MS" pitchFamily="66" charset="0"/>
                <a:cs typeface="Times New Roman" pitchFamily="18" charset="0"/>
              </a:rPr>
              <a:t>Targets  For:</a:t>
            </a:r>
            <a:endParaRPr lang="en-GB" altLang="en-US" dirty="0"/>
          </a:p>
        </p:txBody>
      </p:sp>
      <p:sp>
        <p:nvSpPr>
          <p:cNvPr id="38918" name="Rectangle 18"/>
          <p:cNvSpPr>
            <a:spLocks noChangeArrowheads="1"/>
          </p:cNvSpPr>
          <p:nvPr/>
        </p:nvSpPr>
        <p:spPr bwMode="auto">
          <a:xfrm>
            <a:off x="266700" y="3457467"/>
            <a:ext cx="1371600" cy="1600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38919" name="Text Box 17"/>
          <p:cNvSpPr txBox="1">
            <a:spLocks noChangeArrowheads="1"/>
          </p:cNvSpPr>
          <p:nvPr/>
        </p:nvSpPr>
        <p:spPr bwMode="auto">
          <a:xfrm>
            <a:off x="405962" y="3619556"/>
            <a:ext cx="990600" cy="1181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GB" altLang="en-US" sz="1400" b="1" dirty="0">
                <a:latin typeface="Comic Sans MS" pitchFamily="66" charset="0"/>
                <a:cs typeface="Times New Roman" pitchFamily="18" charset="0"/>
              </a:rPr>
              <a:t>Targets Found:</a:t>
            </a:r>
            <a:endParaRPr lang="en-GB" altLang="en-US" dirty="0"/>
          </a:p>
        </p:txBody>
      </p:sp>
      <p:sp>
        <p:nvSpPr>
          <p:cNvPr id="38920" name="Rectangle 26"/>
          <p:cNvSpPr>
            <a:spLocks noChangeArrowheads="1"/>
          </p:cNvSpPr>
          <p:nvPr/>
        </p:nvSpPr>
        <p:spPr bwMode="auto">
          <a:xfrm>
            <a:off x="4445876" y="1161996"/>
            <a:ext cx="1600200" cy="168975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38921" name="Rectangle 2"/>
          <p:cNvSpPr>
            <a:spLocks noChangeArrowheads="1"/>
          </p:cNvSpPr>
          <p:nvPr/>
        </p:nvSpPr>
        <p:spPr bwMode="auto">
          <a:xfrm>
            <a:off x="6858000" y="1161996"/>
            <a:ext cx="1600200" cy="168975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38922" name="Rectangle 16"/>
          <p:cNvSpPr>
            <a:spLocks noChangeArrowheads="1"/>
          </p:cNvSpPr>
          <p:nvPr/>
        </p:nvSpPr>
        <p:spPr bwMode="auto">
          <a:xfrm>
            <a:off x="2311400" y="3333697"/>
            <a:ext cx="1600200" cy="1600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38923" name="Rectangle 15"/>
          <p:cNvSpPr>
            <a:spLocks noChangeArrowheads="1"/>
          </p:cNvSpPr>
          <p:nvPr/>
        </p:nvSpPr>
        <p:spPr bwMode="auto">
          <a:xfrm>
            <a:off x="4388726" y="3372015"/>
            <a:ext cx="1714500" cy="1600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38924" name="Rectangle 14"/>
          <p:cNvSpPr>
            <a:spLocks noChangeArrowheads="1"/>
          </p:cNvSpPr>
          <p:nvPr/>
        </p:nvSpPr>
        <p:spPr bwMode="auto">
          <a:xfrm>
            <a:off x="6858000" y="3389313"/>
            <a:ext cx="1600200" cy="1600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38925" name="Text Box 21"/>
          <p:cNvSpPr txBox="1">
            <a:spLocks noChangeArrowheads="1"/>
          </p:cNvSpPr>
          <p:nvPr/>
        </p:nvSpPr>
        <p:spPr bwMode="auto">
          <a:xfrm>
            <a:off x="2400300" y="1394757"/>
            <a:ext cx="1371600" cy="1381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GB" altLang="en-US" sz="1200" b="1" dirty="0">
                <a:latin typeface="Comic Sans MS" pitchFamily="66" charset="0"/>
                <a:cs typeface="Times New Roman" pitchFamily="18" charset="0"/>
              </a:rPr>
              <a:t>Literacy / Mathematics.</a:t>
            </a:r>
            <a:endParaRPr lang="en-GB" altLang="en-US" sz="1100" dirty="0"/>
          </a:p>
          <a:p>
            <a:r>
              <a:rPr lang="en-GB" altLang="en-US" sz="1200" b="1" dirty="0">
                <a:latin typeface="Comic Sans MS" pitchFamily="66" charset="0"/>
                <a:cs typeface="Times New Roman" pitchFamily="18" charset="0"/>
              </a:rPr>
              <a:t>In line with whole class / Subject targets</a:t>
            </a:r>
            <a:endParaRPr lang="en-GB" altLang="en-US" dirty="0"/>
          </a:p>
        </p:txBody>
      </p:sp>
      <p:sp>
        <p:nvSpPr>
          <p:cNvPr id="38926" name="Text Box 25"/>
          <p:cNvSpPr txBox="1">
            <a:spLocks noChangeArrowheads="1"/>
          </p:cNvSpPr>
          <p:nvPr/>
        </p:nvSpPr>
        <p:spPr bwMode="auto">
          <a:xfrm>
            <a:off x="4516821" y="1300684"/>
            <a:ext cx="1371600" cy="132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GB" altLang="en-US" sz="1200" b="1" dirty="0">
                <a:latin typeface="Comic Sans MS" pitchFamily="66" charset="0"/>
                <a:cs typeface="Times New Roman" pitchFamily="18" charset="0"/>
              </a:rPr>
              <a:t>SEN Small Group Intervention / Support</a:t>
            </a:r>
            <a:endParaRPr lang="en-GB" altLang="en-US" sz="1100" dirty="0"/>
          </a:p>
          <a:p>
            <a:endParaRPr lang="en-GB" altLang="en-US" dirty="0"/>
          </a:p>
        </p:txBody>
      </p:sp>
      <p:sp>
        <p:nvSpPr>
          <p:cNvPr id="38927" name="Text Box 1"/>
          <p:cNvSpPr txBox="1">
            <a:spLocks noChangeArrowheads="1"/>
          </p:cNvSpPr>
          <p:nvPr/>
        </p:nvSpPr>
        <p:spPr bwMode="auto">
          <a:xfrm>
            <a:off x="6972300" y="1251552"/>
            <a:ext cx="1371600" cy="1490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GB" altLang="en-US" sz="1200" b="1" dirty="0">
                <a:latin typeface="Comic Sans MS" pitchFamily="66" charset="0"/>
                <a:cs typeface="Times New Roman" pitchFamily="18" charset="0"/>
              </a:rPr>
              <a:t>Individual </a:t>
            </a:r>
            <a:r>
              <a:rPr lang="en-GB" altLang="en-US" sz="1200" b="1" dirty="0" smtClean="0">
                <a:latin typeface="Comic Sans MS" pitchFamily="66" charset="0"/>
                <a:cs typeface="Times New Roman" pitchFamily="18" charset="0"/>
              </a:rPr>
              <a:t>/ very personalised targets </a:t>
            </a:r>
            <a:r>
              <a:rPr lang="en-GB" altLang="en-US" sz="1200" b="1" dirty="0">
                <a:latin typeface="Comic Sans MS" pitchFamily="66" charset="0"/>
                <a:cs typeface="Times New Roman" pitchFamily="18" charset="0"/>
              </a:rPr>
              <a:t>for very specific support / interventions given 1:1</a:t>
            </a:r>
            <a:endParaRPr lang="en-GB" altLang="en-US" dirty="0"/>
          </a:p>
        </p:txBody>
      </p:sp>
      <p:sp>
        <p:nvSpPr>
          <p:cNvPr id="38928" name="Text Box 13"/>
          <p:cNvSpPr txBox="1">
            <a:spLocks noChangeArrowheads="1"/>
          </p:cNvSpPr>
          <p:nvPr/>
        </p:nvSpPr>
        <p:spPr bwMode="auto">
          <a:xfrm>
            <a:off x="2490770" y="3486315"/>
            <a:ext cx="1371600" cy="14475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GB" altLang="en-US" sz="1200" b="1" dirty="0">
                <a:latin typeface="Comic Sans MS" pitchFamily="66" charset="0"/>
                <a:cs typeface="Times New Roman" pitchFamily="18" charset="0"/>
              </a:rPr>
              <a:t>Pupils</a:t>
            </a:r>
            <a:r>
              <a:rPr lang="en-GB" altLang="en-US" sz="1200" b="1" dirty="0">
                <a:cs typeface="Times New Roman" pitchFamily="18" charset="0"/>
              </a:rPr>
              <a:t>’</a:t>
            </a:r>
            <a:r>
              <a:rPr lang="en-GB" altLang="en-US" sz="1200" b="1" dirty="0">
                <a:latin typeface="Comic Sans MS" pitchFamily="66" charset="0"/>
                <a:cs typeface="Times New Roman" pitchFamily="18" charset="0"/>
              </a:rPr>
              <a:t> Literacy / Mathematics </a:t>
            </a:r>
            <a:r>
              <a:rPr lang="en-GB" altLang="en-US" sz="1200" b="1" dirty="0" smtClean="0">
                <a:latin typeface="Comic Sans MS" pitchFamily="66" charset="0"/>
                <a:cs typeface="Times New Roman" pitchFamily="18" charset="0"/>
              </a:rPr>
              <a:t>books / Pupil diaries</a:t>
            </a:r>
            <a:endParaRPr lang="en-GB" altLang="en-US" sz="1100" dirty="0"/>
          </a:p>
          <a:p>
            <a:r>
              <a:rPr lang="en-GB" altLang="en-US" sz="1200" b="1" dirty="0">
                <a:latin typeface="Comic Sans MS" pitchFamily="66" charset="0"/>
                <a:cs typeface="Times New Roman" pitchFamily="18" charset="0"/>
              </a:rPr>
              <a:t>In line with whole class systems</a:t>
            </a:r>
            <a:endParaRPr lang="en-GB" altLang="en-US" sz="1100" dirty="0"/>
          </a:p>
          <a:p>
            <a:endParaRPr lang="en-GB" altLang="en-US" dirty="0"/>
          </a:p>
        </p:txBody>
      </p:sp>
      <p:sp>
        <p:nvSpPr>
          <p:cNvPr id="38929" name="Text Box 12"/>
          <p:cNvSpPr txBox="1">
            <a:spLocks noChangeArrowheads="1"/>
          </p:cNvSpPr>
          <p:nvPr/>
        </p:nvSpPr>
        <p:spPr bwMode="auto">
          <a:xfrm>
            <a:off x="4686300" y="3470441"/>
            <a:ext cx="1143000" cy="132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GB" altLang="en-US" sz="1200" b="1" dirty="0">
                <a:latin typeface="Comic Sans MS" pitchFamily="66" charset="0"/>
                <a:cs typeface="Times New Roman" pitchFamily="18" charset="0"/>
              </a:rPr>
              <a:t>Within the </a:t>
            </a:r>
            <a:r>
              <a:rPr lang="en-GB" altLang="en-US" sz="1200" b="1" dirty="0" smtClean="0">
                <a:latin typeface="Comic Sans MS" pitchFamily="66" charset="0"/>
                <a:cs typeface="Times New Roman" pitchFamily="18" charset="0"/>
              </a:rPr>
              <a:t>Intervention- </a:t>
            </a:r>
            <a:r>
              <a:rPr lang="en-GB" altLang="en-US" sz="1200" b="1" dirty="0" err="1" smtClean="0">
                <a:latin typeface="Comic Sans MS" pitchFamily="66" charset="0"/>
                <a:cs typeface="Times New Roman" pitchFamily="18" charset="0"/>
              </a:rPr>
              <a:t>eg</a:t>
            </a:r>
            <a:r>
              <a:rPr lang="en-GB" altLang="en-US" sz="1200" b="1" dirty="0" smtClean="0">
                <a:latin typeface="Comic Sans MS" pitchFamily="66" charset="0"/>
                <a:cs typeface="Times New Roman" pitchFamily="18" charset="0"/>
              </a:rPr>
              <a:t>  </a:t>
            </a:r>
            <a:r>
              <a:rPr lang="en-GB" altLang="en-US" sz="1200" b="1" dirty="0">
                <a:latin typeface="Comic Sans MS" pitchFamily="66" charset="0"/>
                <a:cs typeface="Times New Roman" pitchFamily="18" charset="0"/>
              </a:rPr>
              <a:t>Monitoring </a:t>
            </a:r>
            <a:r>
              <a:rPr lang="en-GB" altLang="en-US" sz="1200" b="1" dirty="0" smtClean="0">
                <a:latin typeface="Comic Sans MS" pitchFamily="66" charset="0"/>
                <a:cs typeface="Times New Roman" pitchFamily="18" charset="0"/>
              </a:rPr>
              <a:t>/ tracking sheet</a:t>
            </a:r>
            <a:r>
              <a:rPr lang="en-GB" altLang="en-US" sz="1200" b="1" dirty="0">
                <a:latin typeface="Comic Sans MS" pitchFamily="66" charset="0"/>
                <a:cs typeface="Times New Roman" pitchFamily="18" charset="0"/>
              </a:rPr>
              <a:t>.</a:t>
            </a:r>
            <a:endParaRPr lang="en-GB" altLang="en-US" dirty="0"/>
          </a:p>
        </p:txBody>
      </p:sp>
      <p:sp>
        <p:nvSpPr>
          <p:cNvPr id="38930" name="Text Box 11"/>
          <p:cNvSpPr txBox="1">
            <a:spLocks noChangeArrowheads="1"/>
          </p:cNvSpPr>
          <p:nvPr/>
        </p:nvSpPr>
        <p:spPr bwMode="auto">
          <a:xfrm>
            <a:off x="7011714" y="3470441"/>
            <a:ext cx="1371600" cy="15017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GB" altLang="en-US" sz="1400" b="1" dirty="0">
                <a:latin typeface="Comic Sans MS" pitchFamily="66" charset="0"/>
                <a:cs typeface="Times New Roman" pitchFamily="18" charset="0"/>
              </a:rPr>
              <a:t>On </a:t>
            </a:r>
            <a:r>
              <a:rPr lang="en-GB" altLang="en-US" sz="1400" b="1" dirty="0" smtClean="0">
                <a:latin typeface="Comic Sans MS" pitchFamily="66" charset="0"/>
                <a:cs typeface="Times New Roman" pitchFamily="18" charset="0"/>
              </a:rPr>
              <a:t>Pupil Passport/ Profile sheet</a:t>
            </a:r>
          </a:p>
          <a:p>
            <a:r>
              <a:rPr lang="en-GB" altLang="en-US" sz="1000" b="1" dirty="0" smtClean="0">
                <a:latin typeface="Comic Sans MS" pitchFamily="66" charset="0"/>
                <a:cs typeface="Times New Roman" pitchFamily="18" charset="0"/>
              </a:rPr>
              <a:t>Would include expected outcomes working on for year / small steps</a:t>
            </a:r>
            <a:endParaRPr lang="en-GB" altLang="en-US" sz="1000" dirty="0"/>
          </a:p>
        </p:txBody>
      </p:sp>
      <p:sp>
        <p:nvSpPr>
          <p:cNvPr id="38931" name="Text Box 10"/>
          <p:cNvSpPr txBox="1">
            <a:spLocks noChangeArrowheads="1"/>
          </p:cNvSpPr>
          <p:nvPr/>
        </p:nvSpPr>
        <p:spPr bwMode="auto">
          <a:xfrm>
            <a:off x="342900" y="5753867"/>
            <a:ext cx="8572500" cy="457200"/>
          </a:xfrm>
          <a:prstGeom prst="rect">
            <a:avLst/>
          </a:prstGeom>
          <a:solidFill>
            <a:schemeClr val="bg1">
              <a:lumMod val="90000"/>
            </a:schemeClr>
          </a:solidFill>
          <a:ln>
            <a:noFill/>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GB" altLang="en-US" b="1" dirty="0">
                <a:solidFill>
                  <a:schemeClr val="tx1">
                    <a:lumMod val="75000"/>
                  </a:schemeClr>
                </a:solidFill>
                <a:latin typeface="Comic Sans MS" pitchFamily="66" charset="0"/>
                <a:cs typeface="Times New Roman" pitchFamily="18" charset="0"/>
              </a:rPr>
              <a:t>Pupil progress against all targets will need to need to be reviewed </a:t>
            </a:r>
            <a:r>
              <a:rPr lang="en-GB" altLang="en-US" b="1" dirty="0" smtClean="0">
                <a:solidFill>
                  <a:schemeClr val="tx1">
                    <a:lumMod val="75000"/>
                  </a:schemeClr>
                </a:solidFill>
                <a:latin typeface="Comic Sans MS" pitchFamily="66" charset="0"/>
                <a:cs typeface="Times New Roman" pitchFamily="18" charset="0"/>
              </a:rPr>
              <a:t>with families and pupils using </a:t>
            </a:r>
            <a:r>
              <a:rPr lang="en-GB" altLang="en-US" b="1" dirty="0">
                <a:solidFill>
                  <a:schemeClr val="tx1">
                    <a:lumMod val="75000"/>
                  </a:schemeClr>
                </a:solidFill>
                <a:latin typeface="Comic Sans MS" pitchFamily="66" charset="0"/>
                <a:cs typeface="Times New Roman" pitchFamily="18" charset="0"/>
              </a:rPr>
              <a:t>review paperwork and procedures</a:t>
            </a:r>
            <a:r>
              <a:rPr lang="en-GB" altLang="en-US" sz="1200" b="1" dirty="0">
                <a:solidFill>
                  <a:srgbClr val="C00000"/>
                </a:solidFill>
                <a:latin typeface="Comic Sans MS" pitchFamily="66" charset="0"/>
                <a:cs typeface="Times New Roman" pitchFamily="18" charset="0"/>
              </a:rPr>
              <a:t>.</a:t>
            </a:r>
            <a:endParaRPr lang="en-GB" altLang="en-US" dirty="0">
              <a:solidFill>
                <a:srgbClr val="C00000"/>
              </a:solidFill>
            </a:endParaRPr>
          </a:p>
        </p:txBody>
      </p:sp>
      <p:sp>
        <p:nvSpPr>
          <p:cNvPr id="38932" name="AutoShape 20"/>
          <p:cNvSpPr>
            <a:spLocks noChangeArrowheads="1"/>
          </p:cNvSpPr>
          <p:nvPr/>
        </p:nvSpPr>
        <p:spPr bwMode="auto">
          <a:xfrm>
            <a:off x="1612900" y="1809750"/>
            <a:ext cx="685800" cy="342900"/>
          </a:xfrm>
          <a:prstGeom prst="rightArrow">
            <a:avLst>
              <a:gd name="adj1" fmla="val 50000"/>
              <a:gd name="adj2" fmla="val 50000"/>
            </a:avLst>
          </a:prstGeom>
          <a:solidFill>
            <a:srgbClr val="808080"/>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38933" name="AutoShape 9"/>
          <p:cNvSpPr>
            <a:spLocks noChangeArrowheads="1"/>
          </p:cNvSpPr>
          <p:nvPr/>
        </p:nvSpPr>
        <p:spPr bwMode="auto">
          <a:xfrm>
            <a:off x="1587500" y="3943515"/>
            <a:ext cx="711200" cy="342900"/>
          </a:xfrm>
          <a:prstGeom prst="rightArrow">
            <a:avLst>
              <a:gd name="adj1" fmla="val 50000"/>
              <a:gd name="adj2" fmla="val 51852"/>
            </a:avLst>
          </a:prstGeom>
          <a:solidFill>
            <a:srgbClr val="808080"/>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38934" name="AutoShape 8"/>
          <p:cNvSpPr>
            <a:spLocks noChangeArrowheads="1"/>
          </p:cNvSpPr>
          <p:nvPr/>
        </p:nvSpPr>
        <p:spPr bwMode="auto">
          <a:xfrm>
            <a:off x="2971800" y="2851751"/>
            <a:ext cx="228600" cy="481945"/>
          </a:xfrm>
          <a:prstGeom prst="downArrow">
            <a:avLst>
              <a:gd name="adj1" fmla="val 50000"/>
              <a:gd name="adj2" fmla="val 41667"/>
            </a:avLst>
          </a:prstGeom>
          <a:solidFill>
            <a:srgbClr val="808080"/>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38935" name="AutoShape 7"/>
          <p:cNvSpPr>
            <a:spLocks noChangeArrowheads="1"/>
          </p:cNvSpPr>
          <p:nvPr/>
        </p:nvSpPr>
        <p:spPr bwMode="auto">
          <a:xfrm>
            <a:off x="5017376" y="2800515"/>
            <a:ext cx="342900" cy="571500"/>
          </a:xfrm>
          <a:prstGeom prst="downArrow">
            <a:avLst>
              <a:gd name="adj1" fmla="val 50000"/>
              <a:gd name="adj2" fmla="val 41667"/>
            </a:avLst>
          </a:prstGeom>
          <a:solidFill>
            <a:srgbClr val="808080"/>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38936" name="AutoShape 6"/>
          <p:cNvSpPr>
            <a:spLocks noChangeArrowheads="1"/>
          </p:cNvSpPr>
          <p:nvPr/>
        </p:nvSpPr>
        <p:spPr bwMode="auto">
          <a:xfrm>
            <a:off x="7468914" y="2851751"/>
            <a:ext cx="342900" cy="520263"/>
          </a:xfrm>
          <a:prstGeom prst="downArrow">
            <a:avLst>
              <a:gd name="adj1" fmla="val 50000"/>
              <a:gd name="adj2" fmla="val 41667"/>
            </a:avLst>
          </a:prstGeom>
          <a:solidFill>
            <a:srgbClr val="808080"/>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38937" name="AutoShape 5"/>
          <p:cNvSpPr>
            <a:spLocks noChangeArrowheads="1"/>
          </p:cNvSpPr>
          <p:nvPr/>
        </p:nvSpPr>
        <p:spPr bwMode="auto">
          <a:xfrm>
            <a:off x="2971800" y="4989513"/>
            <a:ext cx="228600" cy="457200"/>
          </a:xfrm>
          <a:prstGeom prst="downArrow">
            <a:avLst>
              <a:gd name="adj1" fmla="val 50000"/>
              <a:gd name="adj2" fmla="val 50000"/>
            </a:avLst>
          </a:prstGeom>
          <a:solidFill>
            <a:srgbClr val="808080"/>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38938" name="AutoShape 4"/>
          <p:cNvSpPr>
            <a:spLocks noChangeArrowheads="1"/>
          </p:cNvSpPr>
          <p:nvPr/>
        </p:nvSpPr>
        <p:spPr bwMode="auto">
          <a:xfrm>
            <a:off x="5017376" y="5016829"/>
            <a:ext cx="228600" cy="457200"/>
          </a:xfrm>
          <a:prstGeom prst="downArrow">
            <a:avLst>
              <a:gd name="adj1" fmla="val 50000"/>
              <a:gd name="adj2" fmla="val 50000"/>
            </a:avLst>
          </a:prstGeom>
          <a:solidFill>
            <a:srgbClr val="808080"/>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38939" name="AutoShape 3"/>
          <p:cNvSpPr>
            <a:spLocks noChangeArrowheads="1"/>
          </p:cNvSpPr>
          <p:nvPr/>
        </p:nvSpPr>
        <p:spPr bwMode="auto">
          <a:xfrm>
            <a:off x="7468914" y="5016829"/>
            <a:ext cx="228600" cy="457200"/>
          </a:xfrm>
          <a:prstGeom prst="downArrow">
            <a:avLst>
              <a:gd name="adj1" fmla="val 50000"/>
              <a:gd name="adj2" fmla="val 50000"/>
            </a:avLst>
          </a:prstGeom>
          <a:solidFill>
            <a:srgbClr val="808080"/>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38940" name="Rectangle 27"/>
          <p:cNvSpPr>
            <a:spLocks noChangeArrowheads="1"/>
          </p:cNvSpPr>
          <p:nvPr/>
        </p:nvSpPr>
        <p:spPr bwMode="auto">
          <a:xfrm>
            <a:off x="228599" y="280241"/>
            <a:ext cx="8803071" cy="861774"/>
          </a:xfrm>
          <a:prstGeom prst="rect">
            <a:avLst/>
          </a:prstGeom>
          <a:solidFill>
            <a:schemeClr val="accent5">
              <a:lumMod val="20000"/>
              <a:lumOff val="80000"/>
            </a:schemeClr>
          </a:solidFill>
          <a:ln>
            <a:noFill/>
          </a:ln>
          <a:effectLst/>
        </p:spPr>
        <p:txBody>
          <a:bodyPr wrap="square"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GB" altLang="en-US" sz="3200" b="1" dirty="0" smtClean="0">
                <a:solidFill>
                  <a:schemeClr val="tx2">
                    <a:lumMod val="75000"/>
                  </a:schemeClr>
                </a:solidFill>
                <a:latin typeface="Comic Sans MS" pitchFamily="66" charset="0"/>
                <a:cs typeface="Times New Roman" pitchFamily="18" charset="0"/>
              </a:rPr>
              <a:t>No IEPs - Where </a:t>
            </a:r>
            <a:r>
              <a:rPr lang="en-GB" altLang="en-US" sz="3200" b="1" dirty="0">
                <a:solidFill>
                  <a:schemeClr val="tx2">
                    <a:lumMod val="75000"/>
                  </a:schemeClr>
                </a:solidFill>
                <a:latin typeface="Comic Sans MS" pitchFamily="66" charset="0"/>
                <a:cs typeface="Times New Roman" pitchFamily="18" charset="0"/>
              </a:rPr>
              <a:t>Do Target Sit?</a:t>
            </a:r>
            <a:endParaRPr lang="en-GB" altLang="en-US" sz="3200" dirty="0">
              <a:solidFill>
                <a:schemeClr val="tx2">
                  <a:lumMod val="75000"/>
                </a:schemeClr>
              </a:solidFill>
            </a:endParaRPr>
          </a:p>
          <a:p>
            <a:endParaRPr lang="en-GB" altLang="en-US" dirty="0"/>
          </a:p>
        </p:txBody>
      </p:sp>
      <p:sp>
        <p:nvSpPr>
          <p:cNvPr id="3" name="Rectangle 2">
            <a:hlinkClick r:id="rId2" action="ppaction://hlinksldjump"/>
          </p:cNvPr>
          <p:cNvSpPr/>
          <p:nvPr/>
        </p:nvSpPr>
        <p:spPr>
          <a:xfrm>
            <a:off x="7811814" y="6093296"/>
            <a:ext cx="432594" cy="3554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7676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0366" y="1700808"/>
            <a:ext cx="7676722" cy="4680520"/>
          </a:xfrm>
        </p:spPr>
        <p:txBody>
          <a:bodyPr>
            <a:normAutofit fontScale="77500" lnSpcReduction="20000"/>
          </a:bodyPr>
          <a:lstStyle/>
          <a:p>
            <a:endParaRPr lang="en-GB" dirty="0"/>
          </a:p>
          <a:p>
            <a:pPr marL="0" indent="0">
              <a:buNone/>
            </a:pPr>
            <a:r>
              <a:rPr lang="en-GB" dirty="0">
                <a:latin typeface="Tahoma" panose="020B0604030504040204" pitchFamily="34" charset="0"/>
                <a:ea typeface="Tahoma" panose="020B0604030504040204" pitchFamily="34" charset="0"/>
                <a:cs typeface="Tahoma" panose="020B0604030504040204" pitchFamily="34" charset="0"/>
              </a:rPr>
              <a:t>6.8 </a:t>
            </a:r>
          </a:p>
          <a:p>
            <a:r>
              <a:rPr lang="en-GB" dirty="0">
                <a:latin typeface="Tahoma" panose="020B0604030504040204" pitchFamily="34" charset="0"/>
                <a:ea typeface="Tahoma" panose="020B0604030504040204" pitchFamily="34" charset="0"/>
                <a:cs typeface="Tahoma" panose="020B0604030504040204" pitchFamily="34" charset="0"/>
              </a:rPr>
              <a:t>They </a:t>
            </a:r>
            <a:r>
              <a:rPr lang="en-GB" b="1" dirty="0">
                <a:latin typeface="Tahoma" panose="020B0604030504040204" pitchFamily="34" charset="0"/>
                <a:ea typeface="Tahoma" panose="020B0604030504040204" pitchFamily="34" charset="0"/>
                <a:cs typeface="Tahoma" panose="020B0604030504040204" pitchFamily="34" charset="0"/>
              </a:rPr>
              <a:t>must </a:t>
            </a:r>
            <a:r>
              <a:rPr lang="en-GB" dirty="0">
                <a:latin typeface="Tahoma" panose="020B0604030504040204" pitchFamily="34" charset="0"/>
                <a:ea typeface="Tahoma" panose="020B0604030504040204" pitchFamily="34" charset="0"/>
                <a:cs typeface="Tahoma" panose="020B0604030504040204" pitchFamily="34" charset="0"/>
              </a:rPr>
              <a:t>have due regard to general duties to promote disability equality. </a:t>
            </a:r>
          </a:p>
          <a:p>
            <a:pPr marL="0" indent="0">
              <a:buNone/>
            </a:pPr>
            <a:endParaRPr lang="en-GB"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dirty="0" smtClean="0">
                <a:latin typeface="Tahoma" panose="020B0604030504040204" pitchFamily="34" charset="0"/>
                <a:ea typeface="Tahoma" panose="020B0604030504040204" pitchFamily="34" charset="0"/>
                <a:cs typeface="Tahoma" panose="020B0604030504040204" pitchFamily="34" charset="0"/>
              </a:rPr>
              <a:t>6.9 </a:t>
            </a:r>
          </a:p>
          <a:p>
            <a:r>
              <a:rPr lang="en-GB" dirty="0" smtClean="0">
                <a:latin typeface="Tahoma" panose="020B0604030504040204" pitchFamily="34" charset="0"/>
                <a:ea typeface="Tahoma" panose="020B0604030504040204" pitchFamily="34" charset="0"/>
                <a:cs typeface="Tahoma" panose="020B0604030504040204" pitchFamily="34" charset="0"/>
              </a:rPr>
              <a:t>All </a:t>
            </a:r>
            <a:r>
              <a:rPr lang="en-GB" dirty="0">
                <a:latin typeface="Tahoma" panose="020B0604030504040204" pitchFamily="34" charset="0"/>
                <a:ea typeface="Tahoma" panose="020B0604030504040204" pitchFamily="34" charset="0"/>
                <a:cs typeface="Tahoma" panose="020B0604030504040204" pitchFamily="34" charset="0"/>
              </a:rPr>
              <a:t>schools have duties under the Equality Act 2010 towards individual disabled children and young </a:t>
            </a:r>
            <a:r>
              <a:rPr lang="en-GB" dirty="0" smtClean="0">
                <a:latin typeface="Tahoma" panose="020B0604030504040204" pitchFamily="34" charset="0"/>
                <a:ea typeface="Tahoma" panose="020B0604030504040204" pitchFamily="34" charset="0"/>
                <a:cs typeface="Tahoma" panose="020B0604030504040204" pitchFamily="34" charset="0"/>
              </a:rPr>
              <a:t>people.</a:t>
            </a:r>
          </a:p>
          <a:p>
            <a:r>
              <a:rPr lang="en-GB" dirty="0" smtClean="0">
                <a:latin typeface="Tahoma" panose="020B0604030504040204" pitchFamily="34" charset="0"/>
                <a:ea typeface="Tahoma" panose="020B0604030504040204" pitchFamily="34" charset="0"/>
                <a:cs typeface="Tahoma" panose="020B0604030504040204" pitchFamily="34" charset="0"/>
              </a:rPr>
              <a:t>They </a:t>
            </a:r>
            <a:r>
              <a:rPr lang="en-GB" b="1" dirty="0">
                <a:latin typeface="Tahoma" panose="020B0604030504040204" pitchFamily="34" charset="0"/>
                <a:ea typeface="Tahoma" panose="020B0604030504040204" pitchFamily="34" charset="0"/>
                <a:cs typeface="Tahoma" panose="020B0604030504040204" pitchFamily="34" charset="0"/>
              </a:rPr>
              <a:t>must </a:t>
            </a:r>
            <a:r>
              <a:rPr lang="en-GB" dirty="0">
                <a:latin typeface="Tahoma" panose="020B0604030504040204" pitchFamily="34" charset="0"/>
                <a:ea typeface="Tahoma" panose="020B0604030504040204" pitchFamily="34" charset="0"/>
                <a:cs typeface="Tahoma" panose="020B0604030504040204" pitchFamily="34" charset="0"/>
              </a:rPr>
              <a:t>make reasonable adjustments, including the provision of auxiliary aids and services for disabled children, to prevent them being put at a substantial disadvantage. </a:t>
            </a:r>
            <a:endParaRPr lang="en-GB" dirty="0" smtClean="0">
              <a:latin typeface="Tahoma" panose="020B0604030504040204" pitchFamily="34" charset="0"/>
              <a:ea typeface="Tahoma" panose="020B0604030504040204" pitchFamily="34" charset="0"/>
              <a:cs typeface="Tahoma" panose="020B0604030504040204" pitchFamily="34" charset="0"/>
            </a:endParaRPr>
          </a:p>
          <a:p>
            <a:r>
              <a:rPr lang="en-GB" b="1" dirty="0" smtClean="0">
                <a:latin typeface="Tahoma" panose="020B0604030504040204" pitchFamily="34" charset="0"/>
                <a:ea typeface="Tahoma" panose="020B0604030504040204" pitchFamily="34" charset="0"/>
                <a:cs typeface="Tahoma" panose="020B0604030504040204" pitchFamily="34" charset="0"/>
              </a:rPr>
              <a:t>These </a:t>
            </a:r>
            <a:r>
              <a:rPr lang="en-GB" b="1" dirty="0">
                <a:latin typeface="Tahoma" panose="020B0604030504040204" pitchFamily="34" charset="0"/>
                <a:ea typeface="Tahoma" panose="020B0604030504040204" pitchFamily="34" charset="0"/>
                <a:cs typeface="Tahoma" panose="020B0604030504040204" pitchFamily="34" charset="0"/>
              </a:rPr>
              <a:t>duties are anticipatory </a:t>
            </a:r>
            <a:r>
              <a:rPr lang="en-GB" dirty="0">
                <a:latin typeface="Tahoma" panose="020B0604030504040204" pitchFamily="34" charset="0"/>
                <a:ea typeface="Tahoma" panose="020B0604030504040204" pitchFamily="34" charset="0"/>
                <a:cs typeface="Tahoma" panose="020B0604030504040204" pitchFamily="34" charset="0"/>
              </a:rPr>
              <a:t>– they require thought to be given in advance to what disabled children and young people might require and what adjustments might need to be made to prevent that </a:t>
            </a:r>
            <a:r>
              <a:rPr lang="en-GB" dirty="0" smtClean="0">
                <a:latin typeface="Tahoma" panose="020B0604030504040204" pitchFamily="34" charset="0"/>
                <a:ea typeface="Tahoma" panose="020B0604030504040204" pitchFamily="34" charset="0"/>
                <a:cs typeface="Tahoma" panose="020B0604030504040204" pitchFamily="34" charset="0"/>
              </a:rPr>
              <a:t>disadvantage.</a:t>
            </a:r>
          </a:p>
          <a:p>
            <a:r>
              <a:rPr lang="en-GB" dirty="0" smtClean="0">
                <a:latin typeface="Tahoma" panose="020B0604030504040204" pitchFamily="34" charset="0"/>
                <a:ea typeface="Tahoma" panose="020B0604030504040204" pitchFamily="34" charset="0"/>
                <a:cs typeface="Tahoma" panose="020B0604030504040204" pitchFamily="34" charset="0"/>
              </a:rPr>
              <a:t>Schools </a:t>
            </a:r>
            <a:r>
              <a:rPr lang="en-GB" dirty="0">
                <a:latin typeface="Tahoma" panose="020B0604030504040204" pitchFamily="34" charset="0"/>
                <a:ea typeface="Tahoma" panose="020B0604030504040204" pitchFamily="34" charset="0"/>
                <a:cs typeface="Tahoma" panose="020B0604030504040204" pitchFamily="34" charset="0"/>
              </a:rPr>
              <a:t>also have wider duties to prevent discrimination, to promote equality of opportunity and to foster good relations. </a:t>
            </a:r>
          </a:p>
          <a:p>
            <a:endParaRPr lang="en-GB" dirty="0"/>
          </a:p>
        </p:txBody>
      </p:sp>
      <p:sp>
        <p:nvSpPr>
          <p:cNvPr id="3" name="Title 2"/>
          <p:cNvSpPr>
            <a:spLocks noGrp="1"/>
          </p:cNvSpPr>
          <p:nvPr>
            <p:ph type="title"/>
          </p:nvPr>
        </p:nvSpPr>
        <p:spPr>
          <a:xfrm>
            <a:off x="467544" y="285392"/>
            <a:ext cx="8352928" cy="1343408"/>
          </a:xfrm>
          <a:solidFill>
            <a:schemeClr val="accent5">
              <a:lumMod val="20000"/>
              <a:lumOff val="80000"/>
            </a:schemeClr>
          </a:solidFill>
        </p:spPr>
        <p:txBody>
          <a:bodyPr/>
          <a:lstStyle/>
          <a:p>
            <a:r>
              <a:rPr lang="en-GB" dirty="0" smtClean="0"/>
              <a:t>Still have statutory framework  to consider – Equality Act 2010</a:t>
            </a:r>
            <a:endParaRPr lang="en-GB" dirty="0"/>
          </a:p>
        </p:txBody>
      </p:sp>
    </p:spTree>
    <p:extLst>
      <p:ext uri="{BB962C8B-B14F-4D97-AF65-F5344CB8AC3E}">
        <p14:creationId xmlns:p14="http://schemas.microsoft.com/office/powerpoint/2010/main" val="2691671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593" y="285392"/>
            <a:ext cx="7676722" cy="1343408"/>
          </a:xfrm>
          <a:solidFill>
            <a:schemeClr val="accent5">
              <a:lumMod val="20000"/>
              <a:lumOff val="80000"/>
            </a:schemeClr>
          </a:solidFill>
        </p:spPr>
        <p:txBody>
          <a:bodyPr/>
          <a:lstStyle/>
          <a:p>
            <a:r>
              <a:rPr lang="en-US" b="1" dirty="0"/>
              <a:t>The new arrangements and you</a:t>
            </a:r>
            <a:r>
              <a:rPr lang="en-US" b="1" dirty="0" smtClean="0"/>
              <a:t>…</a:t>
            </a:r>
            <a:br>
              <a:rPr lang="en-US" b="1" dirty="0" smtClean="0"/>
            </a:br>
            <a:r>
              <a:rPr lang="en-US" dirty="0" smtClean="0"/>
              <a:t>Some philosophical changes</a:t>
            </a:r>
            <a:endParaRPr lang="en-GB" b="1" dirty="0"/>
          </a:p>
        </p:txBody>
      </p:sp>
      <p:sp>
        <p:nvSpPr>
          <p:cNvPr id="3" name="Content Placeholder 2"/>
          <p:cNvSpPr>
            <a:spLocks noGrp="1"/>
          </p:cNvSpPr>
          <p:nvPr>
            <p:ph idx="1"/>
          </p:nvPr>
        </p:nvSpPr>
        <p:spPr>
          <a:xfrm>
            <a:off x="755576" y="1556792"/>
            <a:ext cx="7978098" cy="4680520"/>
          </a:xfrm>
        </p:spPr>
        <p:txBody>
          <a:bodyPr>
            <a:normAutofit fontScale="62500" lnSpcReduction="20000"/>
          </a:bodyPr>
          <a:lstStyle/>
          <a:p>
            <a:pPr marL="0" indent="0">
              <a:buClrTx/>
              <a:buSzPct val="100000"/>
              <a:buNone/>
            </a:pPr>
            <a:endParaRPr lang="en-GB" dirty="0" smtClean="0">
              <a:latin typeface="Verdana" panose="020B0604030504040204" pitchFamily="34" charset="0"/>
              <a:ea typeface="Verdana" panose="020B0604030504040204" pitchFamily="34" charset="0"/>
              <a:cs typeface="Verdana" panose="020B0604030504040204" pitchFamily="34" charset="0"/>
            </a:endParaRPr>
          </a:p>
          <a:p>
            <a:pPr marL="0" indent="0">
              <a:buClrTx/>
              <a:buSzPct val="100000"/>
              <a:buNone/>
            </a:pPr>
            <a:r>
              <a:rPr lang="en-GB" sz="2900" b="1" dirty="0" smtClean="0">
                <a:latin typeface="Verdana" panose="020B0604030504040204" pitchFamily="34" charset="0"/>
                <a:ea typeface="Verdana" panose="020B0604030504040204" pitchFamily="34" charset="0"/>
                <a:cs typeface="Verdana" panose="020B0604030504040204" pitchFamily="34" charset="0"/>
              </a:rPr>
              <a:t>There is:</a:t>
            </a:r>
          </a:p>
          <a:p>
            <a:r>
              <a:rPr lang="en-GB" sz="2600" dirty="0">
                <a:latin typeface="Tahoma" panose="020B0604030504040204" pitchFamily="34" charset="0"/>
                <a:ea typeface="Tahoma" panose="020B0604030504040204" pitchFamily="34" charset="0"/>
                <a:cs typeface="Tahoma" panose="020B0604030504040204" pitchFamily="34" charset="0"/>
              </a:rPr>
              <a:t>Acceptance that just because a pupil is not working at age related levels doesn’t mean they have SEN</a:t>
            </a:r>
          </a:p>
          <a:p>
            <a:endParaRPr lang="en-GB" sz="2600" dirty="0">
              <a:latin typeface="Tahoma" panose="020B0604030504040204" pitchFamily="34" charset="0"/>
              <a:ea typeface="Tahoma" panose="020B0604030504040204" pitchFamily="34" charset="0"/>
              <a:cs typeface="Tahoma" panose="020B0604030504040204" pitchFamily="34" charset="0"/>
            </a:endParaRPr>
          </a:p>
          <a:p>
            <a:r>
              <a:rPr lang="en-GB" sz="2600" dirty="0">
                <a:latin typeface="Tahoma" panose="020B0604030504040204" pitchFamily="34" charset="0"/>
                <a:ea typeface="Tahoma" panose="020B0604030504040204" pitchFamily="34" charset="0"/>
                <a:cs typeface="Tahoma" panose="020B0604030504040204" pitchFamily="34" charset="0"/>
              </a:rPr>
              <a:t>A stronger view that all teachers have the responsibility to identify pupils’ needs, planning their support and take responsibility for their </a:t>
            </a:r>
            <a:r>
              <a:rPr lang="en-GB" sz="2600" dirty="0" smtClean="0">
                <a:latin typeface="Tahoma" panose="020B0604030504040204" pitchFamily="34" charset="0"/>
                <a:ea typeface="Tahoma" panose="020B0604030504040204" pitchFamily="34" charset="0"/>
                <a:cs typeface="Tahoma" panose="020B0604030504040204" pitchFamily="34" charset="0"/>
              </a:rPr>
              <a:t>progress</a:t>
            </a:r>
          </a:p>
          <a:p>
            <a:endParaRPr lang="en-GB" sz="2600" dirty="0">
              <a:latin typeface="Tahoma" panose="020B0604030504040204" pitchFamily="34" charset="0"/>
              <a:ea typeface="Tahoma" panose="020B0604030504040204" pitchFamily="34" charset="0"/>
              <a:cs typeface="Tahoma" panose="020B0604030504040204" pitchFamily="34" charset="0"/>
            </a:endParaRPr>
          </a:p>
          <a:p>
            <a:r>
              <a:rPr lang="en-GB" sz="2600" dirty="0" smtClean="0">
                <a:latin typeface="Tahoma" panose="020B0604030504040204" pitchFamily="34" charset="0"/>
                <a:ea typeface="Tahoma" panose="020B0604030504040204" pitchFamily="34" charset="0"/>
                <a:cs typeface="Tahoma" panose="020B0604030504040204" pitchFamily="34" charset="0"/>
              </a:rPr>
              <a:t>View </a:t>
            </a:r>
            <a:r>
              <a:rPr lang="en-GB" sz="2600" dirty="0">
                <a:latin typeface="Tahoma" panose="020B0604030504040204" pitchFamily="34" charset="0"/>
                <a:ea typeface="Tahoma" panose="020B0604030504040204" pitchFamily="34" charset="0"/>
                <a:cs typeface="Tahoma" panose="020B0604030504040204" pitchFamily="34" charset="0"/>
              </a:rPr>
              <a:t>that primary response to identified need is through adjusting and strengthening QFT</a:t>
            </a:r>
          </a:p>
          <a:p>
            <a:endParaRPr lang="en-GB" sz="2600" dirty="0">
              <a:latin typeface="Tahoma" panose="020B0604030504040204" pitchFamily="34" charset="0"/>
              <a:ea typeface="Tahoma" panose="020B0604030504040204" pitchFamily="34" charset="0"/>
              <a:cs typeface="Tahoma" panose="020B0604030504040204" pitchFamily="34" charset="0"/>
            </a:endParaRPr>
          </a:p>
          <a:p>
            <a:pPr>
              <a:buClrTx/>
              <a:buSzPct val="100000"/>
            </a:pPr>
            <a:r>
              <a:rPr lang="en-GB" sz="2600" dirty="0" smtClean="0">
                <a:latin typeface="Tahoma" panose="020B0604030504040204" pitchFamily="34" charset="0"/>
                <a:ea typeface="Tahoma" panose="020B0604030504040204" pitchFamily="34" charset="0"/>
                <a:cs typeface="Tahoma" panose="020B0604030504040204" pitchFamily="34" charset="0"/>
              </a:rPr>
              <a:t>Move away from a culture of “hours of support” </a:t>
            </a:r>
          </a:p>
          <a:p>
            <a:pPr>
              <a:buClrTx/>
              <a:buSzPct val="100000"/>
            </a:pPr>
            <a:endParaRPr lang="en-GB" sz="2600" dirty="0" smtClean="0">
              <a:latin typeface="Tahoma" panose="020B0604030504040204" pitchFamily="34" charset="0"/>
              <a:ea typeface="Tahoma" panose="020B0604030504040204" pitchFamily="34" charset="0"/>
              <a:cs typeface="Tahoma" panose="020B0604030504040204" pitchFamily="34" charset="0"/>
            </a:endParaRPr>
          </a:p>
          <a:p>
            <a:pPr>
              <a:buClrTx/>
              <a:buSzPct val="100000"/>
            </a:pPr>
            <a:r>
              <a:rPr lang="en-GB" sz="2600" dirty="0" smtClean="0">
                <a:latin typeface="Tahoma" panose="020B0604030504040204" pitchFamily="34" charset="0"/>
                <a:ea typeface="Tahoma" panose="020B0604030504040204" pitchFamily="34" charset="0"/>
                <a:cs typeface="Tahoma" panose="020B0604030504040204" pitchFamily="34" charset="0"/>
              </a:rPr>
              <a:t>Cultural shift away from target setting and greater focus on shared outcomes</a:t>
            </a:r>
          </a:p>
          <a:p>
            <a:pPr>
              <a:buClrTx/>
              <a:buSzPct val="100000"/>
            </a:pPr>
            <a:endParaRPr lang="en-GB" sz="2600" dirty="0" smtClean="0">
              <a:latin typeface="Tahoma" panose="020B0604030504040204" pitchFamily="34" charset="0"/>
              <a:ea typeface="Tahoma" panose="020B0604030504040204" pitchFamily="34" charset="0"/>
              <a:cs typeface="Tahoma" panose="020B0604030504040204" pitchFamily="34" charset="0"/>
            </a:endParaRPr>
          </a:p>
          <a:p>
            <a:pPr>
              <a:buClrTx/>
              <a:buSzPct val="100000"/>
            </a:pPr>
            <a:r>
              <a:rPr lang="en-GB" sz="2600" dirty="0" smtClean="0">
                <a:latin typeface="Tahoma" panose="020B0604030504040204" pitchFamily="34" charset="0"/>
                <a:ea typeface="Tahoma" panose="020B0604030504040204" pitchFamily="34" charset="0"/>
                <a:cs typeface="Tahoma" panose="020B0604030504040204" pitchFamily="34" charset="0"/>
              </a:rPr>
              <a:t>The assumption that parents and pupils are actively engaged in decisions about the desired outcomes and how to achieve these </a:t>
            </a:r>
            <a:r>
              <a:rPr lang="en-GB" sz="2600"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GB" sz="26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“Control and Choice</a:t>
            </a:r>
            <a:r>
              <a:rPr lang="en-GB" sz="26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a:t>
            </a:r>
          </a:p>
          <a:p>
            <a:pPr>
              <a:buClrTx/>
              <a:buSzPct val="100000"/>
            </a:pPr>
            <a:endParaRPr lang="en-GB" sz="260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buClrTx/>
              <a:buSzPct val="100000"/>
            </a:pPr>
            <a:r>
              <a:rPr lang="en-GB" sz="2600" dirty="0" smtClean="0">
                <a:latin typeface="Tahoma" panose="020B0604030504040204" pitchFamily="34" charset="0"/>
                <a:ea typeface="Tahoma" panose="020B0604030504040204" pitchFamily="34" charset="0"/>
                <a:cs typeface="Tahoma" panose="020B0604030504040204" pitchFamily="34" charset="0"/>
              </a:rPr>
              <a:t>Emphasis on preparation for adulthood</a:t>
            </a:r>
          </a:p>
          <a:p>
            <a:pPr marL="0" indent="0">
              <a:buClrTx/>
              <a:buSzPct val="100000"/>
              <a:buNone/>
            </a:pPr>
            <a:endParaRPr lang="en-GB" dirty="0">
              <a:latin typeface="Verdana" panose="020B0604030504040204" pitchFamily="34" charset="0"/>
              <a:ea typeface="Verdana" panose="020B0604030504040204" pitchFamily="34" charset="0"/>
              <a:cs typeface="Verdana" panose="020B0604030504040204" pitchFamily="34" charset="0"/>
            </a:endParaRPr>
          </a:p>
          <a:p>
            <a:pPr marL="0" indent="0" algn="ctr">
              <a:buClrTx/>
              <a:buSzPct val="100000"/>
              <a:buNone/>
            </a:pPr>
            <a:endParaRPr lang="en-GB" b="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dirty="0"/>
          </a:p>
        </p:txBody>
      </p:sp>
    </p:spTree>
    <p:extLst>
      <p:ext uri="{BB962C8B-B14F-4D97-AF65-F5344CB8AC3E}">
        <p14:creationId xmlns:p14="http://schemas.microsoft.com/office/powerpoint/2010/main" val="390289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0366" y="1340768"/>
            <a:ext cx="7762074" cy="5040560"/>
          </a:xfrm>
        </p:spPr>
        <p:txBody>
          <a:bodyPr>
            <a:normAutofit/>
          </a:bodyPr>
          <a:lstStyle/>
          <a:p>
            <a:pPr marL="0" indent="0">
              <a:buNone/>
            </a:pPr>
            <a:r>
              <a:rPr lang="en-GB" b="1" dirty="0" smtClean="0">
                <a:latin typeface="Tahoma" panose="020B0604030504040204" pitchFamily="34" charset="0"/>
                <a:ea typeface="Tahoma" panose="020B0604030504040204" pitchFamily="34" charset="0"/>
                <a:cs typeface="Tahoma" panose="020B0604030504040204" pitchFamily="34" charset="0"/>
              </a:rPr>
              <a:t>Mandatory requirement to have a “School/ Core Offer” on website</a:t>
            </a: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smtClean="0">
                <a:latin typeface="Tahoma" panose="020B0604030504040204" pitchFamily="34" charset="0"/>
                <a:ea typeface="Tahoma" panose="020B0604030504040204" pitchFamily="34" charset="0"/>
                <a:cs typeface="Tahoma" panose="020B0604030504040204" pitchFamily="34" charset="0"/>
              </a:rPr>
              <a:t>Answers to those common questions parents might want to know</a:t>
            </a: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GB" dirty="0" smtClean="0">
                <a:latin typeface="Tahoma" panose="020B0604030504040204" pitchFamily="34" charset="0"/>
                <a:ea typeface="Tahoma" panose="020B0604030504040204" pitchFamily="34" charset="0"/>
                <a:cs typeface="Tahoma" panose="020B0604030504040204" pitchFamily="34" charset="0"/>
              </a:rPr>
              <a:t>    Example </a:t>
            </a:r>
            <a:r>
              <a:rPr lang="en-GB" dirty="0">
                <a:latin typeface="Tahoma" panose="020B0604030504040204" pitchFamily="34" charset="0"/>
                <a:ea typeface="Tahoma" panose="020B0604030504040204" pitchFamily="34" charset="0"/>
                <a:cs typeface="Tahoma" panose="020B0604030504040204" pitchFamily="34" charset="0"/>
              </a:rPr>
              <a:t>of one school’s </a:t>
            </a:r>
            <a:r>
              <a:rPr lang="en-GB" dirty="0" smtClean="0">
                <a:latin typeface="Tahoma" panose="020B0604030504040204" pitchFamily="34" charset="0"/>
                <a:ea typeface="Tahoma" panose="020B0604030504040204" pitchFamily="34" charset="0"/>
                <a:cs typeface="Tahoma" panose="020B0604030504040204" pitchFamily="34" charset="0"/>
              </a:rPr>
              <a:t>“offer” </a:t>
            </a:r>
            <a:r>
              <a:rPr lang="en-GB" dirty="0">
                <a:latin typeface="Tahoma" panose="020B0604030504040204" pitchFamily="34" charset="0"/>
                <a:ea typeface="Tahoma" panose="020B0604030504040204" pitchFamily="34" charset="0"/>
                <a:cs typeface="Tahoma" panose="020B0604030504040204" pitchFamily="34" charset="0"/>
              </a:rPr>
              <a:t>page:</a:t>
            </a:r>
          </a:p>
          <a:p>
            <a:endParaRPr lang="en-GB" dirty="0"/>
          </a:p>
          <a:p>
            <a:pPr marL="0" indent="0">
              <a:buNone/>
            </a:pPr>
            <a:r>
              <a:rPr lang="en-GB" sz="1600" dirty="0">
                <a:hlinkClick r:id="rId3"/>
              </a:rPr>
              <a:t>http://www.camberwellpark.manchester.dbprimary.com/manchester/primary/camberwellpark/site/pages/ourlocaloffer</a:t>
            </a:r>
            <a:endParaRPr lang="en-GB" sz="1600" dirty="0"/>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title"/>
          </p:nvPr>
        </p:nvSpPr>
        <p:spPr>
          <a:xfrm>
            <a:off x="770593" y="285393"/>
            <a:ext cx="7676722" cy="839352"/>
          </a:xfrm>
          <a:solidFill>
            <a:schemeClr val="accent5">
              <a:lumMod val="20000"/>
              <a:lumOff val="80000"/>
            </a:schemeClr>
          </a:solidFill>
        </p:spPr>
        <p:txBody>
          <a:bodyPr/>
          <a:lstStyle/>
          <a:p>
            <a:r>
              <a:rPr lang="en-GB" dirty="0"/>
              <a:t>What’s Out…..</a:t>
            </a:r>
          </a:p>
        </p:txBody>
      </p:sp>
      <p:sp>
        <p:nvSpPr>
          <p:cNvPr id="4" name="Rectangle 3">
            <a:hlinkClick r:id="rId4" action="ppaction://hlinksldjump"/>
          </p:cNvPr>
          <p:cNvSpPr/>
          <p:nvPr/>
        </p:nvSpPr>
        <p:spPr>
          <a:xfrm>
            <a:off x="1187624" y="3573016"/>
            <a:ext cx="648072" cy="4320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1150123"/>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1253</TotalTime>
  <Words>4946</Words>
  <Application>Microsoft Office PowerPoint</Application>
  <PresentationFormat>On-screen Show (4:3)</PresentationFormat>
  <Paragraphs>790</Paragraphs>
  <Slides>60</Slides>
  <Notes>31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Default Theme</vt:lpstr>
      <vt:lpstr> Preparing For Change New SEN legislation   and what this means for the strategic management of schools and front line teaching staff</vt:lpstr>
      <vt:lpstr>Arrangements for Day</vt:lpstr>
      <vt:lpstr>Code of Practice Overview</vt:lpstr>
      <vt:lpstr>New School Year… new developments in SEN</vt:lpstr>
      <vt:lpstr>Building on Best Practice- Need for…. </vt:lpstr>
      <vt:lpstr>Building on characteristics of effective practice underpinning mainstream school SEN provision</vt:lpstr>
      <vt:lpstr>Still have statutory framework  to consider – Equality Act 2010</vt:lpstr>
      <vt:lpstr>The new arrangements and you… Some philosophical changes</vt:lpstr>
      <vt:lpstr>What’s Out…..</vt:lpstr>
      <vt:lpstr>Keeping parents informed:</vt:lpstr>
      <vt:lpstr>SEN Systems and Structures</vt:lpstr>
      <vt:lpstr>SEN Policy</vt:lpstr>
      <vt:lpstr>SEN Report – Key areas-  6.2 </vt:lpstr>
      <vt:lpstr>SEN Register</vt:lpstr>
      <vt:lpstr>Identification of Needs</vt:lpstr>
      <vt:lpstr>Criteria for placing pupil on the SEN Register?</vt:lpstr>
      <vt:lpstr>IEPs, Targets and Outcomes</vt:lpstr>
      <vt:lpstr>PowerPoint Presentation</vt:lpstr>
      <vt:lpstr>Outcomes – what are they</vt:lpstr>
      <vt:lpstr>Record of Meetings</vt:lpstr>
      <vt:lpstr>Recording Family Engagement </vt:lpstr>
      <vt:lpstr>Graduated Response… much the same?</vt:lpstr>
      <vt:lpstr>SEND Code of Practice – Major Emphasis…..</vt:lpstr>
      <vt:lpstr>Teachers…..</vt:lpstr>
      <vt:lpstr>The School Process of Identification</vt:lpstr>
      <vt:lpstr>Don’t Wait…..</vt:lpstr>
      <vt:lpstr>Additional to… different from….</vt:lpstr>
      <vt:lpstr>Graduated Response:  What will it look like for children and young people?</vt:lpstr>
      <vt:lpstr>The Graduated Response – A Pathway</vt:lpstr>
      <vt:lpstr>Graduated Response: What will it look like?</vt:lpstr>
      <vt:lpstr>Cyclical  Structure Through Graduated Approach: </vt:lpstr>
      <vt:lpstr>The graduated approach: Questions to consider as a staff </vt:lpstr>
      <vt:lpstr>Transition arrangements to EHCP</vt:lpstr>
      <vt:lpstr>Leadership and Management of SEN</vt:lpstr>
      <vt:lpstr>Leadership and management of SEN?</vt:lpstr>
      <vt:lpstr>Leadership and management of SEN?</vt:lpstr>
      <vt:lpstr>The role of the SENCO in school </vt:lpstr>
      <vt:lpstr>The role of the SENCO in school </vt:lpstr>
      <vt:lpstr>On-Going Professional Development For Staff</vt:lpstr>
      <vt:lpstr>Summer and Autumn Term 2014</vt:lpstr>
      <vt:lpstr>Next Steps:</vt:lpstr>
      <vt:lpstr>And Finally…..</vt:lpstr>
      <vt:lpstr>Working with external professionals</vt:lpstr>
      <vt:lpstr>PowerPoint Presentation</vt:lpstr>
      <vt:lpstr>PowerPoint Presentation</vt:lpstr>
      <vt:lpstr>PowerPoint Presentation</vt:lpstr>
      <vt:lpstr>WE DID A LOT OF THIS….. </vt:lpstr>
      <vt:lpstr>JANUARY 2014 – APRIL 2014</vt:lpstr>
      <vt:lpstr> SEND Support Services (SS) </vt:lpstr>
      <vt:lpstr>SENDSS</vt:lpstr>
      <vt:lpstr>Changes with LAST</vt:lpstr>
      <vt:lpstr>SENCo Briefing </vt:lpstr>
      <vt:lpstr>National SENCo Awards</vt:lpstr>
      <vt:lpstr>A Few Words Of Thanks……</vt:lpstr>
      <vt:lpstr>Workshops:      1:15 and 2:20</vt:lpstr>
      <vt:lpstr>Time for Lunch</vt:lpstr>
      <vt:lpstr>Question and Answer Session</vt:lpstr>
      <vt:lpstr>Extra Slides - Hyperlinks</vt:lpstr>
      <vt:lpstr>Other Information For Parents</vt:lpstr>
      <vt:lpstr>PowerPoint Presentation</vt:lpstr>
    </vt:vector>
  </TitlesOfParts>
  <Company>Leicester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Webb</dc:creator>
  <cp:lastModifiedBy>Keryn Green</cp:lastModifiedBy>
  <cp:revision>113</cp:revision>
  <cp:lastPrinted>2014-06-20T12:07:26Z</cp:lastPrinted>
  <dcterms:created xsi:type="dcterms:W3CDTF">2013-09-12T12:10:05Z</dcterms:created>
  <dcterms:modified xsi:type="dcterms:W3CDTF">2014-07-09T13:20:11Z</dcterms:modified>
</cp:coreProperties>
</file>