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59"/>
  </p:notesMasterIdLst>
  <p:sldIdLst>
    <p:sldId id="256" r:id="rId5"/>
    <p:sldId id="257" r:id="rId6"/>
    <p:sldId id="258" r:id="rId7"/>
    <p:sldId id="259" r:id="rId8"/>
    <p:sldId id="281" r:id="rId9"/>
    <p:sldId id="280" r:id="rId10"/>
    <p:sldId id="260" r:id="rId11"/>
    <p:sldId id="285" r:id="rId12"/>
    <p:sldId id="276" r:id="rId13"/>
    <p:sldId id="277" r:id="rId14"/>
    <p:sldId id="278" r:id="rId15"/>
    <p:sldId id="282" r:id="rId16"/>
    <p:sldId id="283" r:id="rId17"/>
    <p:sldId id="284" r:id="rId18"/>
    <p:sldId id="286" r:id="rId19"/>
    <p:sldId id="288" r:id="rId20"/>
    <p:sldId id="287" r:id="rId21"/>
    <p:sldId id="262" r:id="rId22"/>
    <p:sldId id="317" r:id="rId23"/>
    <p:sldId id="313" r:id="rId24"/>
    <p:sldId id="329" r:id="rId25"/>
    <p:sldId id="318" r:id="rId26"/>
    <p:sldId id="320" r:id="rId27"/>
    <p:sldId id="340" r:id="rId28"/>
    <p:sldId id="335" r:id="rId29"/>
    <p:sldId id="338" r:id="rId30"/>
    <p:sldId id="337" r:id="rId31"/>
    <p:sldId id="336" r:id="rId32"/>
    <p:sldId id="275" r:id="rId33"/>
    <p:sldId id="316" r:id="rId34"/>
    <p:sldId id="321" r:id="rId35"/>
    <p:sldId id="315" r:id="rId36"/>
    <p:sldId id="322" r:id="rId37"/>
    <p:sldId id="323" r:id="rId38"/>
    <p:sldId id="324" r:id="rId39"/>
    <p:sldId id="325" r:id="rId40"/>
    <p:sldId id="330" r:id="rId41"/>
    <p:sldId id="326" r:id="rId42"/>
    <p:sldId id="327" r:id="rId43"/>
    <p:sldId id="341" r:id="rId44"/>
    <p:sldId id="342" r:id="rId45"/>
    <p:sldId id="343" r:id="rId46"/>
    <p:sldId id="319" r:id="rId47"/>
    <p:sldId id="314" r:id="rId48"/>
    <p:sldId id="307" r:id="rId49"/>
    <p:sldId id="333" r:id="rId50"/>
    <p:sldId id="344" r:id="rId51"/>
    <p:sldId id="292" r:id="rId52"/>
    <p:sldId id="293" r:id="rId53"/>
    <p:sldId id="299" r:id="rId54"/>
    <p:sldId id="265" r:id="rId55"/>
    <p:sldId id="263" r:id="rId56"/>
    <p:sldId id="301" r:id="rId57"/>
    <p:sldId id="30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2E734-5BE1-97EB-E65B-B12CAAF3DBB3}" v="158" dt="2020-05-06T10:26:56.630"/>
    <p1510:client id="{B0C3D3C6-3732-4A77-B6A4-65BC32CDFE45}" v="35" dt="2020-05-06T08:21:17.183"/>
    <p1510:client id="{F4294320-052E-4CF0-A824-BE3A941A962B}" v="6" vWet="7" dt="2020-05-06T10:21:51.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6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Jowett" userId="b4c18200-571b-4fac-968d-92e9fa7f3d31" providerId="ADAL" clId="{F4294320-052E-4CF0-A824-BE3A941A962B}"/>
    <pc:docChg chg="modSld">
      <pc:chgData name="Lee Jowett" userId="b4c18200-571b-4fac-968d-92e9fa7f3d31" providerId="ADAL" clId="{F4294320-052E-4CF0-A824-BE3A941A962B}" dt="2020-05-06T08:48:43.530" v="56" actId="20577"/>
      <pc:docMkLst>
        <pc:docMk/>
      </pc:docMkLst>
      <pc:sldChg chg="modSp">
        <pc:chgData name="Lee Jowett" userId="b4c18200-571b-4fac-968d-92e9fa7f3d31" providerId="ADAL" clId="{F4294320-052E-4CF0-A824-BE3A941A962B}" dt="2020-05-06T08:48:43.530" v="56" actId="20577"/>
        <pc:sldMkLst>
          <pc:docMk/>
          <pc:sldMk cId="106024778" sldId="257"/>
        </pc:sldMkLst>
        <pc:spChg chg="mod">
          <ac:chgData name="Lee Jowett" userId="b4c18200-571b-4fac-968d-92e9fa7f3d31" providerId="ADAL" clId="{F4294320-052E-4CF0-A824-BE3A941A962B}" dt="2020-05-06T08:48:43.530" v="56" actId="20577"/>
          <ac:spMkLst>
            <pc:docMk/>
            <pc:sldMk cId="106024778" sldId="257"/>
            <ac:spMk id="3" creationId="{DD2D824A-FFCF-4A60-8009-B0A78D08C93B}"/>
          </ac:spMkLst>
        </pc:spChg>
      </pc:sldChg>
      <pc:sldChg chg="modSp">
        <pc:chgData name="Lee Jowett" userId="b4c18200-571b-4fac-968d-92e9fa7f3d31" providerId="ADAL" clId="{F4294320-052E-4CF0-A824-BE3A941A962B}" dt="2020-05-06T08:47:19.499" v="40" actId="20577"/>
        <pc:sldMkLst>
          <pc:docMk/>
          <pc:sldMk cId="3853909640" sldId="317"/>
        </pc:sldMkLst>
        <pc:spChg chg="mod">
          <ac:chgData name="Lee Jowett" userId="b4c18200-571b-4fac-968d-92e9fa7f3d31" providerId="ADAL" clId="{F4294320-052E-4CF0-A824-BE3A941A962B}" dt="2020-05-06T08:47:19.499" v="40" actId="20577"/>
          <ac:spMkLst>
            <pc:docMk/>
            <pc:sldMk cId="3853909640" sldId="317"/>
            <ac:spMk id="3" creationId="{2DC90842-C368-4AFB-9C72-EC49D2790BCC}"/>
          </ac:spMkLst>
        </pc:spChg>
      </pc:sldChg>
      <pc:sldChg chg="modSp">
        <pc:chgData name="Lee Jowett" userId="b4c18200-571b-4fac-968d-92e9fa7f3d31" providerId="ADAL" clId="{F4294320-052E-4CF0-A824-BE3A941A962B}" dt="2020-05-05T15:00:01.919" v="1" actId="14100"/>
        <pc:sldMkLst>
          <pc:docMk/>
          <pc:sldMk cId="1449006363" sldId="320"/>
        </pc:sldMkLst>
        <pc:spChg chg="mod">
          <ac:chgData name="Lee Jowett" userId="b4c18200-571b-4fac-968d-92e9fa7f3d31" providerId="ADAL" clId="{F4294320-052E-4CF0-A824-BE3A941A962B}" dt="2020-05-05T15:00:01.919" v="1" actId="14100"/>
          <ac:spMkLst>
            <pc:docMk/>
            <pc:sldMk cId="1449006363" sldId="320"/>
            <ac:spMk id="2" creationId="{7C7A90CB-7CE4-4E94-850A-CFD3178EAEC4}"/>
          </ac:spMkLst>
        </pc:spChg>
        <pc:spChg chg="mod">
          <ac:chgData name="Lee Jowett" userId="b4c18200-571b-4fac-968d-92e9fa7f3d31" providerId="ADAL" clId="{F4294320-052E-4CF0-A824-BE3A941A962B}" dt="2020-05-05T14:59:57.854" v="0" actId="1076"/>
          <ac:spMkLst>
            <pc:docMk/>
            <pc:sldMk cId="1449006363" sldId="320"/>
            <ac:spMk id="3" creationId="{AEBE1A7B-1227-4EC3-A869-9AEFA783C7A2}"/>
          </ac:spMkLst>
        </pc:spChg>
      </pc:sldChg>
      <pc:sldChg chg="modAnim">
        <pc:chgData name="Lee Jowett" userId="b4c18200-571b-4fac-968d-92e9fa7f3d31" providerId="ADAL" clId="{F4294320-052E-4CF0-A824-BE3A941A962B}" dt="2020-05-06T08:47:58.241" v="42"/>
        <pc:sldMkLst>
          <pc:docMk/>
          <pc:sldMk cId="1617187838" sldId="333"/>
        </pc:sldMkLst>
      </pc:sldChg>
      <pc:sldChg chg="modAnim">
        <pc:chgData name="Lee Jowett" userId="b4c18200-571b-4fac-968d-92e9fa7f3d31" providerId="ADAL" clId="{F4294320-052E-4CF0-A824-BE3A941A962B}" dt="2020-05-06T08:47:43.123" v="41"/>
        <pc:sldMkLst>
          <pc:docMk/>
          <pc:sldMk cId="3660609649" sldId="336"/>
        </pc:sldMkLst>
      </pc:sldChg>
      <pc:sldChg chg="modSp">
        <pc:chgData name="Lee Jowett" userId="b4c18200-571b-4fac-968d-92e9fa7f3d31" providerId="ADAL" clId="{F4294320-052E-4CF0-A824-BE3A941A962B}" dt="2020-05-05T15:00:43.874" v="19" actId="1076"/>
        <pc:sldMkLst>
          <pc:docMk/>
          <pc:sldMk cId="2697358420" sldId="337"/>
        </pc:sldMkLst>
        <pc:picChg chg="mod">
          <ac:chgData name="Lee Jowett" userId="b4c18200-571b-4fac-968d-92e9fa7f3d31" providerId="ADAL" clId="{F4294320-052E-4CF0-A824-BE3A941A962B}" dt="2020-05-05T15:00:36.293" v="16" actId="1076"/>
          <ac:picMkLst>
            <pc:docMk/>
            <pc:sldMk cId="2697358420" sldId="337"/>
            <ac:picMk id="3" creationId="{074EE3B1-AD49-44C7-9463-81FF8E6FEA49}"/>
          </ac:picMkLst>
        </pc:picChg>
        <pc:picChg chg="mod">
          <ac:chgData name="Lee Jowett" userId="b4c18200-571b-4fac-968d-92e9fa7f3d31" providerId="ADAL" clId="{F4294320-052E-4CF0-A824-BE3A941A962B}" dt="2020-05-05T15:00:43.874" v="19" actId="1076"/>
          <ac:picMkLst>
            <pc:docMk/>
            <pc:sldMk cId="2697358420" sldId="337"/>
            <ac:picMk id="4" creationId="{E87A56EE-0380-4475-8026-93A7DF684224}"/>
          </ac:picMkLst>
        </pc:picChg>
        <pc:picChg chg="mod">
          <ac:chgData name="Lee Jowett" userId="b4c18200-571b-4fac-968d-92e9fa7f3d31" providerId="ADAL" clId="{F4294320-052E-4CF0-A824-BE3A941A962B}" dt="2020-05-05T15:00:30.122" v="10" actId="1038"/>
          <ac:picMkLst>
            <pc:docMk/>
            <pc:sldMk cId="2697358420" sldId="337"/>
            <ac:picMk id="5" creationId="{DE775F42-65C2-4A85-B7B7-8821262D46C0}"/>
          </ac:picMkLst>
        </pc:picChg>
        <pc:picChg chg="mod">
          <ac:chgData name="Lee Jowett" userId="b4c18200-571b-4fac-968d-92e9fa7f3d31" providerId="ADAL" clId="{F4294320-052E-4CF0-A824-BE3A941A962B}" dt="2020-05-05T15:00:31.169" v="13" actId="1038"/>
          <ac:picMkLst>
            <pc:docMk/>
            <pc:sldMk cId="2697358420" sldId="337"/>
            <ac:picMk id="9" creationId="{6CEF0337-266C-4865-BE2D-25EC43B658C3}"/>
          </ac:picMkLst>
        </pc:picChg>
        <pc:picChg chg="mod">
          <ac:chgData name="Lee Jowett" userId="b4c18200-571b-4fac-968d-92e9fa7f3d31" providerId="ADAL" clId="{F4294320-052E-4CF0-A824-BE3A941A962B}" dt="2020-05-05T15:00:22.842" v="3" actId="1076"/>
          <ac:picMkLst>
            <pc:docMk/>
            <pc:sldMk cId="2697358420" sldId="337"/>
            <ac:picMk id="11" creationId="{1C0DD522-C5CD-4E07-A46B-5F721B11CCA6}"/>
          </ac:picMkLst>
        </pc:picChg>
      </pc:sldChg>
      <pc:sldChg chg="modSp">
        <pc:chgData name="Lee Jowett" userId="b4c18200-571b-4fac-968d-92e9fa7f3d31" providerId="ADAL" clId="{F4294320-052E-4CF0-A824-BE3A941A962B}" dt="2020-05-05T15:01:07.193" v="22" actId="1076"/>
        <pc:sldMkLst>
          <pc:docMk/>
          <pc:sldMk cId="3632637394" sldId="338"/>
        </pc:sldMkLst>
        <pc:spChg chg="mod">
          <ac:chgData name="Lee Jowett" userId="b4c18200-571b-4fac-968d-92e9fa7f3d31" providerId="ADAL" clId="{F4294320-052E-4CF0-A824-BE3A941A962B}" dt="2020-05-05T15:01:03.826" v="20" actId="1076"/>
          <ac:spMkLst>
            <pc:docMk/>
            <pc:sldMk cId="3632637394" sldId="338"/>
            <ac:spMk id="2" creationId="{25480A17-1036-46CF-9C45-4396E3CC9A20}"/>
          </ac:spMkLst>
        </pc:spChg>
        <pc:spChg chg="mod">
          <ac:chgData name="Lee Jowett" userId="b4c18200-571b-4fac-968d-92e9fa7f3d31" providerId="ADAL" clId="{F4294320-052E-4CF0-A824-BE3A941A962B}" dt="2020-05-05T15:01:07.193" v="22" actId="1076"/>
          <ac:spMkLst>
            <pc:docMk/>
            <pc:sldMk cId="3632637394" sldId="338"/>
            <ac:spMk id="23" creationId="{F79A8DB6-0FF4-450C-9A52-215AD10A4D97}"/>
          </ac:spMkLst>
        </pc:spChg>
      </pc:sldChg>
    </pc:docChg>
  </pc:docChgLst>
  <pc:docChgLst>
    <pc:chgData name="Amy Peace" userId="S::amy.peace@leicester.gov.uk::caef7dc3-0d83-4f8b-849b-f17cf985f9e9" providerId="AD" clId="Web-{3E62E734-5BE1-97EB-E65B-B12CAAF3DBB3}"/>
    <pc:docChg chg="addSld modSld">
      <pc:chgData name="Amy Peace" userId="S::amy.peace@leicester.gov.uk::caef7dc3-0d83-4f8b-849b-f17cf985f9e9" providerId="AD" clId="Web-{3E62E734-5BE1-97EB-E65B-B12CAAF3DBB3}" dt="2020-05-06T10:26:56.630" v="156" actId="20577"/>
      <pc:docMkLst>
        <pc:docMk/>
      </pc:docMkLst>
      <pc:sldChg chg="modSp new">
        <pc:chgData name="Amy Peace" userId="S::amy.peace@leicester.gov.uk::caef7dc3-0d83-4f8b-849b-f17cf985f9e9" providerId="AD" clId="Web-{3E62E734-5BE1-97EB-E65B-B12CAAF3DBB3}" dt="2020-05-06T10:26:56.614" v="155" actId="20577"/>
        <pc:sldMkLst>
          <pc:docMk/>
          <pc:sldMk cId="3971378254" sldId="344"/>
        </pc:sldMkLst>
        <pc:spChg chg="mod">
          <ac:chgData name="Amy Peace" userId="S::amy.peace@leicester.gov.uk::caef7dc3-0d83-4f8b-849b-f17cf985f9e9" providerId="AD" clId="Web-{3E62E734-5BE1-97EB-E65B-B12CAAF3DBB3}" dt="2020-05-06T10:26:56.614" v="155" actId="20577"/>
          <ac:spMkLst>
            <pc:docMk/>
            <pc:sldMk cId="3971378254" sldId="344"/>
            <ac:spMk id="2" creationId="{EDA9917C-23DB-410D-80F4-0A2B99D8FDD6}"/>
          </ac:spMkLst>
        </pc:spChg>
        <pc:spChg chg="mod">
          <ac:chgData name="Amy Peace" userId="S::amy.peace@leicester.gov.uk::caef7dc3-0d83-4f8b-849b-f17cf985f9e9" providerId="AD" clId="Web-{3E62E734-5BE1-97EB-E65B-B12CAAF3DBB3}" dt="2020-05-06T10:26:53.458" v="152" actId="20577"/>
          <ac:spMkLst>
            <pc:docMk/>
            <pc:sldMk cId="3971378254" sldId="344"/>
            <ac:spMk id="3" creationId="{49700910-BE92-4848-96A4-996CE2E03128}"/>
          </ac:spMkLst>
        </pc:spChg>
      </pc:sldChg>
    </pc:docChg>
  </pc:docChgLst>
  <pc:docChgLst>
    <pc:chgData name="Amy Peace" userId="S::amy.peace@leicester.gov.uk::caef7dc3-0d83-4f8b-849b-f17cf985f9e9" providerId="AD" clId="Web-{B0C3D3C6-3732-4A77-B6A4-65BC32CDFE45}"/>
    <pc:docChg chg="modSld">
      <pc:chgData name="Amy Peace" userId="S::amy.peace@leicester.gov.uk::caef7dc3-0d83-4f8b-849b-f17cf985f9e9" providerId="AD" clId="Web-{B0C3D3C6-3732-4A77-B6A4-65BC32CDFE45}" dt="2020-05-06T08:21:17.183" v="32" actId="1076"/>
      <pc:docMkLst>
        <pc:docMk/>
      </pc:docMkLst>
      <pc:sldChg chg="addSp delSp modSp">
        <pc:chgData name="Amy Peace" userId="S::amy.peace@leicester.gov.uk::caef7dc3-0d83-4f8b-849b-f17cf985f9e9" providerId="AD" clId="Web-{B0C3D3C6-3732-4A77-B6A4-65BC32CDFE45}" dt="2020-05-06T08:21:17.183" v="32" actId="1076"/>
        <pc:sldMkLst>
          <pc:docMk/>
          <pc:sldMk cId="304270638" sldId="275"/>
        </pc:sldMkLst>
        <pc:spChg chg="mod">
          <ac:chgData name="Amy Peace" userId="S::amy.peace@leicester.gov.uk::caef7dc3-0d83-4f8b-849b-f17cf985f9e9" providerId="AD" clId="Web-{B0C3D3C6-3732-4A77-B6A4-65BC32CDFE45}" dt="2020-05-06T08:19:42.621" v="27" actId="1076"/>
          <ac:spMkLst>
            <pc:docMk/>
            <pc:sldMk cId="304270638" sldId="275"/>
            <ac:spMk id="3" creationId="{99909A2F-7428-4CD2-ACCC-4F81844BD03F}"/>
          </ac:spMkLst>
        </pc:spChg>
        <pc:spChg chg="mod">
          <ac:chgData name="Amy Peace" userId="S::amy.peace@leicester.gov.uk::caef7dc3-0d83-4f8b-849b-f17cf985f9e9" providerId="AD" clId="Web-{B0C3D3C6-3732-4A77-B6A4-65BC32CDFE45}" dt="2020-05-06T08:20:40.074" v="31" actId="1076"/>
          <ac:spMkLst>
            <pc:docMk/>
            <pc:sldMk cId="304270638" sldId="275"/>
            <ac:spMk id="6" creationId="{7D6D7C64-3930-4472-AB2B-CF5D22681AC0}"/>
          </ac:spMkLst>
        </pc:spChg>
        <pc:spChg chg="mod">
          <ac:chgData name="Amy Peace" userId="S::amy.peace@leicester.gov.uk::caef7dc3-0d83-4f8b-849b-f17cf985f9e9" providerId="AD" clId="Web-{B0C3D3C6-3732-4A77-B6A4-65BC32CDFE45}" dt="2020-05-06T08:19:39.058" v="25" actId="20577"/>
          <ac:spMkLst>
            <pc:docMk/>
            <pc:sldMk cId="304270638" sldId="275"/>
            <ac:spMk id="9" creationId="{F6333922-2140-4CFB-998D-3F40BAC0AB9E}"/>
          </ac:spMkLst>
        </pc:spChg>
        <pc:picChg chg="add mod">
          <ac:chgData name="Amy Peace" userId="S::amy.peace@leicester.gov.uk::caef7dc3-0d83-4f8b-849b-f17cf985f9e9" providerId="AD" clId="Web-{B0C3D3C6-3732-4A77-B6A4-65BC32CDFE45}" dt="2020-05-06T08:20:33.621" v="30" actId="1076"/>
          <ac:picMkLst>
            <pc:docMk/>
            <pc:sldMk cId="304270638" sldId="275"/>
            <ac:picMk id="4" creationId="{953C4129-5E9D-4893-9B2A-3C0BB6E6C984}"/>
          </ac:picMkLst>
        </pc:picChg>
        <pc:picChg chg="mod">
          <ac:chgData name="Amy Peace" userId="S::amy.peace@leicester.gov.uk::caef7dc3-0d83-4f8b-849b-f17cf985f9e9" providerId="AD" clId="Web-{B0C3D3C6-3732-4A77-B6A4-65BC32CDFE45}" dt="2020-05-06T08:21:17.183" v="32" actId="1076"/>
          <ac:picMkLst>
            <pc:docMk/>
            <pc:sldMk cId="304270638" sldId="275"/>
            <ac:picMk id="7" creationId="{3D812E93-F592-4BE0-99CD-65EF72013D9D}"/>
          </ac:picMkLst>
        </pc:picChg>
        <pc:picChg chg="add mod">
          <ac:chgData name="Amy Peace" userId="S::amy.peace@leicester.gov.uk::caef7dc3-0d83-4f8b-849b-f17cf985f9e9" providerId="AD" clId="Web-{B0C3D3C6-3732-4A77-B6A4-65BC32CDFE45}" dt="2020-05-06T08:20:33.605" v="29" actId="1076"/>
          <ac:picMkLst>
            <pc:docMk/>
            <pc:sldMk cId="304270638" sldId="275"/>
            <ac:picMk id="8" creationId="{EC62D4CC-6F95-44F3-A4AF-3428413B814D}"/>
          </ac:picMkLst>
        </pc:picChg>
        <pc:picChg chg="del">
          <ac:chgData name="Amy Peace" userId="S::amy.peace@leicester.gov.uk::caef7dc3-0d83-4f8b-849b-f17cf985f9e9" providerId="AD" clId="Web-{B0C3D3C6-3732-4A77-B6A4-65BC32CDFE45}" dt="2020-05-06T08:19:05.933" v="8"/>
          <ac:picMkLst>
            <pc:docMk/>
            <pc:sldMk cId="304270638" sldId="275"/>
            <ac:picMk id="3074" creationId="{00000000-0000-0000-0000-000000000000}"/>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hyperlink" Target="https://www.grants4schools.info/" TargetMode="External"/><Relationship Id="rId1" Type="http://schemas.openxmlformats.org/officeDocument/2006/relationships/hyperlink" Target="https://www.eteach.com/recruit/blog/school-funding-grants-where-to-look" TargetMode="External"/><Relationship Id="rId6" Type="http://schemas.openxmlformats.org/officeDocument/2006/relationships/image" Target="../media/image166.svg"/><Relationship Id="rId5" Type="http://schemas.openxmlformats.org/officeDocument/2006/relationships/image" Target="../media/image165.png"/><Relationship Id="rId4" Type="http://schemas.openxmlformats.org/officeDocument/2006/relationships/image" Target="../media/image164.svg"/></Relationships>
</file>

<file path=ppt/diagrams/_rels/drawing1.xml.rels><?xml version="1.0" encoding="UTF-8" standalone="yes"?>
<Relationships xmlns="http://schemas.openxmlformats.org/package/2006/relationships"><Relationship Id="rId8" Type="http://schemas.openxmlformats.org/officeDocument/2006/relationships/hyperlink" Target="https://www.grants4schools.info/" TargetMode="External"/><Relationship Id="rId3" Type="http://schemas.openxmlformats.org/officeDocument/2006/relationships/image" Target="../media/image165.png"/><Relationship Id="rId7" Type="http://schemas.openxmlformats.org/officeDocument/2006/relationships/image" Target="../media/image168.svg"/><Relationship Id="rId2" Type="http://schemas.openxmlformats.org/officeDocument/2006/relationships/image" Target="../media/image164.svg"/><Relationship Id="rId1" Type="http://schemas.openxmlformats.org/officeDocument/2006/relationships/image" Target="../media/image163.png"/><Relationship Id="rId6" Type="http://schemas.openxmlformats.org/officeDocument/2006/relationships/image" Target="../media/image167.png"/><Relationship Id="rId5" Type="http://schemas.openxmlformats.org/officeDocument/2006/relationships/hyperlink" Target="https://www.eteach.com/recruit/blog/school-funding-grants-where-to-look" TargetMode="External"/><Relationship Id="rId4" Type="http://schemas.openxmlformats.org/officeDocument/2006/relationships/image" Target="../media/image16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BD032-1E68-4833-ACB5-7F8FB2EFF5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F09F60-9AEC-4318-A240-1DEF0E478E6D}">
      <dgm:prSet/>
      <dgm:spPr/>
      <dgm:t>
        <a:bodyPr/>
        <a:lstStyle/>
        <a:p>
          <a:pPr>
            <a:lnSpc>
              <a:spcPct val="100000"/>
            </a:lnSpc>
          </a:pPr>
          <a:r>
            <a:rPr lang="en-US"/>
            <a:t>Get Growing Grants </a:t>
          </a:r>
        </a:p>
      </dgm:t>
    </dgm:pt>
    <dgm:pt modelId="{670A80EB-FE5F-4A65-84FF-74D46A01F564}" type="parTrans" cxnId="{52FFF82F-4784-40C3-B30A-F3B1EC5233FE}">
      <dgm:prSet/>
      <dgm:spPr/>
      <dgm:t>
        <a:bodyPr/>
        <a:lstStyle/>
        <a:p>
          <a:endParaRPr lang="en-US"/>
        </a:p>
      </dgm:t>
    </dgm:pt>
    <dgm:pt modelId="{6C26AD3D-8C3E-4B3E-8C62-C8552B3344EC}" type="sibTrans" cxnId="{52FFF82F-4784-40C3-B30A-F3B1EC5233FE}">
      <dgm:prSet/>
      <dgm:spPr/>
      <dgm:t>
        <a:bodyPr/>
        <a:lstStyle/>
        <a:p>
          <a:endParaRPr lang="en-US"/>
        </a:p>
      </dgm:t>
    </dgm:pt>
    <dgm:pt modelId="{8D409A8A-6ED2-4F43-93EA-3A0542007482}">
      <dgm:prSet/>
      <dgm:spPr/>
      <dgm:t>
        <a:bodyPr/>
        <a:lstStyle/>
        <a:p>
          <a:pPr>
            <a:lnSpc>
              <a:spcPct val="100000"/>
            </a:lnSpc>
          </a:pPr>
          <a:r>
            <a:rPr lang="en-US"/>
            <a:t> </a:t>
          </a:r>
          <a:r>
            <a:rPr lang="en-US" err="1">
              <a:hlinkClick xmlns:r="http://schemas.openxmlformats.org/officeDocument/2006/relationships" r:id="rId1"/>
            </a:rPr>
            <a:t>eTeach</a:t>
          </a:r>
          <a:r>
            <a:rPr lang="en-US">
              <a:hlinkClick xmlns:r="http://schemas.openxmlformats.org/officeDocument/2006/relationships" r:id="rId1"/>
            </a:rPr>
            <a:t> link</a:t>
          </a:r>
          <a:r>
            <a:rPr lang="en-US"/>
            <a:t> </a:t>
          </a:r>
        </a:p>
      </dgm:t>
    </dgm:pt>
    <dgm:pt modelId="{5F5DE059-96B1-4A80-8759-DEE882D73F22}" type="parTrans" cxnId="{6CEBB33D-01D1-47E0-B9A0-D7A859901A95}">
      <dgm:prSet/>
      <dgm:spPr/>
      <dgm:t>
        <a:bodyPr/>
        <a:lstStyle/>
        <a:p>
          <a:endParaRPr lang="en-US"/>
        </a:p>
      </dgm:t>
    </dgm:pt>
    <dgm:pt modelId="{38D63BFC-4F25-4EF6-978C-AA393879F53C}" type="sibTrans" cxnId="{6CEBB33D-01D1-47E0-B9A0-D7A859901A95}">
      <dgm:prSet/>
      <dgm:spPr/>
      <dgm:t>
        <a:bodyPr/>
        <a:lstStyle/>
        <a:p>
          <a:endParaRPr lang="en-US"/>
        </a:p>
      </dgm:t>
    </dgm:pt>
    <dgm:pt modelId="{83036DCD-B4E8-420F-B885-466F1A3E6B18}">
      <dgm:prSet/>
      <dgm:spPr/>
      <dgm:t>
        <a:bodyPr/>
        <a:lstStyle/>
        <a:p>
          <a:pPr>
            <a:lnSpc>
              <a:spcPct val="100000"/>
            </a:lnSpc>
          </a:pPr>
          <a:r>
            <a:rPr lang="en-US">
              <a:hlinkClick xmlns:r="http://schemas.openxmlformats.org/officeDocument/2006/relationships" r:id="rId2"/>
            </a:rPr>
            <a:t>Grants 4 Schools</a:t>
          </a:r>
          <a:endParaRPr lang="en-US"/>
        </a:p>
      </dgm:t>
    </dgm:pt>
    <dgm:pt modelId="{183959A5-9398-4255-A25C-27A5D9B4A300}" type="parTrans" cxnId="{2A32F938-4ED1-4EAE-B917-9D4F2B7F0837}">
      <dgm:prSet/>
      <dgm:spPr/>
      <dgm:t>
        <a:bodyPr/>
        <a:lstStyle/>
        <a:p>
          <a:endParaRPr lang="en-US"/>
        </a:p>
      </dgm:t>
    </dgm:pt>
    <dgm:pt modelId="{661A8CD9-A354-4F23-822C-6E6BAED1D597}" type="sibTrans" cxnId="{2A32F938-4ED1-4EAE-B917-9D4F2B7F0837}">
      <dgm:prSet/>
      <dgm:spPr/>
      <dgm:t>
        <a:bodyPr/>
        <a:lstStyle/>
        <a:p>
          <a:endParaRPr lang="en-US"/>
        </a:p>
      </dgm:t>
    </dgm:pt>
    <dgm:pt modelId="{613CE1A4-CD0B-4C87-B5C3-3FDC96CB0D89}" type="pres">
      <dgm:prSet presAssocID="{22FBD032-1E68-4833-ACB5-7F8FB2EFF545}" presName="root" presStyleCnt="0">
        <dgm:presLayoutVars>
          <dgm:dir/>
          <dgm:resizeHandles val="exact"/>
        </dgm:presLayoutVars>
      </dgm:prSet>
      <dgm:spPr/>
    </dgm:pt>
    <dgm:pt modelId="{CCB17620-F81C-481A-9492-ABE776FADED7}" type="pres">
      <dgm:prSet presAssocID="{91F09F60-9AEC-4318-A240-1DEF0E478E6D}" presName="compNode" presStyleCnt="0"/>
      <dgm:spPr/>
    </dgm:pt>
    <dgm:pt modelId="{9A8ADB92-B980-4FF9-9911-FE5DFA58B277}" type="pres">
      <dgm:prSet presAssocID="{91F09F60-9AEC-4318-A240-1DEF0E478E6D}" presName="bgRect" presStyleLbl="bgShp" presStyleIdx="0" presStyleCnt="3"/>
      <dgm:spPr/>
    </dgm:pt>
    <dgm:pt modelId="{31A5C7DB-57F7-4D1A-878A-F921276EAC86}" type="pres">
      <dgm:prSet presAssocID="{91F09F60-9AEC-4318-A240-1DEF0E478E6D}"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rest scene"/>
        </a:ext>
      </dgm:extLst>
    </dgm:pt>
    <dgm:pt modelId="{58AA6074-BBF9-4579-856F-F19947004282}" type="pres">
      <dgm:prSet presAssocID="{91F09F60-9AEC-4318-A240-1DEF0E478E6D}" presName="spaceRect" presStyleCnt="0"/>
      <dgm:spPr/>
    </dgm:pt>
    <dgm:pt modelId="{B75C1A6D-611B-46F1-9DB2-7AC0DBB956F6}" type="pres">
      <dgm:prSet presAssocID="{91F09F60-9AEC-4318-A240-1DEF0E478E6D}" presName="parTx" presStyleLbl="revTx" presStyleIdx="0" presStyleCnt="3">
        <dgm:presLayoutVars>
          <dgm:chMax val="0"/>
          <dgm:chPref val="0"/>
        </dgm:presLayoutVars>
      </dgm:prSet>
      <dgm:spPr/>
    </dgm:pt>
    <dgm:pt modelId="{30CF4FCA-140C-4FA5-A6D3-46C9837F4705}" type="pres">
      <dgm:prSet presAssocID="{6C26AD3D-8C3E-4B3E-8C62-C8552B3344EC}" presName="sibTrans" presStyleCnt="0"/>
      <dgm:spPr/>
    </dgm:pt>
    <dgm:pt modelId="{2AC33496-BDA7-497E-9DF4-B6CDBFBC9C16}" type="pres">
      <dgm:prSet presAssocID="{8D409A8A-6ED2-4F43-93EA-3A0542007482}" presName="compNode" presStyleCnt="0"/>
      <dgm:spPr/>
    </dgm:pt>
    <dgm:pt modelId="{C4A1B41C-FE91-4077-AF04-D9DF18851E87}" type="pres">
      <dgm:prSet presAssocID="{8D409A8A-6ED2-4F43-93EA-3A0542007482}" presName="bgRect" presStyleLbl="bgShp" presStyleIdx="1" presStyleCnt="3"/>
      <dgm:spPr/>
    </dgm:pt>
    <dgm:pt modelId="{56014815-46E7-4F99-A2A9-B9BDA0DFF5BC}" type="pres">
      <dgm:prSet presAssocID="{8D409A8A-6ED2-4F43-93EA-3A0542007482}"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terpillar"/>
        </a:ext>
      </dgm:extLst>
    </dgm:pt>
    <dgm:pt modelId="{3FF85E8A-AC7B-4D0F-A294-78CFCAD3E163}" type="pres">
      <dgm:prSet presAssocID="{8D409A8A-6ED2-4F43-93EA-3A0542007482}" presName="spaceRect" presStyleCnt="0"/>
      <dgm:spPr/>
    </dgm:pt>
    <dgm:pt modelId="{572BD577-294E-43B9-A949-06D7FC3E4680}" type="pres">
      <dgm:prSet presAssocID="{8D409A8A-6ED2-4F43-93EA-3A0542007482}" presName="parTx" presStyleLbl="revTx" presStyleIdx="1" presStyleCnt="3">
        <dgm:presLayoutVars>
          <dgm:chMax val="0"/>
          <dgm:chPref val="0"/>
        </dgm:presLayoutVars>
      </dgm:prSet>
      <dgm:spPr/>
    </dgm:pt>
    <dgm:pt modelId="{6AA93C6E-1ED1-43F5-9375-9E33511BB7E4}" type="pres">
      <dgm:prSet presAssocID="{38D63BFC-4F25-4EF6-978C-AA393879F53C}" presName="sibTrans" presStyleCnt="0"/>
      <dgm:spPr/>
    </dgm:pt>
    <dgm:pt modelId="{217C5D9D-D24A-476B-B865-A1725B298AA2}" type="pres">
      <dgm:prSet presAssocID="{83036DCD-B4E8-420F-B885-466F1A3E6B18}" presName="compNode" presStyleCnt="0"/>
      <dgm:spPr/>
    </dgm:pt>
    <dgm:pt modelId="{6A33751C-E04F-4423-B818-757659403B82}" type="pres">
      <dgm:prSet presAssocID="{83036DCD-B4E8-420F-B885-466F1A3E6B18}" presName="bgRect" presStyleLbl="bgShp" presStyleIdx="2" presStyleCnt="3"/>
      <dgm:spPr/>
    </dgm:pt>
    <dgm:pt modelId="{AFBB5921-7A6D-4A85-A457-848FBF917948}" type="pres">
      <dgm:prSet presAssocID="{83036DCD-B4E8-420F-B885-466F1A3E6B18}" presName="iconRect" presStyleLbl="node1" presStyleIdx="2" presStyleCnt="3"/>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92B0851E-186C-4146-823E-8280246B392B}" type="pres">
      <dgm:prSet presAssocID="{83036DCD-B4E8-420F-B885-466F1A3E6B18}" presName="spaceRect" presStyleCnt="0"/>
      <dgm:spPr/>
    </dgm:pt>
    <dgm:pt modelId="{ECC7AF18-1CB0-4D97-851B-6A1D8B13F2CA}" type="pres">
      <dgm:prSet presAssocID="{83036DCD-B4E8-420F-B885-466F1A3E6B18}" presName="parTx" presStyleLbl="revTx" presStyleIdx="2" presStyleCnt="3">
        <dgm:presLayoutVars>
          <dgm:chMax val="0"/>
          <dgm:chPref val="0"/>
        </dgm:presLayoutVars>
      </dgm:prSet>
      <dgm:spPr/>
    </dgm:pt>
  </dgm:ptLst>
  <dgm:cxnLst>
    <dgm:cxn modelId="{52FFF82F-4784-40C3-B30A-F3B1EC5233FE}" srcId="{22FBD032-1E68-4833-ACB5-7F8FB2EFF545}" destId="{91F09F60-9AEC-4318-A240-1DEF0E478E6D}" srcOrd="0" destOrd="0" parTransId="{670A80EB-FE5F-4A65-84FF-74D46A01F564}" sibTransId="{6C26AD3D-8C3E-4B3E-8C62-C8552B3344EC}"/>
    <dgm:cxn modelId="{2A32F938-4ED1-4EAE-B917-9D4F2B7F0837}" srcId="{22FBD032-1E68-4833-ACB5-7F8FB2EFF545}" destId="{83036DCD-B4E8-420F-B885-466F1A3E6B18}" srcOrd="2" destOrd="0" parTransId="{183959A5-9398-4255-A25C-27A5D9B4A300}" sibTransId="{661A8CD9-A354-4F23-822C-6E6BAED1D597}"/>
    <dgm:cxn modelId="{6CEBB33D-01D1-47E0-B9A0-D7A859901A95}" srcId="{22FBD032-1E68-4833-ACB5-7F8FB2EFF545}" destId="{8D409A8A-6ED2-4F43-93EA-3A0542007482}" srcOrd="1" destOrd="0" parTransId="{5F5DE059-96B1-4A80-8759-DEE882D73F22}" sibTransId="{38D63BFC-4F25-4EF6-978C-AA393879F53C}"/>
    <dgm:cxn modelId="{3CC93A41-DECE-4851-ABF5-97A8E6A31296}" type="presOf" srcId="{22FBD032-1E68-4833-ACB5-7F8FB2EFF545}" destId="{613CE1A4-CD0B-4C87-B5C3-3FDC96CB0D89}" srcOrd="0" destOrd="0" presId="urn:microsoft.com/office/officeart/2018/2/layout/IconVerticalSolidList"/>
    <dgm:cxn modelId="{7A3D4F6E-C6A6-4A49-9C60-16E3427F37BB}" type="presOf" srcId="{91F09F60-9AEC-4318-A240-1DEF0E478E6D}" destId="{B75C1A6D-611B-46F1-9DB2-7AC0DBB956F6}" srcOrd="0" destOrd="0" presId="urn:microsoft.com/office/officeart/2018/2/layout/IconVerticalSolidList"/>
    <dgm:cxn modelId="{B5D49BC0-FE27-435C-88A0-4714FB803F09}" type="presOf" srcId="{8D409A8A-6ED2-4F43-93EA-3A0542007482}" destId="{572BD577-294E-43B9-A949-06D7FC3E4680}" srcOrd="0" destOrd="0" presId="urn:microsoft.com/office/officeart/2018/2/layout/IconVerticalSolidList"/>
    <dgm:cxn modelId="{7BB23EE9-DA12-42C4-850B-BD14798E3CC8}" type="presOf" srcId="{83036DCD-B4E8-420F-B885-466F1A3E6B18}" destId="{ECC7AF18-1CB0-4D97-851B-6A1D8B13F2CA}" srcOrd="0" destOrd="0" presId="urn:microsoft.com/office/officeart/2018/2/layout/IconVerticalSolidList"/>
    <dgm:cxn modelId="{8446C9AD-84C8-4161-A8AA-19ECEBE09EED}" type="presParOf" srcId="{613CE1A4-CD0B-4C87-B5C3-3FDC96CB0D89}" destId="{CCB17620-F81C-481A-9492-ABE776FADED7}" srcOrd="0" destOrd="0" presId="urn:microsoft.com/office/officeart/2018/2/layout/IconVerticalSolidList"/>
    <dgm:cxn modelId="{4DC99430-CF73-4D51-A682-EE5EE8756648}" type="presParOf" srcId="{CCB17620-F81C-481A-9492-ABE776FADED7}" destId="{9A8ADB92-B980-4FF9-9911-FE5DFA58B277}" srcOrd="0" destOrd="0" presId="urn:microsoft.com/office/officeart/2018/2/layout/IconVerticalSolidList"/>
    <dgm:cxn modelId="{D3CB4477-F8CA-4B65-964F-EB1613F9853C}" type="presParOf" srcId="{CCB17620-F81C-481A-9492-ABE776FADED7}" destId="{31A5C7DB-57F7-4D1A-878A-F921276EAC86}" srcOrd="1" destOrd="0" presId="urn:microsoft.com/office/officeart/2018/2/layout/IconVerticalSolidList"/>
    <dgm:cxn modelId="{DCB6145F-277D-478C-B852-EF4DCB57AF04}" type="presParOf" srcId="{CCB17620-F81C-481A-9492-ABE776FADED7}" destId="{58AA6074-BBF9-4579-856F-F19947004282}" srcOrd="2" destOrd="0" presId="urn:microsoft.com/office/officeart/2018/2/layout/IconVerticalSolidList"/>
    <dgm:cxn modelId="{25397961-AC2F-4986-AB85-129A1BAC3171}" type="presParOf" srcId="{CCB17620-F81C-481A-9492-ABE776FADED7}" destId="{B75C1A6D-611B-46F1-9DB2-7AC0DBB956F6}" srcOrd="3" destOrd="0" presId="urn:microsoft.com/office/officeart/2018/2/layout/IconVerticalSolidList"/>
    <dgm:cxn modelId="{C6DFD8FA-85A4-4354-88CA-8E9BA0EA28C0}" type="presParOf" srcId="{613CE1A4-CD0B-4C87-B5C3-3FDC96CB0D89}" destId="{30CF4FCA-140C-4FA5-A6D3-46C9837F4705}" srcOrd="1" destOrd="0" presId="urn:microsoft.com/office/officeart/2018/2/layout/IconVerticalSolidList"/>
    <dgm:cxn modelId="{1054C488-BDEA-4283-BBD3-50DD67C5080F}" type="presParOf" srcId="{613CE1A4-CD0B-4C87-B5C3-3FDC96CB0D89}" destId="{2AC33496-BDA7-497E-9DF4-B6CDBFBC9C16}" srcOrd="2" destOrd="0" presId="urn:microsoft.com/office/officeart/2018/2/layout/IconVerticalSolidList"/>
    <dgm:cxn modelId="{5F1143B4-E103-4295-A3EA-50BE7225BE5F}" type="presParOf" srcId="{2AC33496-BDA7-497E-9DF4-B6CDBFBC9C16}" destId="{C4A1B41C-FE91-4077-AF04-D9DF18851E87}" srcOrd="0" destOrd="0" presId="urn:microsoft.com/office/officeart/2018/2/layout/IconVerticalSolidList"/>
    <dgm:cxn modelId="{FC62B081-6694-4AC2-80B3-27999F33B4B2}" type="presParOf" srcId="{2AC33496-BDA7-497E-9DF4-B6CDBFBC9C16}" destId="{56014815-46E7-4F99-A2A9-B9BDA0DFF5BC}" srcOrd="1" destOrd="0" presId="urn:microsoft.com/office/officeart/2018/2/layout/IconVerticalSolidList"/>
    <dgm:cxn modelId="{45DB499F-38D5-4B84-AB5E-A7CEC3EB21D2}" type="presParOf" srcId="{2AC33496-BDA7-497E-9DF4-B6CDBFBC9C16}" destId="{3FF85E8A-AC7B-4D0F-A294-78CFCAD3E163}" srcOrd="2" destOrd="0" presId="urn:microsoft.com/office/officeart/2018/2/layout/IconVerticalSolidList"/>
    <dgm:cxn modelId="{E6987D90-A18B-4616-87B1-969B6F1C5163}" type="presParOf" srcId="{2AC33496-BDA7-497E-9DF4-B6CDBFBC9C16}" destId="{572BD577-294E-43B9-A949-06D7FC3E4680}" srcOrd="3" destOrd="0" presId="urn:microsoft.com/office/officeart/2018/2/layout/IconVerticalSolidList"/>
    <dgm:cxn modelId="{C0747ADC-696B-4FC7-9ED4-05E890A7D0D6}" type="presParOf" srcId="{613CE1A4-CD0B-4C87-B5C3-3FDC96CB0D89}" destId="{6AA93C6E-1ED1-43F5-9375-9E33511BB7E4}" srcOrd="3" destOrd="0" presId="urn:microsoft.com/office/officeart/2018/2/layout/IconVerticalSolidList"/>
    <dgm:cxn modelId="{6B9FDFEA-3E50-4945-93D6-CB79F0283B65}" type="presParOf" srcId="{613CE1A4-CD0B-4C87-B5C3-3FDC96CB0D89}" destId="{217C5D9D-D24A-476B-B865-A1725B298AA2}" srcOrd="4" destOrd="0" presId="urn:microsoft.com/office/officeart/2018/2/layout/IconVerticalSolidList"/>
    <dgm:cxn modelId="{2A147723-B8D8-4010-A4ED-DAB0E0BDA64C}" type="presParOf" srcId="{217C5D9D-D24A-476B-B865-A1725B298AA2}" destId="{6A33751C-E04F-4423-B818-757659403B82}" srcOrd="0" destOrd="0" presId="urn:microsoft.com/office/officeart/2018/2/layout/IconVerticalSolidList"/>
    <dgm:cxn modelId="{21B09EC1-3162-49B3-8648-9AB25FA14F79}" type="presParOf" srcId="{217C5D9D-D24A-476B-B865-A1725B298AA2}" destId="{AFBB5921-7A6D-4A85-A457-848FBF917948}" srcOrd="1" destOrd="0" presId="urn:microsoft.com/office/officeart/2018/2/layout/IconVerticalSolidList"/>
    <dgm:cxn modelId="{F49DFA6D-454D-454B-B2C0-30C4142DFE7E}" type="presParOf" srcId="{217C5D9D-D24A-476B-B865-A1725B298AA2}" destId="{92B0851E-186C-4146-823E-8280246B392B}" srcOrd="2" destOrd="0" presId="urn:microsoft.com/office/officeart/2018/2/layout/IconVerticalSolidList"/>
    <dgm:cxn modelId="{ABF0A0B3-9F11-4804-95D4-C968532D0C32}" type="presParOf" srcId="{217C5D9D-D24A-476B-B865-A1725B298AA2}" destId="{ECC7AF18-1CB0-4D97-851B-6A1D8B13F2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ADB92-B980-4FF9-9911-FE5DFA58B277}">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5C7DB-57F7-4D1A-878A-F921276EAC86}">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C1A6D-611B-46F1-9DB2-7AC0DBB956F6}">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Get Growing Grants </a:t>
          </a:r>
        </a:p>
      </dsp:txBody>
      <dsp:txXfrm>
        <a:off x="1941716" y="718"/>
        <a:ext cx="4571887" cy="1681139"/>
      </dsp:txXfrm>
    </dsp:sp>
    <dsp:sp modelId="{C4A1B41C-FE91-4077-AF04-D9DF18851E87}">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14815-46E7-4F99-A2A9-B9BDA0DFF5BC}">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2BD577-294E-43B9-A949-06D7FC3E468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 </a:t>
          </a:r>
          <a:r>
            <a:rPr lang="en-US" sz="2500" kern="1200" err="1">
              <a:hlinkClick xmlns:r="http://schemas.openxmlformats.org/officeDocument/2006/relationships" r:id="rId5"/>
            </a:rPr>
            <a:t>eTeach</a:t>
          </a:r>
          <a:r>
            <a:rPr lang="en-US" sz="2500" kern="1200">
              <a:hlinkClick xmlns:r="http://schemas.openxmlformats.org/officeDocument/2006/relationships" r:id="rId5"/>
            </a:rPr>
            <a:t> link</a:t>
          </a:r>
          <a:r>
            <a:rPr lang="en-US" sz="2500" kern="1200"/>
            <a:t> </a:t>
          </a:r>
        </a:p>
      </dsp:txBody>
      <dsp:txXfrm>
        <a:off x="1941716" y="2102143"/>
        <a:ext cx="4571887" cy="1681139"/>
      </dsp:txXfrm>
    </dsp:sp>
    <dsp:sp modelId="{6A33751C-E04F-4423-B818-757659403B82}">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B5921-7A6D-4A85-A457-848FBF917948}">
      <dsp:nvSpPr>
        <dsp:cNvPr id="0" name=""/>
        <dsp:cNvSpPr/>
      </dsp:nvSpPr>
      <dsp:spPr>
        <a:xfrm>
          <a:off x="508544" y="4581824"/>
          <a:ext cx="924626" cy="924626"/>
        </a:xfrm>
        <a:prstGeom prst="rect">
          <a:avLst/>
        </a:prstGeom>
        <a:blipFill>
          <a:blip xmlns:r="http://schemas.openxmlformats.org/officeDocument/2006/relationships"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C7AF18-1CB0-4D97-851B-6A1D8B13F2C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8"/>
            </a:rPr>
            <a:t>Grants 4 Schools</a:t>
          </a:r>
          <a:endParaRPr lang="en-US" sz="2500" kern="1200"/>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D30B0-63A7-4CA8-81F5-9132CCE437AC}" type="datetimeFigureOut">
              <a:rPr lang="en-US"/>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3C4EE-FCCE-4F4C-A1EC-054E6DF039D0}" type="slidenum">
              <a:rPr lang="en-US"/>
              <a:t>‹#›</a:t>
            </a:fld>
            <a:endParaRPr lang="en-US"/>
          </a:p>
        </p:txBody>
      </p:sp>
    </p:spTree>
    <p:extLst>
      <p:ext uri="{BB962C8B-B14F-4D97-AF65-F5344CB8AC3E}">
        <p14:creationId xmlns:p14="http://schemas.microsoft.com/office/powerpoint/2010/main" val="417448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Why focus on litter?</a:t>
            </a:r>
          </a:p>
          <a:p>
            <a:endParaRPr lang="en-US">
              <a:cs typeface="Calibri"/>
            </a:endParaRPr>
          </a:p>
          <a:p>
            <a:r>
              <a:rPr lang="en-US">
                <a:cs typeface="Calibri"/>
              </a:rPr>
              <a:t>- bad for the environment, can pollute soil, water and air</a:t>
            </a:r>
          </a:p>
          <a:p>
            <a:r>
              <a:rPr lang="en-US">
                <a:cs typeface="Calibri"/>
              </a:rPr>
              <a:t>- looks horrible</a:t>
            </a:r>
            <a:endParaRPr lang="en-US"/>
          </a:p>
          <a:p>
            <a:r>
              <a:rPr lang="en-US">
                <a:cs typeface="Calibri"/>
              </a:rPr>
              <a:t>- costs money to clear up</a:t>
            </a:r>
          </a:p>
          <a:p>
            <a:r>
              <a:rPr lang="en-US">
                <a:cs typeface="Calibri"/>
              </a:rPr>
              <a:t>- can attract pests</a:t>
            </a:r>
          </a:p>
        </p:txBody>
      </p:sp>
      <p:sp>
        <p:nvSpPr>
          <p:cNvPr id="4" name="Slide Number Placeholder 3"/>
          <p:cNvSpPr>
            <a:spLocks noGrp="1"/>
          </p:cNvSpPr>
          <p:nvPr>
            <p:ph type="sldNum" sz="quarter" idx="5"/>
          </p:nvPr>
        </p:nvSpPr>
        <p:spPr/>
        <p:txBody>
          <a:bodyPr/>
          <a:lstStyle/>
          <a:p>
            <a:fld id="{BFE3C4EE-FCCE-4F4C-A1EC-054E6DF039D0}" type="slidenum">
              <a:rPr lang="en-US"/>
              <a:t>18</a:t>
            </a:fld>
            <a:endParaRPr lang="en-US"/>
          </a:p>
        </p:txBody>
      </p:sp>
    </p:spTree>
    <p:extLst>
      <p:ext uri="{BB962C8B-B14F-4D97-AF65-F5344CB8AC3E}">
        <p14:creationId xmlns:p14="http://schemas.microsoft.com/office/powerpoint/2010/main" val="405384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E3C4EE-FCCE-4F4C-A1EC-054E6DF039D0}" type="slidenum">
              <a:rPr lang="en-US" smtClean="0"/>
              <a:t>36</a:t>
            </a:fld>
            <a:endParaRPr lang="en-US"/>
          </a:p>
        </p:txBody>
      </p:sp>
    </p:spTree>
    <p:extLst>
      <p:ext uri="{BB962C8B-B14F-4D97-AF65-F5344CB8AC3E}">
        <p14:creationId xmlns:p14="http://schemas.microsoft.com/office/powerpoint/2010/main" val="180080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87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191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470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115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261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469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263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730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693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102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19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977677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eco-schools.org.uk/eyfs-pathway/seven-steps/step-2-environmental-review/" TargetMode="Externa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dcQH3lwsOWg?feature=oembed" TargetMode="External"/><Relationship Id="rId6" Type="http://schemas.openxmlformats.org/officeDocument/2006/relationships/image" Target="../media/image13.jpeg"/><Relationship Id="rId11" Type="http://schemas.openxmlformats.org/officeDocument/2006/relationships/image" Target="../media/image12.png"/><Relationship Id="rId5" Type="http://schemas.openxmlformats.org/officeDocument/2006/relationships/hyperlink" Target="https://www.eco-schools.org.uk/secondary-pathway/seven-steps/step-2-environmental-review/" TargetMode="External"/><Relationship Id="rId10" Type="http://schemas.openxmlformats.org/officeDocument/2006/relationships/image" Target="../media/image17.png"/><Relationship Id="rId4" Type="http://schemas.openxmlformats.org/officeDocument/2006/relationships/hyperlink" Target="https://www.eco-schools.org.uk/primary-pathway/seven-steps/environmental-review/"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ax-7w0D99h0?feature=oembed" TargetMode="External"/><Relationship Id="rId6" Type="http://schemas.openxmlformats.org/officeDocument/2006/relationships/hyperlink" Target="https://www.eco-schools.org.uk/secondary-pathway/seven-steps/step-3-action-plan/" TargetMode="External"/><Relationship Id="rId5" Type="http://schemas.openxmlformats.org/officeDocument/2006/relationships/hyperlink" Target="https://www.eco-schools.org.uk/primary-pathway/seven-steps/action-plan/" TargetMode="External"/><Relationship Id="rId4" Type="http://schemas.openxmlformats.org/officeDocument/2006/relationships/hyperlink" Target="https://www.eco-schools.org.uk/eyfs-pathway/seven-steps/step-3-action-plan/"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eco-schools.org.uk/eyfs-pathway/seven-steps/step-4-curriculum-links/" TargetMode="Externa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FaNhNwBSAhI?feature=oembed" TargetMode="External"/><Relationship Id="rId6" Type="http://schemas.openxmlformats.org/officeDocument/2006/relationships/image" Target="../media/image21.jpeg"/><Relationship Id="rId5" Type="http://schemas.openxmlformats.org/officeDocument/2006/relationships/hyperlink" Target="https://www.eco-schools.org.uk/secondary-pathway/seven-steps/step-4-curriculum-links/" TargetMode="External"/><Relationship Id="rId4" Type="http://schemas.openxmlformats.org/officeDocument/2006/relationships/hyperlink" Target="https://www.eco-schools.org.uk/primary-pathway/seven-steps/linking-to-the-curriculum/"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eco-schools.org.uk/eyfs-pathway/seven-steps/step-5-informing-and-involving/" TargetMode="Externa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6IwTE1119EU?feature=oembed" TargetMode="External"/><Relationship Id="rId6" Type="http://schemas.openxmlformats.org/officeDocument/2006/relationships/image" Target="../media/image24.jpeg"/><Relationship Id="rId5" Type="http://schemas.openxmlformats.org/officeDocument/2006/relationships/hyperlink" Target="https://www.eco-schools.org.uk/secondary-pathway/seven-steps/step-5-informing-and-involving/" TargetMode="External"/><Relationship Id="rId4" Type="http://schemas.openxmlformats.org/officeDocument/2006/relationships/hyperlink" Target="https://www.eco-schools.org.uk/primary-pathway/seven-steps/informing-and-involving/"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eco-schools.org.uk/eyfs-pathway/seven-steps/step-6-monitoring-and-evaluation/" TargetMode="Externa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NhDfaS_pxPw?feature=oembed" TargetMode="Externa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www.eco-schools.org.uk/secondary-pathway/seven-steps/step-6-monitoring-and-evaluatio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eco-schools.org.uk/eyfs-pathway/seven-steps/step-7-eco-code/" TargetMode="Externa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G9e5QvhwoF0?feature=oembed" TargetMode="External"/><Relationship Id="rId6" Type="http://schemas.openxmlformats.org/officeDocument/2006/relationships/image" Target="../media/image29.jpeg"/><Relationship Id="rId5" Type="http://schemas.openxmlformats.org/officeDocument/2006/relationships/hyperlink" Target="https://www.eco-schools.org.uk/secondary-pathway/seven-steps/step-7-eco-code/" TargetMode="External"/><Relationship Id="rId10" Type="http://schemas.openxmlformats.org/officeDocument/2006/relationships/image" Target="../media/image12.png"/><Relationship Id="rId4" Type="http://schemas.openxmlformats.org/officeDocument/2006/relationships/hyperlink" Target="https://www.eco-schools.org.uk/primary-pathway/seven-steps/eco-code/" TargetMode="Externa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hyperlink" Target="https://www.treesforcities.org/our-work/schools-programme/edible-playgrounds"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hop.woodlandtrust.org.uk/" TargetMode="External"/><Relationship Id="rId7" Type="http://schemas.openxmlformats.org/officeDocument/2006/relationships/image" Target="../media/image46.jpe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hyperlink" Target="http://www.woodlandtrust.org.uk/plant-trees/schools-and-communities/" TargetMode="External"/><Relationship Id="rId4" Type="http://schemas.openxmlformats.org/officeDocument/2006/relationships/hyperlink" Target="https://www.woodlandtrust.org.uk/about-us/what-we-do/we-plant-trees/uk-sourced-and-grown-schem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treetoolsforschools.org.uk/categorymenu/?cat=activities" TargetMode="External"/><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https://outdoorclassroomday.com/" TargetMode="External"/><Relationship Id="rId2" Type="http://schemas.openxmlformats.org/officeDocument/2006/relationships/hyperlink" Target="https://outdoorclassroomday.com/2019-map/"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hyperlink" Target="http://www.lrwt.org.uk/" TargetMode="External"/><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2.jpeg"/><Relationship Id="rId4" Type="http://schemas.openxmlformats.org/officeDocument/2006/relationships/image" Target="../media/image57.jpeg"/><Relationship Id="rId9"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hyperlink" Target="http://www.wildforestschool.org.uk/wild-art" TargetMode="External"/><Relationship Id="rId7"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video" Target="https://www.youtube.com/embed/3ToSUMKCJ_c?feature=oembed" TargetMode="Externa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video" Target="https://www.youtube.com/embed/s-7vsvgoCJI?feature=oembed"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eco-schools.org.uk/wp-content/uploads/2020/04/Healthy-Living-Eco-Schools-At-Home-3.pdf" TargetMode="External"/><Relationship Id="rId3" Type="http://schemas.openxmlformats.org/officeDocument/2006/relationships/hyperlink" Target="http://www.eco-schools.org.uk/wp-content/uploads/2020/03/Biodiversity-Eco-Schools-at-Home.pdf" TargetMode="External"/><Relationship Id="rId7" Type="http://schemas.openxmlformats.org/officeDocument/2006/relationships/hyperlink" Target="http://www.eco-schools.org.uk/wp-content/uploads/2020/04/Global-Citizenship-Eco-Schools-At-Home.pdf" TargetMode="External"/><Relationship Id="rId2"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hyperlink" Target="http://www.eco-schools.org.uk/wp-content/uploads/2020/03/Energy-Eco-Schools-At-Home.pdf" TargetMode="External"/><Relationship Id="rId11" Type="http://schemas.openxmlformats.org/officeDocument/2006/relationships/image" Target="../media/image88.png"/><Relationship Id="rId5" Type="http://schemas.openxmlformats.org/officeDocument/2006/relationships/hyperlink" Target="https://www.eco-schools.org.uk/litter-ecoschoolsathome/" TargetMode="External"/><Relationship Id="rId10" Type="http://schemas.openxmlformats.org/officeDocument/2006/relationships/image" Target="../media/image87.png"/><Relationship Id="rId4" Type="http://schemas.openxmlformats.org/officeDocument/2006/relationships/hyperlink" Target="https://www.eco-schools.org.uk/marine-ecoschoolathome/" TargetMode="External"/><Relationship Id="rId9" Type="http://schemas.openxmlformats.org/officeDocument/2006/relationships/hyperlink" Target="https://www.eco-schools.org.uk/school-grounds-ecoschoolsathom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chools.leicester.gov.uk/services/environment-health-and-well-being/environmental-educa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hyperlink" Target="https://www.pinterest.co.uk/pin/619807967438139260/" TargetMode="External"/><Relationship Id="rId18" Type="http://schemas.openxmlformats.org/officeDocument/2006/relationships/image" Target="../media/image96.jpeg"/><Relationship Id="rId3" Type="http://schemas.openxmlformats.org/officeDocument/2006/relationships/hyperlink" Target="https://www.pinterest.co.uk/pin/619807967438966743/" TargetMode="External"/><Relationship Id="rId7" Type="http://schemas.openxmlformats.org/officeDocument/2006/relationships/hyperlink" Target="https://www.pinterest.co.uk/pin/619807967438410508/" TargetMode="External"/><Relationship Id="rId12" Type="http://schemas.openxmlformats.org/officeDocument/2006/relationships/image" Target="../media/image93.jpeg"/><Relationship Id="rId17" Type="http://schemas.openxmlformats.org/officeDocument/2006/relationships/hyperlink" Target="https://www.pinterest.co.uk/pin/619807967437805895/" TargetMode="External"/><Relationship Id="rId2" Type="http://schemas.openxmlformats.org/officeDocument/2006/relationships/hyperlink" Target="https://www.pinterest.co.uk/ecoschoolsengla/school-grounds-topic/" TargetMode="External"/><Relationship Id="rId16" Type="http://schemas.openxmlformats.org/officeDocument/2006/relationships/image" Target="../media/image95.jpeg"/><Relationship Id="rId1" Type="http://schemas.openxmlformats.org/officeDocument/2006/relationships/slideLayout" Target="../slideLayouts/slideLayout6.xml"/><Relationship Id="rId6" Type="http://schemas.openxmlformats.org/officeDocument/2006/relationships/image" Target="../media/image90.jpeg"/><Relationship Id="rId11" Type="http://schemas.openxmlformats.org/officeDocument/2006/relationships/hyperlink" Target="https://www.pinterest.co.uk/pin/619807967438410488/" TargetMode="External"/><Relationship Id="rId5" Type="http://schemas.openxmlformats.org/officeDocument/2006/relationships/hyperlink" Target="https://www.pinterest.co.uk/pin/619807967439813599/" TargetMode="External"/><Relationship Id="rId15" Type="http://schemas.openxmlformats.org/officeDocument/2006/relationships/hyperlink" Target="https://www.pinterest.co.uk/pin/AffrPkA1XDU_q-QsKUt2U3n4MRTdkAtQeuYUiny17-EPzTmNgXsnuP8/" TargetMode="External"/><Relationship Id="rId10" Type="http://schemas.openxmlformats.org/officeDocument/2006/relationships/image" Target="../media/image92.jpeg"/><Relationship Id="rId4" Type="http://schemas.openxmlformats.org/officeDocument/2006/relationships/image" Target="../media/image89.jpeg"/><Relationship Id="rId9" Type="http://schemas.openxmlformats.org/officeDocument/2006/relationships/hyperlink" Target="https://www.pinterest.co.uk/pin/619807967438410465/" TargetMode="External"/><Relationship Id="rId14" Type="http://schemas.openxmlformats.org/officeDocument/2006/relationships/image" Target="../media/image94.jpeg"/></Relationships>
</file>

<file path=ppt/slides/_rels/slide31.xml.rels><?xml version="1.0" encoding="UTF-8" standalone="yes"?>
<Relationships xmlns="http://schemas.openxmlformats.org/package/2006/relationships"><Relationship Id="rId8" Type="http://schemas.openxmlformats.org/officeDocument/2006/relationships/hyperlink" Target="https://www.growwilduk.com/visit-volunteer/youth-projects/are-you-aged-14-25-and-buzzing-project-ideas" TargetMode="External"/><Relationship Id="rId3" Type="http://schemas.openxmlformats.org/officeDocument/2006/relationships/image" Target="../media/image97.png"/><Relationship Id="rId7" Type="http://schemas.openxmlformats.org/officeDocument/2006/relationships/hyperlink" Target="https://www.growwilduk.com/why-grow-wild/sign-our-emails" TargetMode="External"/><Relationship Id="rId2" Type="http://schemas.openxmlformats.org/officeDocument/2006/relationships/slideLayout" Target="../slideLayouts/slideLayout2.xml"/><Relationship Id="rId1" Type="http://schemas.openxmlformats.org/officeDocument/2006/relationships/video" Target="https://www.youtube.com/embed/Wwk-HHnIGuc?feature=oembed" TargetMode="External"/><Relationship Id="rId6" Type="http://schemas.openxmlformats.org/officeDocument/2006/relationships/hyperlink" Target="https://www.growwilduk.com/blog/funding-meant-i-could-host-my-first-solo-exhibition" TargetMode="External"/><Relationship Id="rId5" Type="http://schemas.openxmlformats.org/officeDocument/2006/relationships/hyperlink" Target="https://www.youtube.com/watch?v=YK3rfAecjJo" TargetMode="External"/><Relationship Id="rId10" Type="http://schemas.openxmlformats.org/officeDocument/2006/relationships/image" Target="../media/image99.jpeg"/><Relationship Id="rId4" Type="http://schemas.openxmlformats.org/officeDocument/2006/relationships/hyperlink" Target="https://www.youtube.com/watch?v=ws3vFB369EM" TargetMode="External"/><Relationship Id="rId9"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hyperlink" Target="https://schoolgardening.rhs.org.uk/home" TargetMode="External"/><Relationship Id="rId2" Type="http://schemas.openxmlformats.org/officeDocument/2006/relationships/image" Target="../media/image100.png"/><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jpeg"/></Relationships>
</file>

<file path=ppt/slides/_rels/slide3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jpeg"/><Relationship Id="rId3" Type="http://schemas.openxmlformats.org/officeDocument/2006/relationships/hyperlink" Target="https://www.ltl.org.uk/projects/local-school-nature-grants/#nature-grant" TargetMode="External"/><Relationship Id="rId7" Type="http://schemas.openxmlformats.org/officeDocument/2006/relationships/image" Target="../media/image105.jpeg"/><Relationship Id="rId12" Type="http://schemas.openxmlformats.org/officeDocument/2006/relationships/image" Target="../media/image110.png"/><Relationship Id="rId2" Type="http://schemas.openxmlformats.org/officeDocument/2006/relationships/hyperlink" Target="https://www.ltl.org.uk/free-resources/" TargetMode="External"/><Relationship Id="rId1" Type="http://schemas.openxmlformats.org/officeDocument/2006/relationships/slideLayout" Target="../slideLayouts/slideLayout2.xml"/><Relationship Id="rId6" Type="http://schemas.openxmlformats.org/officeDocument/2006/relationships/image" Target="../media/image104.jpeg"/><Relationship Id="rId11" Type="http://schemas.openxmlformats.org/officeDocument/2006/relationships/image" Target="../media/image109.jpeg"/><Relationship Id="rId5" Type="http://schemas.openxmlformats.org/officeDocument/2006/relationships/image" Target="../media/image103.jpeg"/><Relationship Id="rId10" Type="http://schemas.openxmlformats.org/officeDocument/2006/relationships/image" Target="../media/image108.jpeg"/><Relationship Id="rId4" Type="http://schemas.openxmlformats.org/officeDocument/2006/relationships/hyperlink" Target="http://www.ltl.org.uk/" TargetMode="External"/><Relationship Id="rId9" Type="http://schemas.openxmlformats.org/officeDocument/2006/relationships/image" Target="../media/image107.jpeg"/><Relationship Id="rId14" Type="http://schemas.openxmlformats.org/officeDocument/2006/relationships/image" Target="../media/image112.jpeg"/></Relationships>
</file>

<file path=ppt/slides/_rels/slide34.xml.rels><?xml version="1.0" encoding="UTF-8" standalone="yes"?>
<Relationships xmlns="http://schemas.openxmlformats.org/package/2006/relationships"><Relationship Id="rId3" Type="http://schemas.openxmlformats.org/officeDocument/2006/relationships/hyperlink" Target="http://www.ltl.org.uk/projects/isga2021" TargetMode="External"/><Relationship Id="rId2" Type="http://schemas.openxmlformats.org/officeDocument/2006/relationships/hyperlink" Target="http://www.internationalschoolgrounds.org/" TargetMode="Externa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19.jpeg"/><Relationship Id="rId2" Type="http://schemas.openxmlformats.org/officeDocument/2006/relationships/image" Target="../media/image115.jpeg"/><Relationship Id="rId1" Type="http://schemas.openxmlformats.org/officeDocument/2006/relationships/slideLayout" Target="../slideLayouts/slideLayout2.xml"/><Relationship Id="rId6" Type="http://schemas.openxmlformats.org/officeDocument/2006/relationships/hyperlink" Target="http://www.facebook.com/forestschooleastmidlands" TargetMode="External"/><Relationship Id="rId5" Type="http://schemas.openxmlformats.org/officeDocument/2006/relationships/image" Target="../media/image118.jpeg"/><Relationship Id="rId4" Type="http://schemas.openxmlformats.org/officeDocument/2006/relationships/image" Target="../media/image1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image" Target="../media/image122.png"/><Relationship Id="rId4" Type="http://schemas.openxmlformats.org/officeDocument/2006/relationships/image" Target="../media/image121.jpeg"/></Relationships>
</file>

<file path=ppt/slides/_rels/slide37.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image" Target="../media/image125.jpeg"/><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3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jpeg"/><Relationship Id="rId1" Type="http://schemas.openxmlformats.org/officeDocument/2006/relationships/slideLayout" Target="../slideLayouts/slideLayout2.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s>
</file>

<file path=ppt/slides/_rels/slide39.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132.png"/><Relationship Id="rId7" Type="http://schemas.openxmlformats.org/officeDocument/2006/relationships/image" Target="../media/image138.jpeg"/><Relationship Id="rId2" Type="http://schemas.openxmlformats.org/officeDocument/2006/relationships/image" Target="../media/image131.jpeg"/><Relationship Id="rId1" Type="http://schemas.openxmlformats.org/officeDocument/2006/relationships/slideLayout" Target="../slideLayouts/slideLayout2.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3.jpeg"/><Relationship Id="rId9" Type="http://schemas.openxmlformats.org/officeDocument/2006/relationships/image" Target="../media/image13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twitter.com/LeicFoodGrowing" TargetMode="External"/><Relationship Id="rId3" Type="http://schemas.openxmlformats.org/officeDocument/2006/relationships/image" Target="../media/image140.jpeg"/><Relationship Id="rId7" Type="http://schemas.openxmlformats.org/officeDocument/2006/relationships/image" Target="../media/image142.png"/><Relationship Id="rId2" Type="http://schemas.openxmlformats.org/officeDocument/2006/relationships/image" Target="../media/image139.png"/><Relationship Id="rId1" Type="http://schemas.openxmlformats.org/officeDocument/2006/relationships/slideLayout" Target="../slideLayouts/slideLayout4.xml"/><Relationship Id="rId6" Type="http://schemas.openxmlformats.org/officeDocument/2006/relationships/hyperlink" Target="https://www.facebook.com/groups/leicesterfoodgrowing/" TargetMode="External"/><Relationship Id="rId11" Type="http://schemas.openxmlformats.org/officeDocument/2006/relationships/hyperlink" Target="http://www.leicester.gov.uk/your-council/policies-plans-and-strategies/environment-and-sustainability/leicesters-food-plan/get-growing-grant" TargetMode="External"/><Relationship Id="rId5" Type="http://schemas.openxmlformats.org/officeDocument/2006/relationships/image" Target="../media/image141.png"/><Relationship Id="rId10" Type="http://schemas.openxmlformats.org/officeDocument/2006/relationships/hyperlink" Target="mailto:midlands@tcv.org.uk" TargetMode="External"/><Relationship Id="rId4" Type="http://schemas.openxmlformats.org/officeDocument/2006/relationships/image" Target="../media/image134.jpeg"/><Relationship Id="rId9" Type="http://schemas.openxmlformats.org/officeDocument/2006/relationships/image" Target="../media/image143.png"/></Relationships>
</file>

<file path=ppt/slides/_rels/slide41.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4.xml"/><Relationship Id="rId6" Type="http://schemas.openxmlformats.org/officeDocument/2006/relationships/image" Target="../media/image148.jpeg"/><Relationship Id="rId5" Type="http://schemas.openxmlformats.org/officeDocument/2006/relationships/image" Target="../media/image147.jpeg"/><Relationship Id="rId4" Type="http://schemas.openxmlformats.org/officeDocument/2006/relationships/image" Target="../media/image146.jpeg"/></Relationships>
</file>

<file path=ppt/slides/_rels/slide42.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nstructtraining.co.uk/" TargetMode="External"/><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44.xml.rels><?xml version="1.0" encoding="UTF-8" standalone="yes"?>
<Relationships xmlns="http://schemas.openxmlformats.org/package/2006/relationships"><Relationship Id="rId3" Type="http://schemas.openxmlformats.org/officeDocument/2006/relationships/hyperlink" Target="http://www.countrysideclassroom.org.uk/" TargetMode="External"/><Relationship Id="rId2" Type="http://schemas.openxmlformats.org/officeDocument/2006/relationships/image" Target="../media/image155.png"/><Relationship Id="rId1" Type="http://schemas.openxmlformats.org/officeDocument/2006/relationships/slideLayout" Target="../slideLayouts/slideLayout6.xml"/><Relationship Id="rId5" Type="http://schemas.openxmlformats.org/officeDocument/2006/relationships/image" Target="../media/image157.jpeg"/><Relationship Id="rId4" Type="http://schemas.openxmlformats.org/officeDocument/2006/relationships/image" Target="../media/image156.jpeg"/></Relationships>
</file>

<file path=ppt/slides/_rels/slide45.xml.rels><?xml version="1.0" encoding="UTF-8" standalone="yes"?>
<Relationships xmlns="http://schemas.openxmlformats.org/package/2006/relationships"><Relationship Id="rId3" Type="http://schemas.openxmlformats.org/officeDocument/2006/relationships/hyperlink" Target="http://www.wildforestschool.org.uk/wild-about-learning" TargetMode="External"/><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slideLayout" Target="../slideLayouts/slideLayout2.xml"/><Relationship Id="rId1" Type="http://schemas.openxmlformats.org/officeDocument/2006/relationships/video" Target="https://www.youtube.com/embed/RTsnMy3UPVA?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urbanscience.eu/uk/learning-modulesxplorenature.org/surveys" TargetMode="External"/><Relationship Id="rId2" Type="http://schemas.openxmlformats.org/officeDocument/2006/relationships/hyperlink" Target="https://www.opalexplorenature.org/surveys" TargetMode="External"/><Relationship Id="rId1" Type="http://schemas.openxmlformats.org/officeDocument/2006/relationships/slideLayout" Target="../slideLayouts/slideLayout2.xml"/><Relationship Id="rId4" Type="http://schemas.openxmlformats.org/officeDocument/2006/relationships/hyperlink" Target="https://www.ase.org.uk/outdoor-scienc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leicester.gov.uk/your-council/policies-plans-and-strategies/environment-and-sustainability/climate-emergency/" TargetMode="External"/><Relationship Id="rId2" Type="http://schemas.openxmlformats.org/officeDocument/2006/relationships/image" Target="../media/image160.jpeg"/><Relationship Id="rId1" Type="http://schemas.openxmlformats.org/officeDocument/2006/relationships/slideLayout" Target="../slideLayouts/slideLayout6.xml"/><Relationship Id="rId4" Type="http://schemas.openxmlformats.org/officeDocument/2006/relationships/hyperlink" Target="http://schools.leicester.gov.uk/climate-emergenc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jobs.leicester.gov.uk/jobs/Education-Officer-Eco-Schools-1568"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offschool.org.uk/" TargetMode="External"/><Relationship Id="rId4" Type="http://schemas.openxmlformats.org/officeDocument/2006/relationships/hyperlink" Target="https://unccelearn.org/educcate/" TargetMode="Externa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image" Target="../media/image170.sv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mailto:Eco-Schools@leicester.gov.uk" TargetMode="External"/><Relationship Id="rId3" Type="http://schemas.openxmlformats.org/officeDocument/2006/relationships/image" Target="../media/image173.png"/><Relationship Id="rId7" Type="http://schemas.openxmlformats.org/officeDocument/2006/relationships/image" Target="../media/image143.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X0oofNVswGE?feature=oembed" TargetMode="External"/><Relationship Id="rId6" Type="http://schemas.openxmlformats.org/officeDocument/2006/relationships/hyperlink" Target="https://www.eco-schools.org.uk/secondary-pathway/seven-steps/step-1-eco-committee/" TargetMode="External"/><Relationship Id="rId5" Type="http://schemas.openxmlformats.org/officeDocument/2006/relationships/hyperlink" Target="https://www.eco-schools.org.uk/primary-pathway/seven-steps/eco-committee/" TargetMode="External"/><Relationship Id="rId4" Type="http://schemas.openxmlformats.org/officeDocument/2006/relationships/hyperlink" Target="https://www.eco-schools.org.uk/eyfs-pathway/seven-steps/step-1-eco-committ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749A2C-639D-4222-8B5A-9EEF7D3835E2}"/>
              </a:ext>
            </a:extLst>
          </p:cNvPr>
          <p:cNvSpPr>
            <a:spLocks noGrp="1"/>
          </p:cNvSpPr>
          <p:nvPr>
            <p:ph type="ctrTitle"/>
          </p:nvPr>
        </p:nvSpPr>
        <p:spPr>
          <a:xfrm>
            <a:off x="2443789" y="1803031"/>
            <a:ext cx="7615825" cy="2031055"/>
          </a:xfrm>
        </p:spPr>
        <p:txBody>
          <a:bodyPr>
            <a:normAutofit/>
          </a:bodyPr>
          <a:lstStyle/>
          <a:p>
            <a:r>
              <a:rPr lang="en-GB">
                <a:solidFill>
                  <a:srgbClr val="FFFFFF"/>
                </a:solidFill>
              </a:rPr>
              <a:t>#</a:t>
            </a:r>
            <a:r>
              <a:rPr lang="en-GB" err="1">
                <a:solidFill>
                  <a:srgbClr val="FFFFFF"/>
                </a:solidFill>
              </a:rPr>
              <a:t>EcoTeach</a:t>
            </a:r>
            <a:r>
              <a:rPr lang="en-GB">
                <a:solidFill>
                  <a:srgbClr val="FFFFFF"/>
                </a:solidFill>
              </a:rPr>
              <a:t> Webinar </a:t>
            </a:r>
            <a:br>
              <a:rPr lang="en-GB">
                <a:cs typeface="Calibri Light"/>
              </a:rPr>
            </a:br>
            <a:r>
              <a:rPr lang="en-GB">
                <a:solidFill>
                  <a:srgbClr val="FFFFFF"/>
                </a:solidFill>
              </a:rPr>
              <a:t>School Grounds  </a:t>
            </a:r>
          </a:p>
        </p:txBody>
      </p:sp>
      <p:sp>
        <p:nvSpPr>
          <p:cNvPr id="3" name="Subtitle 2">
            <a:extLst>
              <a:ext uri="{FF2B5EF4-FFF2-40B4-BE49-F238E27FC236}">
                <a16:creationId xmlns:a16="http://schemas.microsoft.com/office/drawing/2014/main" id="{3DCFFD74-8732-46D0-A805-FC99D462827D}"/>
              </a:ext>
            </a:extLst>
          </p:cNvPr>
          <p:cNvSpPr>
            <a:spLocks noGrp="1"/>
          </p:cNvSpPr>
          <p:nvPr>
            <p:ph type="subTitle" idx="1"/>
          </p:nvPr>
        </p:nvSpPr>
        <p:spPr>
          <a:xfrm>
            <a:off x="3045368" y="4074718"/>
            <a:ext cx="6105194" cy="682079"/>
          </a:xfrm>
        </p:spPr>
        <p:txBody>
          <a:bodyPr vert="horz" lIns="91440" tIns="45720" rIns="91440" bIns="45720" rtlCol="0" anchor="t">
            <a:noAutofit/>
          </a:bodyPr>
          <a:lstStyle/>
          <a:p>
            <a:r>
              <a:rPr lang="en-GB" sz="2000">
                <a:solidFill>
                  <a:srgbClr val="FFFFFF"/>
                </a:solidFill>
              </a:rPr>
              <a:t>Lee Jowett, Environmental Education Coordinator</a:t>
            </a:r>
            <a:endParaRPr lang="en-GB" sz="2000">
              <a:solidFill>
                <a:srgbClr val="FFFFFF"/>
              </a:solidFill>
              <a:cs typeface="Calibri"/>
            </a:endParaRPr>
          </a:p>
          <a:p>
            <a:r>
              <a:rPr lang="en-GB" sz="2000">
                <a:solidFill>
                  <a:srgbClr val="FFFFFF"/>
                </a:solidFill>
              </a:rPr>
              <a:t>Amy Peace, Graduate Project Officer</a:t>
            </a:r>
            <a:endParaRPr lang="en-GB" sz="2000">
              <a:solidFill>
                <a:srgbClr val="FFFFFF"/>
              </a:solidFill>
              <a:cs typeface="Calibri"/>
            </a:endParaRPr>
          </a:p>
        </p:txBody>
      </p:sp>
    </p:spTree>
    <p:extLst>
      <p:ext uri="{BB962C8B-B14F-4D97-AF65-F5344CB8AC3E}">
        <p14:creationId xmlns:p14="http://schemas.microsoft.com/office/powerpoint/2010/main" val="89948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559277" y="1836903"/>
            <a:ext cx="5766587" cy="4788094"/>
          </a:xfrm>
        </p:spPr>
        <p:txBody>
          <a:bodyPr vert="horz" lIns="91440" tIns="45720" rIns="91440" bIns="45720" rtlCol="0" anchor="t">
            <a:normAutofit/>
          </a:bodyPr>
          <a:lstStyle/>
          <a:p>
            <a:r>
              <a:rPr lang="en-US">
                <a:cs typeface="Calibri"/>
              </a:rPr>
              <a:t>Step 2 – Environmental Review – investigating the school's environmental performance</a:t>
            </a:r>
            <a:endParaRPr lang="en-US"/>
          </a:p>
          <a:p>
            <a:endParaRPr lang="en-US">
              <a:cs typeface="Calibri"/>
            </a:endParaRPr>
          </a:p>
          <a:p>
            <a:pPr lvl="1"/>
            <a:r>
              <a:rPr lang="en-US">
                <a:cs typeface="Calibri"/>
              </a:rPr>
              <a:t>Covers all 10 Eco-Schools topics</a:t>
            </a:r>
          </a:p>
          <a:p>
            <a:pPr lvl="1"/>
            <a:r>
              <a:rPr lang="en-US">
                <a:cs typeface="Calibri"/>
              </a:rPr>
              <a:t>A copy is displayed on the notice board</a:t>
            </a:r>
          </a:p>
          <a:p>
            <a:pPr lvl="1"/>
            <a:r>
              <a:rPr lang="en-US">
                <a:cs typeface="Calibri"/>
              </a:rPr>
              <a:t>It is updated/reviewed at least every 2 years </a:t>
            </a:r>
            <a:r>
              <a:rPr lang="en-US" i="1">
                <a:cs typeface="Calibri"/>
              </a:rPr>
              <a:t>(best practice is annually)</a:t>
            </a:r>
          </a:p>
        </p:txBody>
      </p:sp>
      <p:sp>
        <p:nvSpPr>
          <p:cNvPr id="5" name="TextBox 4">
            <a:extLst>
              <a:ext uri="{FF2B5EF4-FFF2-40B4-BE49-F238E27FC236}">
                <a16:creationId xmlns:a16="http://schemas.microsoft.com/office/drawing/2014/main" id="{4E44896C-A054-42BF-BBAE-F0D64387A0B4}"/>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hlinkClick r:id="rId4"/>
            </a:endParaRPr>
          </a:p>
          <a:p>
            <a:r>
              <a:rPr lang="en-GB">
                <a:cs typeface="Calibri"/>
                <a:hlinkClick r:id="rId5"/>
              </a:rPr>
              <a:t>Secondary</a:t>
            </a:r>
            <a:r>
              <a:rPr lang="en-US">
                <a:cs typeface="Calibri"/>
                <a:hlinkClick r:id="rId5"/>
              </a:rPr>
              <a:t> resources</a:t>
            </a:r>
          </a:p>
          <a:p>
            <a:endParaRPr lang="en-US">
              <a:cs typeface="Calibri"/>
            </a:endParaRPr>
          </a:p>
        </p:txBody>
      </p:sp>
      <p:pic>
        <p:nvPicPr>
          <p:cNvPr id="6" name="Picture 6" descr="Eco School video - Environmental Review" title="Eco School video - Environmental Review">
            <a:hlinkClick r:id="" action="ppaction://media"/>
            <a:extLst>
              <a:ext uri="{FF2B5EF4-FFF2-40B4-BE49-F238E27FC236}">
                <a16:creationId xmlns:a16="http://schemas.microsoft.com/office/drawing/2014/main" id="{341CC279-7197-4133-8298-5ABD6F538F77}"/>
              </a:ext>
            </a:extLst>
          </p:cNvPr>
          <p:cNvPicPr>
            <a:picLocks noRot="1" noChangeAspect="1"/>
          </p:cNvPicPr>
          <p:nvPr>
            <a:videoFile r:link="rId1"/>
          </p:nvPr>
        </p:nvPicPr>
        <p:blipFill>
          <a:blip r:embed="rId6"/>
          <a:stretch>
            <a:fillRect/>
          </a:stretch>
        </p:blipFill>
        <p:spPr>
          <a:xfrm>
            <a:off x="7620000" y="3800989"/>
            <a:ext cx="4139514" cy="2798291"/>
          </a:xfrm>
          <a:prstGeom prst="rect">
            <a:avLst/>
          </a:prstGeom>
        </p:spPr>
      </p:pic>
      <p:pic>
        <p:nvPicPr>
          <p:cNvPr id="10" name="Picture 10" descr="Image of Primary environmental review">
            <a:extLst>
              <a:ext uri="{FF2B5EF4-FFF2-40B4-BE49-F238E27FC236}">
                <a16:creationId xmlns:a16="http://schemas.microsoft.com/office/drawing/2014/main" id="{EF39D6B8-202F-4C73-B656-49FA85CC8F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15184" y="1789916"/>
            <a:ext cx="1219202" cy="1764464"/>
          </a:xfrm>
          <a:prstGeom prst="rect">
            <a:avLst/>
          </a:prstGeom>
          <a:ln w="6350">
            <a:solidFill>
              <a:schemeClr val="tx1"/>
            </a:solidFill>
          </a:ln>
        </p:spPr>
      </p:pic>
      <p:pic>
        <p:nvPicPr>
          <p:cNvPr id="12" name="Picture 12" descr="Image of EYFS environmental review">
            <a:extLst>
              <a:ext uri="{FF2B5EF4-FFF2-40B4-BE49-F238E27FC236}">
                <a16:creationId xmlns:a16="http://schemas.microsoft.com/office/drawing/2014/main" id="{F3A3FF64-F1B4-4BCC-AC87-38059FDF86F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66239" y="1794117"/>
            <a:ext cx="1260389" cy="1756063"/>
          </a:xfrm>
          <a:prstGeom prst="rect">
            <a:avLst/>
          </a:prstGeom>
          <a:ln w="6350">
            <a:solidFill>
              <a:schemeClr val="tx1"/>
            </a:solidFill>
          </a:ln>
        </p:spPr>
      </p:pic>
      <p:pic>
        <p:nvPicPr>
          <p:cNvPr id="14" name="Picture 14" descr="Image of Secondary environmental review">
            <a:extLst>
              <a:ext uri="{FF2B5EF4-FFF2-40B4-BE49-F238E27FC236}">
                <a16:creationId xmlns:a16="http://schemas.microsoft.com/office/drawing/2014/main" id="{24E12933-DEFC-4806-8BAB-24C3D52F3D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02346" y="1777098"/>
            <a:ext cx="1291281" cy="1769505"/>
          </a:xfrm>
          <a:prstGeom prst="rect">
            <a:avLst/>
          </a:prstGeom>
          <a:ln w="6350">
            <a:solidFill>
              <a:schemeClr val="tx1"/>
            </a:solidFill>
          </a:ln>
        </p:spPr>
      </p:pic>
      <p:pic>
        <p:nvPicPr>
          <p:cNvPr id="16" name="Picture 16" descr="Image of Secondary environmental review">
            <a:extLst>
              <a:ext uri="{FF2B5EF4-FFF2-40B4-BE49-F238E27FC236}">
                <a16:creationId xmlns:a16="http://schemas.microsoft.com/office/drawing/2014/main" id="{1252E8B2-F0A5-44BA-8177-2F2CA46E6E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89509" y="1778054"/>
            <a:ext cx="1291281" cy="1767595"/>
          </a:xfrm>
          <a:prstGeom prst="rect">
            <a:avLst/>
          </a:prstGeom>
          <a:ln w="6350">
            <a:solidFill>
              <a:schemeClr val="tx1"/>
            </a:solidFill>
          </a:ln>
        </p:spPr>
      </p:pic>
      <p:sp>
        <p:nvSpPr>
          <p:cNvPr id="18" name="TextBox 17">
            <a:extLst>
              <a:ext uri="{FF2B5EF4-FFF2-40B4-BE49-F238E27FC236}">
                <a16:creationId xmlns:a16="http://schemas.microsoft.com/office/drawing/2014/main" id="{676E634B-3F58-418C-8080-1C7E1F2D1D92}"/>
              </a:ext>
            </a:extLst>
          </p:cNvPr>
          <p:cNvSpPr txBox="1"/>
          <p:nvPr/>
        </p:nvSpPr>
        <p:spPr>
          <a:xfrm>
            <a:off x="7155543" y="1410305"/>
            <a:ext cx="8563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EYFS</a:t>
            </a:r>
          </a:p>
        </p:txBody>
      </p:sp>
      <p:sp>
        <p:nvSpPr>
          <p:cNvPr id="19" name="TextBox 18">
            <a:extLst>
              <a:ext uri="{FF2B5EF4-FFF2-40B4-BE49-F238E27FC236}">
                <a16:creationId xmlns:a16="http://schemas.microsoft.com/office/drawing/2014/main" id="{09A06B24-5C95-4B9A-AB56-8C7796E705F3}"/>
              </a:ext>
            </a:extLst>
          </p:cNvPr>
          <p:cNvSpPr txBox="1"/>
          <p:nvPr/>
        </p:nvSpPr>
        <p:spPr>
          <a:xfrm>
            <a:off x="8316686" y="1410304"/>
            <a:ext cx="1134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Primary</a:t>
            </a:r>
          </a:p>
        </p:txBody>
      </p:sp>
      <p:sp>
        <p:nvSpPr>
          <p:cNvPr id="20" name="TextBox 19">
            <a:extLst>
              <a:ext uri="{FF2B5EF4-FFF2-40B4-BE49-F238E27FC236}">
                <a16:creationId xmlns:a16="http://schemas.microsoft.com/office/drawing/2014/main" id="{8D2B9E9F-7206-4A24-B98E-06640AFBA982}"/>
              </a:ext>
            </a:extLst>
          </p:cNvPr>
          <p:cNvSpPr txBox="1"/>
          <p:nvPr/>
        </p:nvSpPr>
        <p:spPr>
          <a:xfrm>
            <a:off x="10191448" y="1410304"/>
            <a:ext cx="1303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Secondary</a:t>
            </a:r>
          </a:p>
        </p:txBody>
      </p:sp>
      <p:pic>
        <p:nvPicPr>
          <p:cNvPr id="9" name="Picture 7" descr="Eco schools logo">
            <a:extLst>
              <a:ext uri="{FF2B5EF4-FFF2-40B4-BE49-F238E27FC236}">
                <a16:creationId xmlns:a16="http://schemas.microsoft.com/office/drawing/2014/main" id="{CC7D64FD-AA49-4941-8636-8B59DF61542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21" name="Title 1" hidden="1">
            <a:extLst>
              <a:ext uri="{FF2B5EF4-FFF2-40B4-BE49-F238E27FC236}">
                <a16:creationId xmlns:a16="http://schemas.microsoft.com/office/drawing/2014/main" id="{57A57FCF-0A65-421F-94E4-20B97DB33EC5}"/>
              </a:ext>
            </a:extLst>
          </p:cNvPr>
          <p:cNvSpPr txBox="1">
            <a:spLocks/>
          </p:cNvSpPr>
          <p:nvPr/>
        </p:nvSpPr>
        <p:spPr>
          <a:xfrm>
            <a:off x="696223" y="3289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a:t>
            </a:r>
            <a:r>
              <a:rPr lang="en-US" b="1">
                <a:ea typeface="+mj-lt"/>
                <a:cs typeface="+mj-lt"/>
              </a:rPr>
              <a:t> 2</a:t>
            </a:r>
            <a:endParaRPr lang="en-US"/>
          </a:p>
        </p:txBody>
      </p:sp>
      <p:sp>
        <p:nvSpPr>
          <p:cNvPr id="2" name="Title 1">
            <a:extLst>
              <a:ext uri="{FF2B5EF4-FFF2-40B4-BE49-F238E27FC236}">
                <a16:creationId xmlns:a16="http://schemas.microsoft.com/office/drawing/2014/main" id="{F65EB969-171C-4B85-9B40-5315EA9A166F}"/>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 </a:t>
            </a:r>
            <a:r>
              <a:rPr lang="en-US" b="1">
                <a:solidFill>
                  <a:schemeClr val="bg1"/>
                </a:solidFill>
                <a:ea typeface="+mj-lt"/>
                <a:cs typeface="+mj-lt"/>
              </a:rPr>
              <a:t>1</a:t>
            </a:r>
            <a:endParaRPr lang="en-US" b="1">
              <a:solidFill>
                <a:schemeClr val="bg1"/>
              </a:solidFill>
            </a:endParaRPr>
          </a:p>
        </p:txBody>
      </p:sp>
      <p:sp>
        <p:nvSpPr>
          <p:cNvPr id="4" name="Title 3" hidden="1">
            <a:extLst>
              <a:ext uri="{FF2B5EF4-FFF2-40B4-BE49-F238E27FC236}">
                <a16:creationId xmlns:a16="http://schemas.microsoft.com/office/drawing/2014/main" id="{30C5E470-0A3D-4555-AACE-8CFBFDBBF6D5}"/>
              </a:ext>
            </a:extLst>
          </p:cNvPr>
          <p:cNvSpPr>
            <a:spLocks noGrp="1"/>
          </p:cNvSpPr>
          <p:nvPr>
            <p:ph type="title"/>
          </p:nvPr>
        </p:nvSpPr>
        <p:spPr/>
        <p:txBody>
          <a:bodyPr/>
          <a:lstStyle/>
          <a:p>
            <a:r>
              <a:rPr lang="en-GB"/>
              <a:t>Step 2</a:t>
            </a:r>
          </a:p>
        </p:txBody>
      </p:sp>
    </p:spTree>
    <p:extLst>
      <p:ext uri="{BB962C8B-B14F-4D97-AF65-F5344CB8AC3E}">
        <p14:creationId xmlns:p14="http://schemas.microsoft.com/office/powerpoint/2010/main" val="88951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429825" y="1691760"/>
            <a:ext cx="6530546" cy="4788094"/>
          </a:xfrm>
        </p:spPr>
        <p:txBody>
          <a:bodyPr vert="horz" lIns="91440" tIns="45720" rIns="91440" bIns="45720" rtlCol="0" anchor="t">
            <a:normAutofit fontScale="92500" lnSpcReduction="10000"/>
          </a:bodyPr>
          <a:lstStyle/>
          <a:p>
            <a:r>
              <a:rPr lang="en-US">
                <a:cs typeface="Calibri"/>
              </a:rPr>
              <a:t>Step 3 – Action Plan – Decide on topic actions, based on the result of the Environmental Review</a:t>
            </a:r>
          </a:p>
          <a:p>
            <a:endParaRPr lang="en-US">
              <a:cs typeface="Calibri"/>
            </a:endParaRPr>
          </a:p>
          <a:p>
            <a:pPr lvl="1"/>
            <a:r>
              <a:rPr lang="en-US">
                <a:cs typeface="Calibri"/>
              </a:rPr>
              <a:t>The action plan is influenced by the review</a:t>
            </a:r>
          </a:p>
          <a:p>
            <a:pPr lvl="1"/>
            <a:r>
              <a:rPr lang="en-US">
                <a:cs typeface="Calibri"/>
              </a:rPr>
              <a:t>Pupils take responsibility for learning on the topics</a:t>
            </a:r>
          </a:p>
          <a:p>
            <a:pPr lvl="2"/>
            <a:r>
              <a:rPr lang="en-US">
                <a:cs typeface="Calibri"/>
              </a:rPr>
              <a:t>3 for the first green flag</a:t>
            </a:r>
          </a:p>
          <a:p>
            <a:pPr lvl="2"/>
            <a:r>
              <a:rPr lang="en-US">
                <a:cs typeface="Calibri"/>
              </a:rPr>
              <a:t>5 for the renewal (changing 2 with each subsequent application)</a:t>
            </a:r>
          </a:p>
          <a:p>
            <a:pPr lvl="1"/>
            <a:r>
              <a:rPr lang="en-US">
                <a:cs typeface="Calibri"/>
              </a:rPr>
              <a:t>Contains timescale, who is responsible and how it will be monitored</a:t>
            </a:r>
          </a:p>
          <a:p>
            <a:pPr lvl="1"/>
            <a:r>
              <a:rPr lang="en-US">
                <a:cs typeface="Calibri"/>
              </a:rPr>
              <a:t>Shared with the whole school</a:t>
            </a:r>
          </a:p>
          <a:p>
            <a:pPr lvl="1"/>
            <a:r>
              <a:rPr lang="en-US">
                <a:cs typeface="Calibri"/>
              </a:rPr>
              <a:t>A copy is displayed on the noticeboard </a:t>
            </a:r>
          </a:p>
        </p:txBody>
      </p:sp>
      <p:pic>
        <p:nvPicPr>
          <p:cNvPr id="4" name="Picture 4" descr="Eco School Video - Action Plan" title="Eco School Video - Action Plan">
            <a:hlinkClick r:id="" action="ppaction://media"/>
            <a:extLst>
              <a:ext uri="{FF2B5EF4-FFF2-40B4-BE49-F238E27FC236}">
                <a16:creationId xmlns:a16="http://schemas.microsoft.com/office/drawing/2014/main" id="{415C13A2-79B5-486F-81B4-1FCAF358DF59}"/>
              </a:ext>
            </a:extLst>
          </p:cNvPr>
          <p:cNvPicPr>
            <a:picLocks noRot="1" noChangeAspect="1"/>
          </p:cNvPicPr>
          <p:nvPr>
            <a:videoFile r:link="rId1"/>
          </p:nvPr>
        </p:nvPicPr>
        <p:blipFill>
          <a:blip r:embed="rId3"/>
          <a:stretch>
            <a:fillRect/>
          </a:stretch>
        </p:blipFill>
        <p:spPr>
          <a:xfrm>
            <a:off x="7115432" y="3409693"/>
            <a:ext cx="4572000" cy="3168993"/>
          </a:xfrm>
          <a:prstGeom prst="rect">
            <a:avLst/>
          </a:prstGeom>
        </p:spPr>
      </p:pic>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EYFS resources</a:t>
            </a:r>
            <a:endParaRPr lang="en-US"/>
          </a:p>
          <a:p>
            <a:r>
              <a:rPr lang="en-US">
                <a:hlinkClick r:id="rId5"/>
              </a:rPr>
              <a:t>Primary resources</a:t>
            </a:r>
            <a:endParaRPr lang="en-US">
              <a:cs typeface="Calibri"/>
            </a:endParaRPr>
          </a:p>
          <a:p>
            <a:r>
              <a:rPr lang="en-GB">
                <a:cs typeface="Calibri"/>
                <a:hlinkClick r:id="rId6"/>
              </a:rPr>
              <a:t>Secondary</a:t>
            </a:r>
            <a:r>
              <a:rPr lang="en-US">
                <a:cs typeface="Calibri"/>
                <a:hlinkClick r:id="rId6"/>
              </a:rPr>
              <a:t> resources</a:t>
            </a:r>
          </a:p>
          <a:p>
            <a:endParaRPr lang="en-US">
              <a:cs typeface="Calibri"/>
            </a:endParaRPr>
          </a:p>
        </p:txBody>
      </p:sp>
      <p:pic>
        <p:nvPicPr>
          <p:cNvPr id="8" name="Picture 8" descr="Image of Primary action plan">
            <a:extLst>
              <a:ext uri="{FF2B5EF4-FFF2-40B4-BE49-F238E27FC236}">
                <a16:creationId xmlns:a16="http://schemas.microsoft.com/office/drawing/2014/main" id="{CBE6596B-1040-4E5D-BF1A-2D8131EDF0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3474" y="1669945"/>
            <a:ext cx="2207742" cy="1573670"/>
          </a:xfrm>
          <a:prstGeom prst="rect">
            <a:avLst/>
          </a:prstGeom>
          <a:ln w="6350">
            <a:solidFill>
              <a:schemeClr val="tx1"/>
            </a:solidFill>
          </a:ln>
        </p:spPr>
      </p:pic>
      <p:pic>
        <p:nvPicPr>
          <p:cNvPr id="5" name="Picture 5" descr="Image of secondary action plan">
            <a:extLst>
              <a:ext uri="{FF2B5EF4-FFF2-40B4-BE49-F238E27FC236}">
                <a16:creationId xmlns:a16="http://schemas.microsoft.com/office/drawing/2014/main" id="{D01A1AF8-1A3D-477F-9ABE-A04BAF0B8B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180" y="1665464"/>
            <a:ext cx="2207741" cy="1590789"/>
          </a:xfrm>
          <a:prstGeom prst="rect">
            <a:avLst/>
          </a:prstGeom>
          <a:ln w="6350">
            <a:solidFill>
              <a:schemeClr val="tx1"/>
            </a:solidFill>
          </a:ln>
        </p:spPr>
      </p:pic>
      <p:sp>
        <p:nvSpPr>
          <p:cNvPr id="11" name="Title 1">
            <a:extLst>
              <a:ext uri="{FF2B5EF4-FFF2-40B4-BE49-F238E27FC236}">
                <a16:creationId xmlns:a16="http://schemas.microsoft.com/office/drawing/2014/main" id="{F685D74B-3B8D-4901-97D9-85DF14DDFC35}"/>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13" name="Picture 7" descr="A picture containing drawing, food&#10;&#10;Description generated with very high confidence">
            <a:extLst>
              <a:ext uri="{FF2B5EF4-FFF2-40B4-BE49-F238E27FC236}">
                <a16:creationId xmlns:a16="http://schemas.microsoft.com/office/drawing/2014/main" id="{F7459998-D5D2-4352-B729-00FC3BACB37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6" name="Title 1" hidden="1">
            <a:extLst>
              <a:ext uri="{FF2B5EF4-FFF2-40B4-BE49-F238E27FC236}">
                <a16:creationId xmlns:a16="http://schemas.microsoft.com/office/drawing/2014/main" id="{767181BB-BC1B-4DE2-9354-E180E45571B6}"/>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 3</a:t>
            </a:r>
            <a:endParaRPr lang="en-US"/>
          </a:p>
        </p:txBody>
      </p:sp>
      <p:sp>
        <p:nvSpPr>
          <p:cNvPr id="2" name="Title 1" hidden="1">
            <a:extLst>
              <a:ext uri="{FF2B5EF4-FFF2-40B4-BE49-F238E27FC236}">
                <a16:creationId xmlns:a16="http://schemas.microsoft.com/office/drawing/2014/main" id="{0917EC92-1350-481D-823D-6CE404100964}"/>
              </a:ext>
            </a:extLst>
          </p:cNvPr>
          <p:cNvSpPr>
            <a:spLocks noGrp="1"/>
          </p:cNvSpPr>
          <p:nvPr>
            <p:ph type="title"/>
          </p:nvPr>
        </p:nvSpPr>
        <p:spPr/>
        <p:txBody>
          <a:bodyPr/>
          <a:lstStyle/>
          <a:p>
            <a:r>
              <a:rPr lang="en-GB"/>
              <a:t>Step 3</a:t>
            </a:r>
          </a:p>
        </p:txBody>
      </p:sp>
    </p:spTree>
    <p:extLst>
      <p:ext uri="{BB962C8B-B14F-4D97-AF65-F5344CB8AC3E}">
        <p14:creationId xmlns:p14="http://schemas.microsoft.com/office/powerpoint/2010/main" val="268476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429825" y="1691760"/>
            <a:ext cx="6530546" cy="4788094"/>
          </a:xfrm>
        </p:spPr>
        <p:txBody>
          <a:bodyPr vert="horz" lIns="91440" tIns="45720" rIns="91440" bIns="45720" rtlCol="0" anchor="t">
            <a:normAutofit/>
          </a:bodyPr>
          <a:lstStyle/>
          <a:p>
            <a:r>
              <a:rPr lang="en-US">
                <a:ea typeface="+mn-lt"/>
                <a:cs typeface="+mn-lt"/>
              </a:rPr>
              <a:t>Step 4 – Curriculum Links – making links between the school's environmental activity and the curriculum</a:t>
            </a:r>
          </a:p>
          <a:p>
            <a:endParaRPr lang="en-US">
              <a:cs typeface="Calibri"/>
            </a:endParaRPr>
          </a:p>
          <a:p>
            <a:pPr lvl="1"/>
            <a:r>
              <a:rPr lang="en-US">
                <a:cs typeface="Calibri"/>
              </a:rPr>
              <a:t>Environmental issues are covered in at least three areas in your school curriculum, evident in schemes of work, pupils work and/or lesson plans </a:t>
            </a:r>
            <a:r>
              <a:rPr lang="en-US" i="1">
                <a:cs typeface="Calibri"/>
              </a:rPr>
              <a:t>(for first green flag this can be the same year group)</a:t>
            </a:r>
          </a:p>
          <a:p>
            <a:pPr lvl="1"/>
            <a:endParaRPr lang="en-US">
              <a:cs typeface="Calibri"/>
            </a:endParaRPr>
          </a:p>
          <a:p>
            <a:pPr lvl="1"/>
            <a:r>
              <a:rPr lang="en-US" i="1">
                <a:cs typeface="Calibri"/>
              </a:rPr>
              <a:t>They do not need to be the same topics as your Action plan</a:t>
            </a:r>
            <a:r>
              <a:rPr lang="en-US">
                <a:cs typeface="Calibri"/>
              </a:rPr>
              <a:t> </a:t>
            </a:r>
          </a:p>
          <a:p>
            <a:pPr lvl="1"/>
            <a:endParaRPr lang="en-US">
              <a:cs typeface="Calibri"/>
            </a:endParaRPr>
          </a:p>
          <a:p>
            <a:pPr lvl="1"/>
            <a:endParaRPr lang="en-US">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endParaRPr>
          </a:p>
          <a:p>
            <a:r>
              <a:rPr lang="en-GB">
                <a:cs typeface="Calibri"/>
                <a:hlinkClick r:id="rId5"/>
              </a:rPr>
              <a:t>Secondary</a:t>
            </a:r>
            <a:r>
              <a:rPr lang="en-US">
                <a:cs typeface="Calibri"/>
                <a:hlinkClick r:id="rId5"/>
              </a:rPr>
              <a:t> resources</a:t>
            </a:r>
          </a:p>
          <a:p>
            <a:endParaRPr lang="en-US">
              <a:cs typeface="Calibri"/>
            </a:endParaRPr>
          </a:p>
        </p:txBody>
      </p:sp>
      <p:pic>
        <p:nvPicPr>
          <p:cNvPr id="5" name="Picture 5" descr="Eco School Video - Curriculum Links" title="Eco School Video - Curriculum Links">
            <a:hlinkClick r:id="" action="ppaction://media"/>
            <a:extLst>
              <a:ext uri="{FF2B5EF4-FFF2-40B4-BE49-F238E27FC236}">
                <a16:creationId xmlns:a16="http://schemas.microsoft.com/office/drawing/2014/main" id="{D6F7396E-5640-4C49-B691-31E490C6566C}"/>
              </a:ext>
            </a:extLst>
          </p:cNvPr>
          <p:cNvPicPr>
            <a:picLocks noRot="1" noChangeAspect="1"/>
          </p:cNvPicPr>
          <p:nvPr>
            <a:videoFile r:link="rId1"/>
          </p:nvPr>
        </p:nvPicPr>
        <p:blipFill>
          <a:blip r:embed="rId6"/>
          <a:stretch>
            <a:fillRect/>
          </a:stretch>
        </p:blipFill>
        <p:spPr>
          <a:xfrm>
            <a:off x="7249297" y="3131666"/>
            <a:ext cx="4572000" cy="3405831"/>
          </a:xfrm>
          <a:prstGeom prst="rect">
            <a:avLst/>
          </a:prstGeom>
        </p:spPr>
      </p:pic>
      <p:pic>
        <p:nvPicPr>
          <p:cNvPr id="9" name="Picture 9" descr="Image of example curriculum links">
            <a:extLst>
              <a:ext uri="{FF2B5EF4-FFF2-40B4-BE49-F238E27FC236}">
                <a16:creationId xmlns:a16="http://schemas.microsoft.com/office/drawing/2014/main" id="{65A8F131-FC80-4003-A61A-8F79210C3B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0340" y="1291222"/>
            <a:ext cx="1922719" cy="1719884"/>
          </a:xfrm>
          <a:prstGeom prst="rect">
            <a:avLst/>
          </a:prstGeom>
          <a:ln w="6350">
            <a:solidFill>
              <a:schemeClr val="tx1"/>
            </a:solidFill>
          </a:ln>
        </p:spPr>
      </p:pic>
      <p:pic>
        <p:nvPicPr>
          <p:cNvPr id="11" name="Picture 11" descr="Image of example curriculum links">
            <a:extLst>
              <a:ext uri="{FF2B5EF4-FFF2-40B4-BE49-F238E27FC236}">
                <a16:creationId xmlns:a16="http://schemas.microsoft.com/office/drawing/2014/main" id="{40BF1ACB-B490-45C3-AE9C-3CEDEFC4B8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70746" y="1292243"/>
            <a:ext cx="2446717" cy="1719784"/>
          </a:xfrm>
          <a:prstGeom prst="rect">
            <a:avLst/>
          </a:prstGeom>
          <a:ln w="6350">
            <a:solidFill>
              <a:schemeClr val="tx1"/>
            </a:solidFill>
          </a:ln>
        </p:spPr>
      </p:pic>
      <p:sp>
        <p:nvSpPr>
          <p:cNvPr id="8" name="Title 1">
            <a:extLst>
              <a:ext uri="{FF2B5EF4-FFF2-40B4-BE49-F238E27FC236}">
                <a16:creationId xmlns:a16="http://schemas.microsoft.com/office/drawing/2014/main" id="{FBDE5E2D-6D9E-41BB-A434-1ADAD01D541B}"/>
              </a:ext>
            </a:extLst>
          </p:cNvPr>
          <p:cNvSpPr txBox="1">
            <a:spLocks/>
          </p:cNvSpPr>
          <p:nvPr/>
        </p:nvSpPr>
        <p:spPr>
          <a:xfrm>
            <a:off x="552450" y="2169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4" name="Picture 7" descr="Eco school logo">
            <a:extLst>
              <a:ext uri="{FF2B5EF4-FFF2-40B4-BE49-F238E27FC236}">
                <a16:creationId xmlns:a16="http://schemas.microsoft.com/office/drawing/2014/main" id="{B1254E0A-6C59-483A-B036-43AD64B2242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13" name="Title 1" hidden="1">
            <a:extLst>
              <a:ext uri="{FF2B5EF4-FFF2-40B4-BE49-F238E27FC236}">
                <a16:creationId xmlns:a16="http://schemas.microsoft.com/office/drawing/2014/main" id="{472A9C1F-1981-40B7-9D2A-7BF95F0FF439}"/>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a:t>
            </a:r>
            <a:r>
              <a:rPr lang="en-US" b="1">
                <a:ea typeface="+mj-lt"/>
                <a:cs typeface="+mj-lt"/>
              </a:rPr>
              <a:t> 4</a:t>
            </a:r>
            <a:endParaRPr lang="en-US"/>
          </a:p>
        </p:txBody>
      </p:sp>
      <p:sp>
        <p:nvSpPr>
          <p:cNvPr id="2" name="Title 1" hidden="1">
            <a:extLst>
              <a:ext uri="{FF2B5EF4-FFF2-40B4-BE49-F238E27FC236}">
                <a16:creationId xmlns:a16="http://schemas.microsoft.com/office/drawing/2014/main" id="{735D475A-7D2F-4482-9E16-49CFE30A90C2}"/>
              </a:ext>
            </a:extLst>
          </p:cNvPr>
          <p:cNvSpPr>
            <a:spLocks noGrp="1"/>
          </p:cNvSpPr>
          <p:nvPr>
            <p:ph type="title"/>
          </p:nvPr>
        </p:nvSpPr>
        <p:spPr/>
        <p:txBody>
          <a:bodyPr/>
          <a:lstStyle/>
          <a:p>
            <a:r>
              <a:rPr lang="en-GB"/>
              <a:t>Step 4</a:t>
            </a:r>
          </a:p>
        </p:txBody>
      </p:sp>
    </p:spTree>
    <p:extLst>
      <p:ext uri="{BB962C8B-B14F-4D97-AF65-F5344CB8AC3E}">
        <p14:creationId xmlns:p14="http://schemas.microsoft.com/office/powerpoint/2010/main" val="30145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265068" y="1578490"/>
            <a:ext cx="6530546" cy="5385337"/>
          </a:xfrm>
        </p:spPr>
        <p:txBody>
          <a:bodyPr vert="horz" lIns="91440" tIns="45720" rIns="91440" bIns="45720" rtlCol="0" anchor="t">
            <a:normAutofit lnSpcReduction="10000"/>
          </a:bodyPr>
          <a:lstStyle/>
          <a:p>
            <a:r>
              <a:rPr lang="en-US">
                <a:ea typeface="+mn-lt"/>
                <a:cs typeface="+mn-lt"/>
              </a:rPr>
              <a:t>Step 5 – Informing and involving – Let the whole school and wider community know what the Eco-Committee is doing</a:t>
            </a:r>
            <a:endParaRPr lang="en-US">
              <a:cs typeface="Calibri"/>
            </a:endParaRPr>
          </a:p>
          <a:p>
            <a:endParaRPr lang="en-US">
              <a:cs typeface="Calibri"/>
            </a:endParaRPr>
          </a:p>
          <a:p>
            <a:pPr lvl="1"/>
            <a:r>
              <a:rPr lang="en-US">
                <a:cs typeface="Calibri"/>
              </a:rPr>
              <a:t>A prominent noticeboard in school</a:t>
            </a:r>
          </a:p>
          <a:p>
            <a:pPr lvl="2"/>
            <a:r>
              <a:rPr lang="en-US">
                <a:cs typeface="Calibri"/>
              </a:rPr>
              <a:t>Covering the 7 steps and 3/5 topics</a:t>
            </a:r>
          </a:p>
          <a:p>
            <a:pPr lvl="2"/>
            <a:r>
              <a:rPr lang="en-US">
                <a:cs typeface="Calibri"/>
              </a:rPr>
              <a:t>Members of the committee</a:t>
            </a:r>
          </a:p>
          <a:p>
            <a:pPr lvl="2"/>
            <a:r>
              <a:rPr lang="en-US">
                <a:cs typeface="Calibri"/>
              </a:rPr>
              <a:t>Environmental review</a:t>
            </a:r>
          </a:p>
          <a:p>
            <a:pPr lvl="2"/>
            <a:r>
              <a:rPr lang="en-US">
                <a:cs typeface="Calibri"/>
              </a:rPr>
              <a:t>Environmental action</a:t>
            </a:r>
          </a:p>
          <a:p>
            <a:pPr lvl="2"/>
            <a:r>
              <a:rPr lang="en-US">
                <a:cs typeface="Calibri"/>
              </a:rPr>
              <a:t>Examples of monitoring and evaluation</a:t>
            </a:r>
          </a:p>
          <a:p>
            <a:pPr lvl="2"/>
            <a:r>
              <a:rPr lang="en-US">
                <a:cs typeface="Calibri"/>
              </a:rPr>
              <a:t>Eco-code</a:t>
            </a:r>
          </a:p>
          <a:p>
            <a:pPr lvl="2"/>
            <a:endParaRPr lang="en-US">
              <a:cs typeface="Calibri"/>
            </a:endParaRPr>
          </a:p>
          <a:p>
            <a:pPr lvl="1"/>
            <a:r>
              <a:rPr lang="en-US">
                <a:cs typeface="Calibri"/>
              </a:rPr>
              <a:t>Variety of mediums to communicate </a:t>
            </a:r>
          </a:p>
          <a:p>
            <a:pPr lvl="1"/>
            <a:r>
              <a:rPr lang="en-US">
                <a:cs typeface="Calibri"/>
              </a:rPr>
              <a:t>The whole school and wider community is informed</a:t>
            </a:r>
          </a:p>
          <a:p>
            <a:pPr lvl="1"/>
            <a:endParaRPr lang="en-US">
              <a:cs typeface="Calibri"/>
            </a:endParaRPr>
          </a:p>
          <a:p>
            <a:pPr lvl="1"/>
            <a:endParaRPr lang="en-US">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endParaRPr>
          </a:p>
          <a:p>
            <a:r>
              <a:rPr lang="en-GB">
                <a:cs typeface="Calibri"/>
                <a:hlinkClick r:id="rId5"/>
              </a:rPr>
              <a:t>Secondary</a:t>
            </a:r>
            <a:r>
              <a:rPr lang="en-US">
                <a:cs typeface="Calibri"/>
                <a:hlinkClick r:id="rId5"/>
              </a:rPr>
              <a:t> resources</a:t>
            </a:r>
          </a:p>
          <a:p>
            <a:endParaRPr lang="en-US">
              <a:cs typeface="Calibri"/>
            </a:endParaRPr>
          </a:p>
        </p:txBody>
      </p:sp>
      <p:pic>
        <p:nvPicPr>
          <p:cNvPr id="4" name="Picture 5" descr="Eco Schools Video - Informing and Involving" title="Eco Schools Video - Informing and Involving">
            <a:hlinkClick r:id="" action="ppaction://media"/>
            <a:extLst>
              <a:ext uri="{FF2B5EF4-FFF2-40B4-BE49-F238E27FC236}">
                <a16:creationId xmlns:a16="http://schemas.microsoft.com/office/drawing/2014/main" id="{249580B6-A7FC-4FA3-A314-E9C54EB9A6D5}"/>
              </a:ext>
            </a:extLst>
          </p:cNvPr>
          <p:cNvPicPr>
            <a:picLocks noRot="1" noChangeAspect="1"/>
          </p:cNvPicPr>
          <p:nvPr>
            <a:videoFile r:link="rId1"/>
          </p:nvPr>
        </p:nvPicPr>
        <p:blipFill>
          <a:blip r:embed="rId6"/>
          <a:stretch>
            <a:fillRect/>
          </a:stretch>
        </p:blipFill>
        <p:spPr>
          <a:xfrm>
            <a:off x="7324099" y="3548026"/>
            <a:ext cx="4373632" cy="3040957"/>
          </a:xfrm>
          <a:prstGeom prst="rect">
            <a:avLst/>
          </a:prstGeom>
        </p:spPr>
      </p:pic>
      <p:pic>
        <p:nvPicPr>
          <p:cNvPr id="8" name="Picture 9" descr="Screen shot of an example twitter post">
            <a:extLst>
              <a:ext uri="{FF2B5EF4-FFF2-40B4-BE49-F238E27FC236}">
                <a16:creationId xmlns:a16="http://schemas.microsoft.com/office/drawing/2014/main" id="{60F1DDC6-38C7-488B-B3CA-845E2F1C45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53249" y="1751886"/>
            <a:ext cx="2124975" cy="1620396"/>
          </a:xfrm>
          <a:prstGeom prst="rect">
            <a:avLst/>
          </a:prstGeom>
          <a:ln>
            <a:solidFill>
              <a:schemeClr val="tx1"/>
            </a:solidFill>
          </a:ln>
        </p:spPr>
      </p:pic>
      <p:pic>
        <p:nvPicPr>
          <p:cNvPr id="12" name="Picture 12" descr="Screen shot of an example instagram post">
            <a:extLst>
              <a:ext uri="{FF2B5EF4-FFF2-40B4-BE49-F238E27FC236}">
                <a16:creationId xmlns:a16="http://schemas.microsoft.com/office/drawing/2014/main" id="{9130E181-64BD-4BB5-8A01-10BFF00DC74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864"/>
          <a:stretch/>
        </p:blipFill>
        <p:spPr>
          <a:xfrm>
            <a:off x="7340496" y="1755737"/>
            <a:ext cx="2059639" cy="1625947"/>
          </a:xfrm>
          <a:prstGeom prst="rect">
            <a:avLst/>
          </a:prstGeom>
          <a:ln>
            <a:solidFill>
              <a:schemeClr val="tx1"/>
            </a:solidFill>
          </a:ln>
        </p:spPr>
      </p:pic>
      <p:sp>
        <p:nvSpPr>
          <p:cNvPr id="9" name="Title 1">
            <a:extLst>
              <a:ext uri="{FF2B5EF4-FFF2-40B4-BE49-F238E27FC236}">
                <a16:creationId xmlns:a16="http://schemas.microsoft.com/office/drawing/2014/main" id="{9F900DEE-FE85-4A55-94BC-134A99D2703B}"/>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11" name="Picture 7" descr="Eco school logo">
            <a:extLst>
              <a:ext uri="{FF2B5EF4-FFF2-40B4-BE49-F238E27FC236}">
                <a16:creationId xmlns:a16="http://schemas.microsoft.com/office/drawing/2014/main" id="{12BFD5B6-F977-475E-9029-C220088D55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10" name="Title 1" hidden="1">
            <a:extLst>
              <a:ext uri="{FF2B5EF4-FFF2-40B4-BE49-F238E27FC236}">
                <a16:creationId xmlns:a16="http://schemas.microsoft.com/office/drawing/2014/main" id="{77040342-B0E0-4168-A581-4DE22CD052E5}"/>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 5</a:t>
            </a:r>
            <a:endParaRPr lang="en-US"/>
          </a:p>
        </p:txBody>
      </p:sp>
      <p:sp>
        <p:nvSpPr>
          <p:cNvPr id="2" name="Title 1" hidden="1">
            <a:extLst>
              <a:ext uri="{FF2B5EF4-FFF2-40B4-BE49-F238E27FC236}">
                <a16:creationId xmlns:a16="http://schemas.microsoft.com/office/drawing/2014/main" id="{397DEB3E-CA81-452F-9009-5E3BE149871F}"/>
              </a:ext>
            </a:extLst>
          </p:cNvPr>
          <p:cNvSpPr>
            <a:spLocks noGrp="1"/>
          </p:cNvSpPr>
          <p:nvPr>
            <p:ph type="title"/>
          </p:nvPr>
        </p:nvSpPr>
        <p:spPr/>
        <p:txBody>
          <a:bodyPr/>
          <a:lstStyle/>
          <a:p>
            <a:r>
              <a:rPr lang="en-GB"/>
              <a:t>Step 5</a:t>
            </a:r>
          </a:p>
        </p:txBody>
      </p:sp>
    </p:spTree>
    <p:extLst>
      <p:ext uri="{BB962C8B-B14F-4D97-AF65-F5344CB8AC3E}">
        <p14:creationId xmlns:p14="http://schemas.microsoft.com/office/powerpoint/2010/main" val="316114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265068" y="1578490"/>
            <a:ext cx="7250212" cy="5385337"/>
          </a:xfrm>
        </p:spPr>
        <p:txBody>
          <a:bodyPr vert="horz" lIns="91440" tIns="45720" rIns="91440" bIns="45720" rtlCol="0" anchor="t">
            <a:normAutofit fontScale="92500" lnSpcReduction="20000"/>
          </a:bodyPr>
          <a:lstStyle/>
          <a:p>
            <a:r>
              <a:rPr lang="en-US">
                <a:ea typeface="+mn-lt"/>
                <a:cs typeface="+mn-lt"/>
              </a:rPr>
              <a:t>Step 6 – Monitoring and Evaluation – Measuring change and finding out what works and what doesn't</a:t>
            </a:r>
            <a:endParaRPr lang="en-US">
              <a:cs typeface="Calibri"/>
            </a:endParaRPr>
          </a:p>
          <a:p>
            <a:pPr marL="0" indent="0">
              <a:buNone/>
            </a:pPr>
            <a:endParaRPr lang="en-US">
              <a:cs typeface="Calibri"/>
            </a:endParaRPr>
          </a:p>
          <a:p>
            <a:pPr lvl="1">
              <a:lnSpc>
                <a:spcPct val="110000"/>
              </a:lnSpc>
            </a:pPr>
            <a:r>
              <a:rPr lang="en-US">
                <a:cs typeface="Calibri"/>
              </a:rPr>
              <a:t>The committee monitors the effectiveness of the topics via data collections, surveys, before and after photographs</a:t>
            </a:r>
          </a:p>
          <a:p>
            <a:pPr lvl="1">
              <a:lnSpc>
                <a:spcPct val="110000"/>
              </a:lnSpc>
            </a:pPr>
            <a:endParaRPr lang="en-US">
              <a:cs typeface="Calibri"/>
            </a:endParaRPr>
          </a:p>
          <a:p>
            <a:pPr lvl="1">
              <a:lnSpc>
                <a:spcPct val="110000"/>
              </a:lnSpc>
            </a:pPr>
            <a:r>
              <a:rPr lang="en-US">
                <a:cs typeface="Calibri"/>
              </a:rPr>
              <a:t>It is communicated with the whole school</a:t>
            </a:r>
          </a:p>
          <a:p>
            <a:pPr lvl="1">
              <a:lnSpc>
                <a:spcPct val="110000"/>
              </a:lnSpc>
            </a:pPr>
            <a:endParaRPr lang="en-US">
              <a:cs typeface="Calibri"/>
            </a:endParaRPr>
          </a:p>
          <a:p>
            <a:pPr lvl="1">
              <a:lnSpc>
                <a:spcPct val="110000"/>
              </a:lnSpc>
            </a:pPr>
            <a:r>
              <a:rPr lang="en-US">
                <a:cs typeface="Calibri"/>
              </a:rPr>
              <a:t>Data has been </a:t>
            </a:r>
            <a:r>
              <a:rPr lang="en-US" err="1">
                <a:cs typeface="Calibri"/>
              </a:rPr>
              <a:t>analysed</a:t>
            </a:r>
            <a:r>
              <a:rPr lang="en-US">
                <a:cs typeface="Calibri"/>
              </a:rPr>
              <a:t> to help pupils develop further topic actions</a:t>
            </a:r>
          </a:p>
          <a:p>
            <a:pPr lvl="1">
              <a:lnSpc>
                <a:spcPct val="110000"/>
              </a:lnSpc>
            </a:pPr>
            <a:endParaRPr lang="en-US">
              <a:cs typeface="Calibri"/>
            </a:endParaRPr>
          </a:p>
          <a:p>
            <a:pPr lvl="1">
              <a:lnSpc>
                <a:spcPct val="110000"/>
              </a:lnSpc>
            </a:pPr>
            <a:r>
              <a:rPr lang="en-US">
                <a:cs typeface="Calibri"/>
              </a:rPr>
              <a:t>Data has been used in the curriculum e.g. graphs and charts in math </a:t>
            </a:r>
          </a:p>
          <a:p>
            <a:pPr lvl="1"/>
            <a:endParaRPr lang="en-US">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3"/>
              </a:rPr>
              <a:t>Primary resources</a:t>
            </a:r>
            <a:endParaRPr lang="en-US">
              <a:cs typeface="Calibri"/>
            </a:endParaRPr>
          </a:p>
          <a:p>
            <a:r>
              <a:rPr lang="en-GB">
                <a:cs typeface="Calibri"/>
                <a:hlinkClick r:id="rId4"/>
              </a:rPr>
              <a:t>Secondary</a:t>
            </a:r>
            <a:r>
              <a:rPr lang="en-US">
                <a:cs typeface="Calibri"/>
                <a:hlinkClick r:id="rId4"/>
              </a:rPr>
              <a:t> resources</a:t>
            </a:r>
          </a:p>
          <a:p>
            <a:endParaRPr lang="en-US">
              <a:cs typeface="Calibri"/>
            </a:endParaRPr>
          </a:p>
        </p:txBody>
      </p:sp>
      <p:pic>
        <p:nvPicPr>
          <p:cNvPr id="5" name="Picture 5" descr="Eco Schools Video - Monitoring and evaluating" title="Eco Schools Video - Monitoring and evaluating">
            <a:hlinkClick r:id="" action="ppaction://media"/>
            <a:extLst>
              <a:ext uri="{FF2B5EF4-FFF2-40B4-BE49-F238E27FC236}">
                <a16:creationId xmlns:a16="http://schemas.microsoft.com/office/drawing/2014/main" id="{FB154D3C-28C3-4FB6-9B97-DA386B32EED8}"/>
              </a:ext>
            </a:extLst>
          </p:cNvPr>
          <p:cNvPicPr>
            <a:picLocks noRot="1" noChangeAspect="1"/>
          </p:cNvPicPr>
          <p:nvPr>
            <a:videoFile r:link="rId1"/>
          </p:nvPr>
        </p:nvPicPr>
        <p:blipFill>
          <a:blip r:embed="rId5"/>
          <a:stretch>
            <a:fillRect/>
          </a:stretch>
        </p:blipFill>
        <p:spPr>
          <a:xfrm>
            <a:off x="7681784" y="3780396"/>
            <a:ext cx="4139514" cy="2860074"/>
          </a:xfrm>
          <a:prstGeom prst="rect">
            <a:avLst/>
          </a:prstGeom>
        </p:spPr>
      </p:pic>
      <p:pic>
        <p:nvPicPr>
          <p:cNvPr id="4" name="Picture 5" descr="Image of an example eco-board">
            <a:extLst>
              <a:ext uri="{FF2B5EF4-FFF2-40B4-BE49-F238E27FC236}">
                <a16:creationId xmlns:a16="http://schemas.microsoft.com/office/drawing/2014/main" id="{444A230C-5882-4F0B-A976-9A0ACAB344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60000">
            <a:off x="9122145" y="852096"/>
            <a:ext cx="2131042" cy="3261883"/>
          </a:xfrm>
          <a:prstGeom prst="rect">
            <a:avLst/>
          </a:prstGeom>
        </p:spPr>
      </p:pic>
      <p:sp>
        <p:nvSpPr>
          <p:cNvPr id="11" name="Title 1">
            <a:extLst>
              <a:ext uri="{FF2B5EF4-FFF2-40B4-BE49-F238E27FC236}">
                <a16:creationId xmlns:a16="http://schemas.microsoft.com/office/drawing/2014/main" id="{028C0ECA-6241-4D5D-A848-518EF4079959}"/>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13" name="Picture 7" descr="Eco school logo">
            <a:extLst>
              <a:ext uri="{FF2B5EF4-FFF2-40B4-BE49-F238E27FC236}">
                <a16:creationId xmlns:a16="http://schemas.microsoft.com/office/drawing/2014/main" id="{1D61457F-F056-4ED8-8301-D1AEA88E19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6" name="Title 1" hidden="1">
            <a:extLst>
              <a:ext uri="{FF2B5EF4-FFF2-40B4-BE49-F238E27FC236}">
                <a16:creationId xmlns:a16="http://schemas.microsoft.com/office/drawing/2014/main" id="{BCCDEF53-8D16-48F1-B625-774C9075B9AC}"/>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Step6</a:t>
            </a:r>
            <a:endParaRPr lang="en-US"/>
          </a:p>
        </p:txBody>
      </p:sp>
      <p:sp>
        <p:nvSpPr>
          <p:cNvPr id="2" name="Title 1" hidden="1">
            <a:extLst>
              <a:ext uri="{FF2B5EF4-FFF2-40B4-BE49-F238E27FC236}">
                <a16:creationId xmlns:a16="http://schemas.microsoft.com/office/drawing/2014/main" id="{5FB0CA4E-46B0-4126-AAAA-BFE327366580}"/>
              </a:ext>
            </a:extLst>
          </p:cNvPr>
          <p:cNvSpPr>
            <a:spLocks noGrp="1"/>
          </p:cNvSpPr>
          <p:nvPr>
            <p:ph type="title"/>
          </p:nvPr>
        </p:nvSpPr>
        <p:spPr/>
        <p:txBody>
          <a:bodyPr/>
          <a:lstStyle/>
          <a:p>
            <a:r>
              <a:rPr lang="en-GB"/>
              <a:t>Step 6</a:t>
            </a:r>
          </a:p>
        </p:txBody>
      </p:sp>
    </p:spTree>
    <p:extLst>
      <p:ext uri="{BB962C8B-B14F-4D97-AF65-F5344CB8AC3E}">
        <p14:creationId xmlns:p14="http://schemas.microsoft.com/office/powerpoint/2010/main" val="366687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75EC-8E43-4435-9D90-294C456417DF}"/>
              </a:ext>
            </a:extLst>
          </p:cNvPr>
          <p:cNvSpPr>
            <a:spLocks noGrp="1"/>
          </p:cNvSpPr>
          <p:nvPr>
            <p:ph type="title"/>
          </p:nvPr>
        </p:nvSpPr>
        <p:spPr>
          <a:xfrm>
            <a:off x="552450" y="185208"/>
            <a:ext cx="10515600" cy="1325563"/>
          </a:xfrm>
        </p:spPr>
        <p:txBody>
          <a:bodyPr/>
          <a:lstStyle/>
          <a:p>
            <a:r>
              <a:rPr lang="en-US" b="1">
                <a:cs typeface="Calibri Light"/>
              </a:rPr>
              <a:t>Eco-Schools model  - </a:t>
            </a:r>
            <a:r>
              <a:rPr lang="en-US" b="1">
                <a:ea typeface="+mj-lt"/>
                <a:cs typeface="+mj-lt"/>
              </a:rPr>
              <a:t>7 steps</a:t>
            </a:r>
            <a:endParaRPr lang="en-US" b="1"/>
          </a:p>
        </p:txBody>
      </p:sp>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265068" y="1578490"/>
            <a:ext cx="7165546" cy="5385337"/>
          </a:xfrm>
        </p:spPr>
        <p:txBody>
          <a:bodyPr vert="horz" lIns="91440" tIns="45720" rIns="91440" bIns="45720" rtlCol="0" anchor="t">
            <a:normAutofit/>
          </a:bodyPr>
          <a:lstStyle/>
          <a:p>
            <a:r>
              <a:rPr lang="en-US">
                <a:ea typeface="+mn-lt"/>
                <a:cs typeface="+mn-lt"/>
              </a:rPr>
              <a:t>Step 7 – Eco-Code – Creating a call to action that the whole school can get behind</a:t>
            </a:r>
            <a:endParaRPr lang="en-US">
              <a:cs typeface="Calibri"/>
            </a:endParaRPr>
          </a:p>
          <a:p>
            <a:endParaRPr lang="en-US">
              <a:cs typeface="Calibri"/>
            </a:endParaRPr>
          </a:p>
          <a:p>
            <a:pPr lvl="1"/>
            <a:r>
              <a:rPr lang="en-US">
                <a:cs typeface="Calibri"/>
              </a:rPr>
              <a:t>There is an agreement statement for your school drawn up by pupils</a:t>
            </a:r>
          </a:p>
          <a:p>
            <a:pPr lvl="1"/>
            <a:endParaRPr lang="en-US">
              <a:cs typeface="Calibri"/>
            </a:endParaRPr>
          </a:p>
          <a:p>
            <a:pPr lvl="1"/>
            <a:r>
              <a:rPr lang="en-US">
                <a:cs typeface="Calibri"/>
              </a:rPr>
              <a:t>It reflects the topic actions you are working on</a:t>
            </a:r>
          </a:p>
          <a:p>
            <a:pPr lvl="1"/>
            <a:endParaRPr lang="en-US">
              <a:cs typeface="Calibri"/>
            </a:endParaRPr>
          </a:p>
          <a:p>
            <a:pPr lvl="1"/>
            <a:r>
              <a:rPr lang="en-US">
                <a:cs typeface="Calibri"/>
              </a:rPr>
              <a:t>It is displayed around school e.g. classrooms, hall and the office</a:t>
            </a:r>
          </a:p>
          <a:p>
            <a:pPr lvl="1"/>
            <a:endParaRPr lang="en-US">
              <a:cs typeface="Calibri"/>
            </a:endParaRPr>
          </a:p>
          <a:p>
            <a:pPr lvl="1"/>
            <a:r>
              <a:rPr lang="en-US">
                <a:cs typeface="Calibri"/>
              </a:rPr>
              <a:t>The majority of pupils and students understand is</a:t>
            </a:r>
          </a:p>
          <a:p>
            <a:endParaRPr lang="en-US">
              <a:cs typeface="Calibri"/>
            </a:endParaRPr>
          </a:p>
          <a:p>
            <a:pPr lvl="1"/>
            <a:endParaRPr lang="en-US">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endParaRPr>
          </a:p>
          <a:p>
            <a:r>
              <a:rPr lang="en-GB">
                <a:cs typeface="Calibri"/>
                <a:hlinkClick r:id="rId5"/>
              </a:rPr>
              <a:t>Secondary</a:t>
            </a:r>
            <a:r>
              <a:rPr lang="en-US">
                <a:cs typeface="Calibri"/>
                <a:hlinkClick r:id="rId5"/>
              </a:rPr>
              <a:t> resources</a:t>
            </a:r>
          </a:p>
          <a:p>
            <a:endParaRPr lang="en-US">
              <a:cs typeface="Calibri"/>
            </a:endParaRPr>
          </a:p>
        </p:txBody>
      </p:sp>
      <p:pic>
        <p:nvPicPr>
          <p:cNvPr id="6" name="Picture 7" descr="Eco Schools Video - Eco Code" title="Eco Schools Video - Eco Code">
            <a:hlinkClick r:id="" action="ppaction://media"/>
            <a:extLst>
              <a:ext uri="{FF2B5EF4-FFF2-40B4-BE49-F238E27FC236}">
                <a16:creationId xmlns:a16="http://schemas.microsoft.com/office/drawing/2014/main" id="{CC20BD44-651F-4CAF-BA43-8984F9C8A375}"/>
              </a:ext>
            </a:extLst>
          </p:cNvPr>
          <p:cNvPicPr>
            <a:picLocks noRot="1" noChangeAspect="1"/>
          </p:cNvPicPr>
          <p:nvPr>
            <a:videoFile r:link="rId1"/>
          </p:nvPr>
        </p:nvPicPr>
        <p:blipFill>
          <a:blip r:embed="rId6"/>
          <a:stretch>
            <a:fillRect/>
          </a:stretch>
        </p:blipFill>
        <p:spPr>
          <a:xfrm>
            <a:off x="8032750" y="3709458"/>
            <a:ext cx="3905250" cy="2857500"/>
          </a:xfrm>
          <a:prstGeom prst="rect">
            <a:avLst/>
          </a:prstGeom>
        </p:spPr>
      </p:pic>
      <p:pic>
        <p:nvPicPr>
          <p:cNvPr id="9" name="Picture 9" descr="Example of eco - code">
            <a:extLst>
              <a:ext uri="{FF2B5EF4-FFF2-40B4-BE49-F238E27FC236}">
                <a16:creationId xmlns:a16="http://schemas.microsoft.com/office/drawing/2014/main" id="{5577408F-7885-4895-8AC4-E61AC4E4A5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4066" y="1316393"/>
            <a:ext cx="1529911" cy="2211385"/>
          </a:xfrm>
          <a:prstGeom prst="rect">
            <a:avLst/>
          </a:prstGeom>
          <a:ln w="6350">
            <a:solidFill>
              <a:schemeClr val="tx1"/>
            </a:solidFill>
          </a:ln>
        </p:spPr>
      </p:pic>
      <p:pic>
        <p:nvPicPr>
          <p:cNvPr id="11" name="Picture 11" descr="Example of eco - code">
            <a:extLst>
              <a:ext uri="{FF2B5EF4-FFF2-40B4-BE49-F238E27FC236}">
                <a16:creationId xmlns:a16="http://schemas.microsoft.com/office/drawing/2014/main" id="{4ED29D3C-6D76-4977-991F-3079AE4393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61632" y="1325472"/>
            <a:ext cx="1445746" cy="2191628"/>
          </a:xfrm>
          <a:prstGeom prst="rect">
            <a:avLst/>
          </a:prstGeom>
          <a:ln w="6350">
            <a:solidFill>
              <a:schemeClr val="tx1"/>
            </a:solidFill>
          </a:ln>
        </p:spPr>
      </p:pic>
      <p:pic>
        <p:nvPicPr>
          <p:cNvPr id="13" name="Picture 13" descr="Example of eco - code">
            <a:extLst>
              <a:ext uri="{FF2B5EF4-FFF2-40B4-BE49-F238E27FC236}">
                <a16:creationId xmlns:a16="http://schemas.microsoft.com/office/drawing/2014/main" id="{B2C29E44-2A95-4A91-8D25-0B6EE23DF5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84821" y="1311097"/>
            <a:ext cx="1454611" cy="2192427"/>
          </a:xfrm>
          <a:prstGeom prst="rect">
            <a:avLst/>
          </a:prstGeom>
          <a:ln w="6350">
            <a:solidFill>
              <a:schemeClr val="tx1"/>
            </a:solidFill>
          </a:ln>
        </p:spPr>
      </p:pic>
      <p:pic>
        <p:nvPicPr>
          <p:cNvPr id="16" name="Picture 7" descr="Eco school logo">
            <a:extLst>
              <a:ext uri="{FF2B5EF4-FFF2-40B4-BE49-F238E27FC236}">
                <a16:creationId xmlns:a16="http://schemas.microsoft.com/office/drawing/2014/main" id="{0F54C539-B956-48F2-857E-D1E0D48DAE1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8" name="Title 1" hidden="1">
            <a:extLst>
              <a:ext uri="{FF2B5EF4-FFF2-40B4-BE49-F238E27FC236}">
                <a16:creationId xmlns:a16="http://schemas.microsoft.com/office/drawing/2014/main" id="{701BF5C4-965C-4AF9-AF24-3F4B58E163D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0000"/>
                </a:solidFill>
              </a:rPr>
              <a:t>Step 7</a:t>
            </a:r>
            <a:endParaRPr lang="en-US"/>
          </a:p>
        </p:txBody>
      </p:sp>
    </p:spTree>
    <p:extLst>
      <p:ext uri="{BB962C8B-B14F-4D97-AF65-F5344CB8AC3E}">
        <p14:creationId xmlns:p14="http://schemas.microsoft.com/office/powerpoint/2010/main" val="148777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75EC-8E43-4435-9D90-294C456417DF}"/>
              </a:ext>
            </a:extLst>
          </p:cNvPr>
          <p:cNvSpPr>
            <a:spLocks noGrp="1"/>
          </p:cNvSpPr>
          <p:nvPr>
            <p:ph type="title"/>
          </p:nvPr>
        </p:nvSpPr>
        <p:spPr>
          <a:xfrm>
            <a:off x="552450" y="185208"/>
            <a:ext cx="10515600" cy="1325563"/>
          </a:xfrm>
        </p:spPr>
        <p:txBody>
          <a:bodyPr/>
          <a:lstStyle/>
          <a:p>
            <a:r>
              <a:rPr lang="en-US" b="1">
                <a:cs typeface="Calibri Light"/>
              </a:rPr>
              <a:t>Eco-Schools model 10</a:t>
            </a:r>
            <a:r>
              <a:rPr lang="en-US" b="1">
                <a:ea typeface="+mj-lt"/>
                <a:cs typeface="+mj-lt"/>
              </a:rPr>
              <a:t> topics</a:t>
            </a:r>
            <a:endParaRPr lang="en-US" b="1"/>
          </a:p>
        </p:txBody>
      </p:sp>
      <p:pic>
        <p:nvPicPr>
          <p:cNvPr id="18" name="Picture 18" descr="eco topic logos">
            <a:extLst>
              <a:ext uri="{FF2B5EF4-FFF2-40B4-BE49-F238E27FC236}">
                <a16:creationId xmlns:a16="http://schemas.microsoft.com/office/drawing/2014/main" id="{2DB735F2-399C-4758-83AB-6D47F670306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1204" y="1304660"/>
            <a:ext cx="10967508" cy="4980516"/>
          </a:xfrm>
        </p:spPr>
      </p:pic>
      <p:pic>
        <p:nvPicPr>
          <p:cNvPr id="16" name="Picture 7" descr="Eco school logo">
            <a:extLst>
              <a:ext uri="{FF2B5EF4-FFF2-40B4-BE49-F238E27FC236}">
                <a16:creationId xmlns:a16="http://schemas.microsoft.com/office/drawing/2014/main" id="{0F54C539-B956-48F2-857E-D1E0D48DAE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
          <a:stretch/>
        </p:blipFill>
        <p:spPr>
          <a:xfrm>
            <a:off x="10077144" y="280887"/>
            <a:ext cx="1418770" cy="1555407"/>
          </a:xfrm>
          <a:prstGeom prst="rect">
            <a:avLst/>
          </a:prstGeom>
        </p:spPr>
      </p:pic>
    </p:spTree>
    <p:extLst>
      <p:ext uri="{BB962C8B-B14F-4D97-AF65-F5344CB8AC3E}">
        <p14:creationId xmlns:p14="http://schemas.microsoft.com/office/powerpoint/2010/main" val="226480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937F-8187-4820-AFFA-E644F6B99A55}"/>
              </a:ext>
            </a:extLst>
          </p:cNvPr>
          <p:cNvSpPr>
            <a:spLocks noGrp="1"/>
          </p:cNvSpPr>
          <p:nvPr>
            <p:ph type="title"/>
          </p:nvPr>
        </p:nvSpPr>
        <p:spPr>
          <a:xfrm>
            <a:off x="510117" y="280459"/>
            <a:ext cx="10515600" cy="1325563"/>
          </a:xfrm>
        </p:spPr>
        <p:txBody>
          <a:bodyPr/>
          <a:lstStyle/>
          <a:p>
            <a:r>
              <a:rPr lang="en-US" b="1">
                <a:cs typeface="Calibri Light"/>
              </a:rPr>
              <a:t>Key things to think about in topics</a:t>
            </a:r>
          </a:p>
        </p:txBody>
      </p:sp>
      <p:sp>
        <p:nvSpPr>
          <p:cNvPr id="12" name="TextBox 11">
            <a:extLst>
              <a:ext uri="{FF2B5EF4-FFF2-40B4-BE49-F238E27FC236}">
                <a16:creationId xmlns:a16="http://schemas.microsoft.com/office/drawing/2014/main" id="{216AC0B8-B2D6-4E4E-951F-0D10B9A2873D}"/>
              </a:ext>
            </a:extLst>
          </p:cNvPr>
          <p:cNvSpPr txBox="1"/>
          <p:nvPr/>
        </p:nvSpPr>
        <p:spPr>
          <a:xfrm>
            <a:off x="543983" y="1485900"/>
            <a:ext cx="10295652"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800"/>
              <a:t>Whole school opportunities</a:t>
            </a:r>
            <a:endParaRPr lang="en-US" sz="2800">
              <a:cs typeface="Calibri"/>
            </a:endParaRPr>
          </a:p>
          <a:p>
            <a:pPr marL="285750" indent="-285750">
              <a:lnSpc>
                <a:spcPct val="150000"/>
              </a:lnSpc>
              <a:buFont typeface="Arial"/>
              <a:buChar char="•"/>
            </a:pPr>
            <a:r>
              <a:rPr lang="en-US" sz="2800">
                <a:cs typeface="Calibri"/>
              </a:rPr>
              <a:t>Informing everyone about the work</a:t>
            </a:r>
          </a:p>
          <a:p>
            <a:pPr marL="285750" indent="-285750">
              <a:lnSpc>
                <a:spcPct val="150000"/>
              </a:lnSpc>
              <a:buFont typeface="Arial"/>
              <a:buChar char="•"/>
            </a:pPr>
            <a:r>
              <a:rPr lang="en-US" sz="2800">
                <a:cs typeface="Calibri"/>
              </a:rPr>
              <a:t>Links to curriculum areas e.g. science (biodiversity), geography, English and </a:t>
            </a:r>
            <a:r>
              <a:rPr lang="en-US" sz="2800" err="1">
                <a:cs typeface="Calibri"/>
              </a:rPr>
              <a:t>maths</a:t>
            </a:r>
            <a:r>
              <a:rPr lang="en-US" sz="2800">
                <a:cs typeface="Calibri"/>
              </a:rPr>
              <a:t> (creative writing and data handling)</a:t>
            </a:r>
          </a:p>
          <a:p>
            <a:pPr marL="285750" indent="-285750">
              <a:lnSpc>
                <a:spcPct val="150000"/>
              </a:lnSpc>
              <a:buFont typeface="Arial"/>
              <a:buChar char="•"/>
            </a:pPr>
            <a:r>
              <a:rPr lang="en-US" sz="2800">
                <a:cs typeface="Calibri"/>
              </a:rPr>
              <a:t>Monitor impact of actions – more difficult to do in school grounds – however photos before and after projects &amp; surveys </a:t>
            </a:r>
            <a:endParaRPr lang="en-US" sz="2800" i="1">
              <a:cs typeface="Calibri"/>
            </a:endParaRPr>
          </a:p>
          <a:p>
            <a:pPr marL="285750" indent="-285750">
              <a:lnSpc>
                <a:spcPct val="150000"/>
              </a:lnSpc>
              <a:buFont typeface="Arial"/>
              <a:buChar char="•"/>
            </a:pPr>
            <a:r>
              <a:rPr lang="en-US" sz="2800">
                <a:cs typeface="Calibri"/>
              </a:rPr>
              <a:t>Reflected in your Eco-code </a:t>
            </a:r>
          </a:p>
          <a:p>
            <a:pPr marL="285750" indent="-285750">
              <a:buFont typeface="Arial"/>
              <a:buChar char="•"/>
            </a:pPr>
            <a:endParaRPr lang="en-US" sz="2800">
              <a:cs typeface="Calibri"/>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8367976" y="-431007"/>
            <a:ext cx="3952384" cy="383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4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7253912-4E28-4AD5-8556-AB5B794A6124}"/>
              </a:ext>
            </a:extLst>
          </p:cNvPr>
          <p:cNvSpPr>
            <a:spLocks noGrp="1"/>
          </p:cNvSpPr>
          <p:nvPr>
            <p:ph type="title"/>
          </p:nvPr>
        </p:nvSpPr>
        <p:spPr>
          <a:xfrm>
            <a:off x="370122" y="311406"/>
            <a:ext cx="4766330" cy="637537"/>
          </a:xfrm>
        </p:spPr>
        <p:txBody>
          <a:bodyPr>
            <a:normAutofit/>
          </a:bodyPr>
          <a:lstStyle/>
          <a:p>
            <a:r>
              <a:rPr lang="en-GB" sz="3600" b="1">
                <a:solidFill>
                  <a:srgbClr val="000000"/>
                </a:solidFill>
              </a:rPr>
              <a:t>School Grounds Projects </a:t>
            </a:r>
            <a:endParaRPr lang="en-GB" sz="3600" b="1">
              <a:solidFill>
                <a:srgbClr val="000000"/>
              </a:solidFill>
              <a:cs typeface="Calibri Light"/>
            </a:endParaRPr>
          </a:p>
        </p:txBody>
      </p:sp>
      <p:sp>
        <p:nvSpPr>
          <p:cNvPr id="3" name="Content Placeholder 2">
            <a:extLst>
              <a:ext uri="{FF2B5EF4-FFF2-40B4-BE49-F238E27FC236}">
                <a16:creationId xmlns:a16="http://schemas.microsoft.com/office/drawing/2014/main" id="{24E98E51-A193-4087-9499-CF2F2B23E83F}"/>
              </a:ext>
            </a:extLst>
          </p:cNvPr>
          <p:cNvSpPr>
            <a:spLocks noGrp="1"/>
          </p:cNvSpPr>
          <p:nvPr>
            <p:ph idx="1"/>
          </p:nvPr>
        </p:nvSpPr>
        <p:spPr>
          <a:xfrm>
            <a:off x="456022" y="948943"/>
            <a:ext cx="5464879" cy="5724231"/>
          </a:xfrm>
        </p:spPr>
        <p:txBody>
          <a:bodyPr vert="horz" lIns="91440" tIns="45720" rIns="91440" bIns="45720" rtlCol="0" anchor="t">
            <a:normAutofit lnSpcReduction="10000"/>
          </a:bodyPr>
          <a:lstStyle/>
          <a:p>
            <a:pPr lvl="0"/>
            <a:r>
              <a:rPr lang="en-GB" sz="1600"/>
              <a:t>Edible Playgrounds</a:t>
            </a:r>
          </a:p>
          <a:p>
            <a:pPr lvl="0"/>
            <a:r>
              <a:rPr lang="en-GB" sz="1600"/>
              <a:t>Woodland Trust </a:t>
            </a:r>
          </a:p>
          <a:p>
            <a:pPr lvl="0"/>
            <a:r>
              <a:rPr lang="en-GB" sz="1600"/>
              <a:t>Outdoor Classroom Day</a:t>
            </a:r>
          </a:p>
          <a:p>
            <a:pPr lvl="0"/>
            <a:r>
              <a:rPr lang="en-GB" sz="1600"/>
              <a:t>Wild Forest Schools </a:t>
            </a:r>
          </a:p>
          <a:p>
            <a:pPr lvl="0"/>
            <a:r>
              <a:rPr lang="en-GB" sz="1600"/>
              <a:t>#</a:t>
            </a:r>
            <a:r>
              <a:rPr lang="en-GB" sz="1600" err="1"/>
              <a:t>EcoSchoolsAtHome</a:t>
            </a:r>
            <a:endParaRPr lang="en-GB" sz="1600"/>
          </a:p>
          <a:p>
            <a:pPr lvl="0"/>
            <a:r>
              <a:rPr lang="en-GB" sz="1600"/>
              <a:t>Eco-Schools Pinterest </a:t>
            </a:r>
          </a:p>
          <a:p>
            <a:pPr lvl="0"/>
            <a:r>
              <a:rPr lang="en-GB" sz="1600"/>
              <a:t>Grow Wild </a:t>
            </a:r>
          </a:p>
          <a:p>
            <a:pPr lvl="0"/>
            <a:r>
              <a:rPr lang="en-GB" sz="1600"/>
              <a:t>RHS Campaign for School </a:t>
            </a:r>
          </a:p>
          <a:p>
            <a:pPr lvl="0"/>
            <a:r>
              <a:rPr lang="en-GB" sz="1600"/>
              <a:t>Learning through Landscapes</a:t>
            </a:r>
          </a:p>
          <a:p>
            <a:pPr lvl="0"/>
            <a:r>
              <a:rPr lang="en-GB" sz="1600"/>
              <a:t>Learning Through Landscapes international conference</a:t>
            </a:r>
          </a:p>
          <a:p>
            <a:pPr lvl="0"/>
            <a:r>
              <a:rPr lang="en-GB" sz="1600"/>
              <a:t>Forest School Network </a:t>
            </a:r>
          </a:p>
          <a:p>
            <a:pPr lvl="0"/>
            <a:r>
              <a:rPr lang="en-GB" sz="1600"/>
              <a:t>Wilko Projects </a:t>
            </a:r>
          </a:p>
          <a:p>
            <a:pPr lvl="0"/>
            <a:r>
              <a:rPr lang="en-GB" sz="1600"/>
              <a:t>Grow Your Own Grub and Pumpkin Growing </a:t>
            </a:r>
          </a:p>
          <a:p>
            <a:pPr lvl="0"/>
            <a:r>
              <a:rPr lang="en-GB" sz="1600"/>
              <a:t>TCV </a:t>
            </a:r>
          </a:p>
          <a:p>
            <a:pPr lvl="0"/>
            <a:r>
              <a:rPr lang="en-GB" sz="1600" err="1"/>
              <a:t>Enstruct</a:t>
            </a:r>
            <a:r>
              <a:rPr lang="en-GB" sz="1600"/>
              <a:t> </a:t>
            </a:r>
          </a:p>
          <a:p>
            <a:pPr lvl="0"/>
            <a:r>
              <a:rPr lang="en-GB" sz="1600"/>
              <a:t>Countryside Classroom</a:t>
            </a:r>
          </a:p>
          <a:p>
            <a:pPr lvl="0"/>
            <a:r>
              <a:rPr lang="en-GB" sz="1600"/>
              <a:t>Curriculum Links - Wild about Learning </a:t>
            </a:r>
          </a:p>
        </p:txBody>
      </p:sp>
      <p:sp>
        <p:nvSpPr>
          <p:cNvPr id="16"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7429500" y="1119187"/>
            <a:ext cx="4762500"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6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BFFA-DB90-4CB0-9DF8-5E9ED6BDDD3F}"/>
              </a:ext>
            </a:extLst>
          </p:cNvPr>
          <p:cNvSpPr>
            <a:spLocks noGrp="1"/>
          </p:cNvSpPr>
          <p:nvPr>
            <p:ph type="title"/>
          </p:nvPr>
        </p:nvSpPr>
        <p:spPr>
          <a:xfrm>
            <a:off x="465337" y="219074"/>
            <a:ext cx="10515600" cy="1325563"/>
          </a:xfrm>
        </p:spPr>
        <p:txBody>
          <a:bodyPr/>
          <a:lstStyle/>
          <a:p>
            <a:r>
              <a:rPr lang="en-US" b="1">
                <a:cs typeface="Calibri Light"/>
              </a:rPr>
              <a:t>Edible Playgrounds</a:t>
            </a:r>
            <a:endParaRPr lang="en-US" b="1"/>
          </a:p>
        </p:txBody>
      </p:sp>
      <p:sp>
        <p:nvSpPr>
          <p:cNvPr id="3" name="Content Placeholder 2">
            <a:extLst>
              <a:ext uri="{FF2B5EF4-FFF2-40B4-BE49-F238E27FC236}">
                <a16:creationId xmlns:a16="http://schemas.microsoft.com/office/drawing/2014/main" id="{2DC90842-C368-4AFB-9C72-EC49D2790BCC}"/>
              </a:ext>
            </a:extLst>
          </p:cNvPr>
          <p:cNvSpPr>
            <a:spLocks noGrp="1"/>
          </p:cNvSpPr>
          <p:nvPr>
            <p:ph idx="1"/>
          </p:nvPr>
        </p:nvSpPr>
        <p:spPr>
          <a:xfrm>
            <a:off x="465337" y="1478382"/>
            <a:ext cx="6553200" cy="4561218"/>
          </a:xfrm>
        </p:spPr>
        <p:txBody>
          <a:bodyPr>
            <a:normAutofit lnSpcReduction="10000"/>
          </a:bodyPr>
          <a:lstStyle/>
          <a:p>
            <a:pPr>
              <a:lnSpc>
                <a:spcPct val="100000"/>
              </a:lnSpc>
            </a:pPr>
            <a:r>
              <a:rPr lang="en-GB" sz="2000"/>
              <a:t>Edible Playgrounds offer a lively, engaging, multi-sensory way to teach children about growing and eating healthy food</a:t>
            </a:r>
          </a:p>
          <a:p>
            <a:pPr>
              <a:lnSpc>
                <a:spcPct val="100000"/>
              </a:lnSpc>
            </a:pPr>
            <a:r>
              <a:rPr lang="en-GB" sz="2000"/>
              <a:t>Aside from the physical health benefits that eating well brings, learning in an outdoor environment combats Nature Deficit Disorder and has been shown to increase mental health by boosting mood, confidence and self-esteem</a:t>
            </a:r>
          </a:p>
          <a:p>
            <a:pPr>
              <a:lnSpc>
                <a:spcPct val="110000"/>
              </a:lnSpc>
            </a:pPr>
            <a:r>
              <a:rPr lang="en-GB" sz="2000"/>
              <a:t>Furthermore, allowing the children to connect with nature develops attentiveness and self-reliance in the pupils, leading to more sustainable behaviours in the long term</a:t>
            </a:r>
          </a:p>
          <a:p>
            <a:pPr>
              <a:lnSpc>
                <a:spcPct val="110000"/>
              </a:lnSpc>
            </a:pPr>
            <a:r>
              <a:rPr lang="en-GB" sz="2000"/>
              <a:t>They are currently working with 3 schools this academic year in Leicester City and 3 next academic year</a:t>
            </a:r>
            <a:endParaRPr lang="en-US"/>
          </a:p>
          <a:p>
            <a:endParaRPr lang="en-US"/>
          </a:p>
        </p:txBody>
      </p:sp>
      <p:sp>
        <p:nvSpPr>
          <p:cNvPr id="4" name="Rectangle 3"/>
          <p:cNvSpPr/>
          <p:nvPr/>
        </p:nvSpPr>
        <p:spPr>
          <a:xfrm>
            <a:off x="2123313" y="6251906"/>
            <a:ext cx="7945374" cy="369332"/>
          </a:xfrm>
          <a:prstGeom prst="rect">
            <a:avLst/>
          </a:prstGeom>
        </p:spPr>
        <p:txBody>
          <a:bodyPr wrap="square">
            <a:spAutoFit/>
          </a:bodyPr>
          <a:lstStyle/>
          <a:p>
            <a:pPr algn="ctr"/>
            <a:r>
              <a:rPr lang="en-GB">
                <a:hlinkClick r:id="rId2"/>
              </a:rPr>
              <a:t>www.treesforcities.org/our-work/schools-programme/edible-playgrounds</a:t>
            </a:r>
            <a:endParaRPr lang="en-GB"/>
          </a:p>
        </p:txBody>
      </p:sp>
      <p:pic>
        <p:nvPicPr>
          <p:cNvPr id="1026" name="Picture 2" descr="Trees for Cities Logo&#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67875" y="804862"/>
            <a:ext cx="2160000" cy="162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of an outdoor garden are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67875" y="4419600"/>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of an outdoor garden are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8008" y="4419600"/>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of an outdoor garden area">
            <a:extLst>
              <a:ext uri="{C183D7F6-B498-43B3-948B-1728B52AA6E4}">
                <adec:decorative xmlns:adec="http://schemas.microsoft.com/office/drawing/2017/decorative" val="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48008" y="2637169"/>
            <a:ext cx="2160000"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Image of an outdoor garden are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67875" y="2628150"/>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of children gardeni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48008" y="804862"/>
            <a:ext cx="2160000" cy="16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0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568680-1F6E-4073-8B45-306811ED2065}"/>
              </a:ext>
            </a:extLst>
          </p:cNvPr>
          <p:cNvSpPr>
            <a:spLocks noGrp="1"/>
          </p:cNvSpPr>
          <p:nvPr>
            <p:ph type="title"/>
          </p:nvPr>
        </p:nvSpPr>
        <p:spPr>
          <a:xfrm>
            <a:off x="640079" y="2053641"/>
            <a:ext cx="3669161" cy="2760098"/>
          </a:xfrm>
        </p:spPr>
        <p:txBody>
          <a:bodyPr>
            <a:normAutofit/>
          </a:bodyPr>
          <a:lstStyle/>
          <a:p>
            <a:r>
              <a:rPr lang="en-GB" sz="4100">
                <a:solidFill>
                  <a:srgbClr val="FFFFFF"/>
                </a:solidFill>
              </a:rPr>
              <a:t>#EcoTeachMeet Webinar Series </a:t>
            </a:r>
          </a:p>
        </p:txBody>
      </p:sp>
      <p:sp>
        <p:nvSpPr>
          <p:cNvPr id="3" name="Content Placeholder 2">
            <a:extLst>
              <a:ext uri="{FF2B5EF4-FFF2-40B4-BE49-F238E27FC236}">
                <a16:creationId xmlns:a16="http://schemas.microsoft.com/office/drawing/2014/main" id="{DD2D824A-FFCF-4A60-8009-B0A78D08C93B}"/>
              </a:ext>
            </a:extLst>
          </p:cNvPr>
          <p:cNvSpPr>
            <a:spLocks noGrp="1"/>
          </p:cNvSpPr>
          <p:nvPr>
            <p:ph idx="1"/>
          </p:nvPr>
        </p:nvSpPr>
        <p:spPr>
          <a:xfrm>
            <a:off x="6090574" y="801866"/>
            <a:ext cx="5306084" cy="5230634"/>
          </a:xfrm>
        </p:spPr>
        <p:txBody>
          <a:bodyPr anchor="ctr">
            <a:normAutofit/>
          </a:bodyPr>
          <a:lstStyle/>
          <a:p>
            <a:r>
              <a:rPr lang="en-GB" sz="3000">
                <a:solidFill>
                  <a:srgbClr val="000000"/>
                </a:solidFill>
              </a:rPr>
              <a:t>Overview of #</a:t>
            </a:r>
            <a:r>
              <a:rPr lang="en-GB" sz="3000" err="1">
                <a:solidFill>
                  <a:srgbClr val="000000"/>
                </a:solidFill>
              </a:rPr>
              <a:t>EcoTeach</a:t>
            </a:r>
            <a:r>
              <a:rPr lang="en-GB" sz="3000">
                <a:solidFill>
                  <a:srgbClr val="000000"/>
                </a:solidFill>
              </a:rPr>
              <a:t> format and dates/times of webinars</a:t>
            </a:r>
            <a:endParaRPr lang="en-GB" sz="3000">
              <a:solidFill>
                <a:srgbClr val="000000"/>
              </a:solidFill>
              <a:cs typeface="Calibri"/>
            </a:endParaRPr>
          </a:p>
          <a:p>
            <a:r>
              <a:rPr lang="en-GB" sz="3000">
                <a:solidFill>
                  <a:srgbClr val="000000"/>
                </a:solidFill>
              </a:rPr>
              <a:t>What Environmental Education Leicester is</a:t>
            </a:r>
            <a:endParaRPr lang="en-GB" sz="3000">
              <a:solidFill>
                <a:srgbClr val="000000"/>
              </a:solidFill>
              <a:cs typeface="Calibri"/>
            </a:endParaRPr>
          </a:p>
          <a:p>
            <a:r>
              <a:rPr lang="en-GB" sz="3000">
                <a:solidFill>
                  <a:srgbClr val="000000"/>
                </a:solidFill>
              </a:rPr>
              <a:t>Eco-Schools – and how it fits into the big picture</a:t>
            </a:r>
            <a:endParaRPr lang="en-GB" sz="3000">
              <a:solidFill>
                <a:srgbClr val="000000"/>
              </a:solidFill>
              <a:cs typeface="Calibri"/>
            </a:endParaRPr>
          </a:p>
          <a:p>
            <a:r>
              <a:rPr lang="en-GB" sz="3000">
                <a:solidFill>
                  <a:srgbClr val="000000"/>
                </a:solidFill>
              </a:rPr>
              <a:t>School Grounds projects </a:t>
            </a:r>
            <a:endParaRPr lang="en-GB" sz="3000">
              <a:solidFill>
                <a:srgbClr val="000000"/>
              </a:solidFill>
              <a:cs typeface="Calibri"/>
            </a:endParaRPr>
          </a:p>
          <a:p>
            <a:r>
              <a:rPr lang="en-GB" sz="3000">
                <a:solidFill>
                  <a:srgbClr val="000000"/>
                </a:solidFill>
              </a:rPr>
              <a:t>Q &amp; As</a:t>
            </a:r>
            <a:endParaRPr lang="en-GB" sz="3000">
              <a:solidFill>
                <a:srgbClr val="000000"/>
              </a:solidFill>
              <a:cs typeface="Calibri"/>
            </a:endParaRPr>
          </a:p>
          <a:p>
            <a:r>
              <a:rPr lang="en-GB" sz="3000">
                <a:solidFill>
                  <a:srgbClr val="000000"/>
                </a:solidFill>
              </a:rPr>
              <a:t>Other opportunities coming up</a:t>
            </a:r>
            <a:r>
              <a:rPr lang="en-GB" sz="2400">
                <a:solidFill>
                  <a:srgbClr val="000000"/>
                </a:solidFill>
              </a:rPr>
              <a:t> </a:t>
            </a:r>
            <a:endParaRPr lang="en-GB" sz="2400">
              <a:solidFill>
                <a:srgbClr val="000000"/>
              </a:solidFill>
              <a:cs typeface="Calibri"/>
            </a:endParaRPr>
          </a:p>
        </p:txBody>
      </p:sp>
    </p:spTree>
    <p:extLst>
      <p:ext uri="{BB962C8B-B14F-4D97-AF65-F5344CB8AC3E}">
        <p14:creationId xmlns:p14="http://schemas.microsoft.com/office/powerpoint/2010/main" val="10602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76272"/>
            <a:ext cx="10893425" cy="1314416"/>
          </a:xfrm>
        </p:spPr>
        <p:txBody>
          <a:bodyPr/>
          <a:lstStyle/>
          <a:p>
            <a:r>
              <a:rPr lang="en-GB" b="1"/>
              <a:t>Woodland Trust Trees for Schools</a:t>
            </a:r>
          </a:p>
        </p:txBody>
      </p:sp>
      <p:sp>
        <p:nvSpPr>
          <p:cNvPr id="3" name="AutoShape 2" descr="Woodland Tru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5" descr="Woodland Trust logo - The Land Tru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3" name="Picture 7" descr="Woodland Trust logo - The Land Tru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22669" y="-89350"/>
            <a:ext cx="2046014" cy="2046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3317" y="1618858"/>
            <a:ext cx="8046780" cy="4862870"/>
          </a:xfrm>
          <a:prstGeom prst="rect">
            <a:avLst/>
          </a:prstGeom>
        </p:spPr>
        <p:txBody>
          <a:bodyPr wrap="square" anchor="t">
            <a:spAutoFit/>
          </a:bodyPr>
          <a:lstStyle/>
          <a:p>
            <a:pPr marL="285750" indent="-285750">
              <a:spcAft>
                <a:spcPts val="600"/>
              </a:spcAft>
              <a:buFont typeface="Arial" panose="020B0604020202020204" pitchFamily="34" charset="0"/>
              <a:buChar char="•"/>
            </a:pPr>
            <a:r>
              <a:rPr lang="en-GB"/>
              <a:t>Free trees for schools and communities.</a:t>
            </a:r>
            <a:endParaRPr lang="en-US"/>
          </a:p>
          <a:p>
            <a:pPr marL="285750" indent="-285750">
              <a:spcAft>
                <a:spcPts val="600"/>
              </a:spcAft>
              <a:buFont typeface="Arial" panose="020B0604020202020204" pitchFamily="34" charset="0"/>
              <a:buChar char="•"/>
            </a:pPr>
            <a:r>
              <a:rPr lang="en-GB"/>
              <a:t>Two delivery periods per year (March and November). Currently taking applications for trees to be delivered in </a:t>
            </a:r>
            <a:r>
              <a:rPr lang="en-GB" b="1"/>
              <a:t>November 2020. </a:t>
            </a:r>
          </a:p>
          <a:p>
            <a:pPr marL="285750" indent="-285750">
              <a:spcAft>
                <a:spcPts val="600"/>
              </a:spcAft>
              <a:buFont typeface="Arial" panose="020B0604020202020204" pitchFamily="34" charset="0"/>
              <a:buChar char="•"/>
            </a:pPr>
            <a:r>
              <a:rPr lang="en-GB"/>
              <a:t>You can buy packs in </a:t>
            </a:r>
            <a:r>
              <a:rPr lang="en-GB">
                <a:hlinkClick r:id="rId3" tooltip="Woodland Trust shop"/>
              </a:rPr>
              <a:t>the shop</a:t>
            </a:r>
            <a:r>
              <a:rPr lang="en-GB"/>
              <a:t> all year round.</a:t>
            </a:r>
          </a:p>
          <a:p>
            <a:pPr marL="285750" indent="-285750">
              <a:spcAft>
                <a:spcPts val="600"/>
              </a:spcAft>
              <a:buFont typeface="Arial" panose="020B0604020202020204" pitchFamily="34" charset="0"/>
              <a:buChar char="•"/>
            </a:pPr>
            <a:r>
              <a:rPr lang="en-GB"/>
              <a:t>Open to schools across the UK, plus nurseries, colleges, universities and outdoor learning centres.</a:t>
            </a:r>
            <a:endParaRPr lang="en-GB">
              <a:cs typeface="Calibri"/>
            </a:endParaRPr>
          </a:p>
          <a:p>
            <a:pPr marL="285750" indent="-285750">
              <a:spcAft>
                <a:spcPts val="600"/>
              </a:spcAft>
              <a:buFont typeface="Arial" panose="020B0604020202020204" pitchFamily="34" charset="0"/>
              <a:buChar char="•"/>
            </a:pPr>
            <a:r>
              <a:rPr lang="en-GB"/>
              <a:t>If you’re applying as a </a:t>
            </a:r>
            <a:r>
              <a:rPr lang="en-GB" b="1"/>
              <a:t>school</a:t>
            </a:r>
            <a:r>
              <a:rPr lang="en-GB"/>
              <a:t> your trees should be planted on either the school grounds, land the school has arranged regular access to or in an area that is publicly accessible.</a:t>
            </a:r>
            <a:endParaRPr lang="en-GB">
              <a:cs typeface="Calibri"/>
            </a:endParaRPr>
          </a:p>
          <a:p>
            <a:pPr marL="285750" indent="-285750">
              <a:spcAft>
                <a:spcPts val="600"/>
              </a:spcAft>
              <a:buFont typeface="Arial" panose="020B0604020202020204" pitchFamily="34" charset="0"/>
              <a:buChar char="•"/>
            </a:pPr>
            <a:r>
              <a:rPr lang="en-GB"/>
              <a:t>The trees can be planted as copses, groves, avenues, shelter belts, hedgerows and many other ways.</a:t>
            </a:r>
          </a:p>
          <a:p>
            <a:pPr marL="285750" indent="-285750">
              <a:spcAft>
                <a:spcPts val="600"/>
              </a:spcAft>
              <a:buFont typeface="Arial" panose="020B0604020202020204" pitchFamily="34" charset="0"/>
              <a:buChar char="•"/>
            </a:pPr>
            <a:r>
              <a:rPr lang="en-GB"/>
              <a:t>You can request </a:t>
            </a:r>
            <a:r>
              <a:rPr lang="en-GB" b="1"/>
              <a:t>up to</a:t>
            </a:r>
            <a:r>
              <a:rPr lang="en-GB"/>
              <a:t> four separate tree packs as long as the total does not exceed 420 trees in each application cycle.</a:t>
            </a:r>
          </a:p>
          <a:p>
            <a:pPr marL="285750" indent="-285750">
              <a:spcAft>
                <a:spcPts val="600"/>
              </a:spcAft>
              <a:buFont typeface="Arial" panose="020B0604020202020204" pitchFamily="34" charset="0"/>
              <a:buChar char="•"/>
            </a:pPr>
            <a:r>
              <a:rPr lang="en-GB"/>
              <a:t>All the trees they supply are </a:t>
            </a:r>
            <a:r>
              <a:rPr lang="en-GB">
                <a:hlinkClick r:id="rId4" tooltip="UK sourced and grown scheme"/>
              </a:rPr>
              <a:t>sourced and grown in the UK and Ireland</a:t>
            </a:r>
            <a:r>
              <a:rPr lang="en-GB"/>
              <a:t>.</a:t>
            </a:r>
          </a:p>
          <a:p>
            <a:pPr marL="285750" indent="-285750">
              <a:buFont typeface="Arial" panose="020B0604020202020204" pitchFamily="34" charset="0"/>
              <a:buChar char="•"/>
            </a:pPr>
            <a:endParaRPr lang="en-GB"/>
          </a:p>
        </p:txBody>
      </p:sp>
      <p:sp>
        <p:nvSpPr>
          <p:cNvPr id="7" name="Rectangle 6"/>
          <p:cNvSpPr/>
          <p:nvPr/>
        </p:nvSpPr>
        <p:spPr>
          <a:xfrm>
            <a:off x="8418927" y="5668491"/>
            <a:ext cx="3888871" cy="660708"/>
          </a:xfrm>
          <a:prstGeom prst="rect">
            <a:avLst/>
          </a:prstGeom>
        </p:spPr>
        <p:txBody>
          <a:bodyPr wrap="square">
            <a:spAutoFit/>
          </a:bodyPr>
          <a:lstStyle/>
          <a:p>
            <a:pPr algn="ctr"/>
            <a:r>
              <a:rPr lang="en-GB">
                <a:hlinkClick r:id="rId5"/>
              </a:rPr>
              <a:t>www.woodlandtrust.org.uk/plant-trees/schools-and-communities</a:t>
            </a:r>
            <a:endParaRPr lang="en-GB"/>
          </a:p>
        </p:txBody>
      </p:sp>
      <p:pic>
        <p:nvPicPr>
          <p:cNvPr id="4098" name="Picture 2" descr="English oak/pedunculate oak whole tre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23891" y="3657705"/>
            <a:ext cx="3078944" cy="1721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chool pupil holding saplings and smili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23891" y="1813232"/>
            <a:ext cx="3078944" cy="172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79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Woodland Trust Resources</a:t>
            </a:r>
          </a:p>
        </p:txBody>
      </p:sp>
      <p:sp>
        <p:nvSpPr>
          <p:cNvPr id="76" name="Freeform: Shape 7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6" name="Picture 6" descr="Close up of an activity sheet">
            <a:extLst>
              <a:ext uri="{C183D7F6-B498-43B3-948B-1728B52AA6E4}">
                <adec:decorative xmlns:adec="http://schemas.microsoft.com/office/drawing/2017/decorative" val="0"/>
              </a:ext>
            </a:extLst>
          </p:cNvPr>
          <p:cNvPicPr>
            <a:picLocks noChangeArrowheads="1"/>
          </p:cNvPicPr>
          <p:nvPr/>
        </p:nvPicPr>
        <p:blipFill rotWithShape="1">
          <a:blip r:embed="rId2" cstate="email">
            <a:extLst>
              <a:ext uri="{28A0092B-C50C-407E-A947-70E740481C1C}">
                <a14:useLocalDpi xmlns:a14="http://schemas.microsoft.com/office/drawing/2010/main"/>
              </a:ext>
            </a:extLst>
          </a:blip>
          <a:srcRect r="-3"/>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chemeClr val="accent1"/>
                </a:solidFill>
              </a14:hiddenFill>
            </a:ext>
          </a:extLst>
        </p:spPr>
      </p:pic>
      <p:pic>
        <p:nvPicPr>
          <p:cNvPr id="5124" name="Picture 4" descr="A CARTOON OF AN OAKLEA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chemeClr val="accent1"/>
                </a:solidFill>
              </a14:hiddenFill>
            </a:ext>
          </a:extLst>
        </p:spPr>
      </p:pic>
      <p:sp>
        <p:nvSpPr>
          <p:cNvPr id="80" name="Oval 7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7" name="Picture 7" descr="A close up of activity sheet"/>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chemeClr val="accent1"/>
                </a:solidFill>
              </a14:hiddenFill>
            </a:ext>
          </a:extLst>
        </p:spPr>
      </p:pic>
      <p:sp>
        <p:nvSpPr>
          <p:cNvPr id="82" name="Freeform: Shape 8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5" name="Picture 5" descr="Image of an outdoor garden area">
            <a:extLst>
              <a:ext uri="{C183D7F6-B498-43B3-948B-1728B52AA6E4}">
                <adec:decorative xmlns:adec="http://schemas.microsoft.com/office/drawing/2017/decorative" val="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chemeClr val="accent1"/>
                </a:solidFill>
              </a14:hiddenFill>
            </a:ext>
          </a:extLst>
        </p:spPr>
      </p:pic>
      <p:sp>
        <p:nvSpPr>
          <p:cNvPr id="84" name="Freeform: Shape 8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132190" y="5711070"/>
            <a:ext cx="5098020" cy="430887"/>
          </a:xfrm>
          <a:prstGeom prst="rect">
            <a:avLst/>
          </a:prstGeom>
        </p:spPr>
        <p:txBody>
          <a:bodyPr wrap="square" anchor="t">
            <a:spAutoFit/>
          </a:bodyPr>
          <a:lstStyle/>
          <a:p>
            <a:pPr>
              <a:spcAft>
                <a:spcPts val="600"/>
              </a:spcAft>
            </a:pPr>
            <a:r>
              <a:rPr lang="en-GB" sz="2200">
                <a:hlinkClick r:id="rId7"/>
              </a:rPr>
              <a:t>treetoolsforschools.org.uk/</a:t>
            </a:r>
            <a:r>
              <a:rPr lang="en-GB" sz="2200" err="1">
                <a:hlinkClick r:id="rId7"/>
              </a:rPr>
              <a:t>categorymenu</a:t>
            </a:r>
            <a:endParaRPr lang="en-GB" sz="2200"/>
          </a:p>
        </p:txBody>
      </p:sp>
    </p:spTree>
    <p:extLst>
      <p:ext uri="{BB962C8B-B14F-4D97-AF65-F5344CB8AC3E}">
        <p14:creationId xmlns:p14="http://schemas.microsoft.com/office/powerpoint/2010/main" val="236599226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F27E-224B-4A4F-B290-BCA613B29AEE}"/>
              </a:ext>
            </a:extLst>
          </p:cNvPr>
          <p:cNvSpPr>
            <a:spLocks noGrp="1"/>
          </p:cNvSpPr>
          <p:nvPr>
            <p:ph type="title"/>
          </p:nvPr>
        </p:nvSpPr>
        <p:spPr>
          <a:xfrm>
            <a:off x="438705" y="205497"/>
            <a:ext cx="10515600" cy="1325563"/>
          </a:xfrm>
        </p:spPr>
        <p:txBody>
          <a:bodyPr>
            <a:normAutofit/>
          </a:bodyPr>
          <a:lstStyle/>
          <a:p>
            <a:r>
              <a:rPr lang="en-US" b="1">
                <a:cs typeface="Calibri Light"/>
              </a:rPr>
              <a:t>Outdoor Classroom Days</a:t>
            </a:r>
            <a:endParaRPr lang="en-US" b="1"/>
          </a:p>
        </p:txBody>
      </p:sp>
      <p:sp>
        <p:nvSpPr>
          <p:cNvPr id="3" name="Content Placeholder 2">
            <a:extLst>
              <a:ext uri="{FF2B5EF4-FFF2-40B4-BE49-F238E27FC236}">
                <a16:creationId xmlns:a16="http://schemas.microsoft.com/office/drawing/2014/main" id="{8F7466D6-4973-414F-B11C-4C0C9458C361}"/>
              </a:ext>
            </a:extLst>
          </p:cNvPr>
          <p:cNvSpPr>
            <a:spLocks noGrp="1"/>
          </p:cNvSpPr>
          <p:nvPr>
            <p:ph idx="1"/>
          </p:nvPr>
        </p:nvSpPr>
        <p:spPr>
          <a:xfrm>
            <a:off x="2618195" y="1659683"/>
            <a:ext cx="9307773" cy="4811845"/>
          </a:xfrm>
        </p:spPr>
        <p:txBody>
          <a:bodyPr>
            <a:normAutofit lnSpcReduction="10000"/>
          </a:bodyPr>
          <a:lstStyle/>
          <a:p>
            <a:r>
              <a:rPr lang="en-GB" sz="1600" b="1"/>
              <a:t>Outdoor Classroom Day is a global campaign to celebrate and inspire outdoor learning and play</a:t>
            </a:r>
            <a:r>
              <a:rPr lang="en-GB" sz="1600"/>
              <a:t>. On the day, thousands of schools around the world take lessons outdoors and prioritise playtime. </a:t>
            </a:r>
            <a:r>
              <a:rPr lang="en-GB" sz="1600" b="1"/>
              <a:t>In 2019, </a:t>
            </a:r>
            <a:r>
              <a:rPr lang="en-GB" sz="1600" b="1" u="sng">
                <a:hlinkClick r:id="rId2"/>
              </a:rPr>
              <a:t>over 3 million </a:t>
            </a:r>
            <a:r>
              <a:rPr lang="en-GB" sz="1600" b="1"/>
              <a:t>children in over 100 countries </a:t>
            </a:r>
            <a:r>
              <a:rPr lang="en-GB" sz="1600"/>
              <a:t>took part. </a:t>
            </a:r>
          </a:p>
          <a:p>
            <a:r>
              <a:rPr lang="en-GB" sz="1600"/>
              <a:t>Outdoor learning </a:t>
            </a:r>
            <a:r>
              <a:rPr lang="en-GB" sz="1600" b="1"/>
              <a:t>improves children’s health</a:t>
            </a:r>
            <a:r>
              <a:rPr lang="en-GB" sz="1600"/>
              <a:t>, </a:t>
            </a:r>
            <a:r>
              <a:rPr lang="en-GB" sz="1600" b="1"/>
              <a:t>engages them with learning</a:t>
            </a:r>
            <a:r>
              <a:rPr lang="en-GB" sz="1600"/>
              <a:t> and </a:t>
            </a:r>
            <a:r>
              <a:rPr lang="en-GB" sz="1600" b="1"/>
              <a:t>leads to a greater connection with nature</a:t>
            </a:r>
            <a:r>
              <a:rPr lang="en-GB" sz="1600"/>
              <a:t>. Play not only teaches </a:t>
            </a:r>
            <a:r>
              <a:rPr lang="en-GB" sz="1600" b="1"/>
              <a:t>critical life skills</a:t>
            </a:r>
            <a:r>
              <a:rPr lang="en-GB" sz="1600"/>
              <a:t> such as </a:t>
            </a:r>
            <a:r>
              <a:rPr lang="en-GB" sz="1600" b="1"/>
              <a:t>resilience</a:t>
            </a:r>
            <a:r>
              <a:rPr lang="en-GB" sz="1600"/>
              <a:t>, </a:t>
            </a:r>
            <a:r>
              <a:rPr lang="en-GB" sz="1600" b="1"/>
              <a:t>teamwork</a:t>
            </a:r>
            <a:r>
              <a:rPr lang="en-GB" sz="1600"/>
              <a:t> and </a:t>
            </a:r>
            <a:r>
              <a:rPr lang="en-GB" sz="1600" b="1"/>
              <a:t>creativity</a:t>
            </a:r>
            <a:r>
              <a:rPr lang="en-GB" sz="1600"/>
              <a:t>, but is central to children’s </a:t>
            </a:r>
            <a:r>
              <a:rPr lang="en-GB" sz="1600" b="1"/>
              <a:t>enjoyment of childhood</a:t>
            </a:r>
            <a:r>
              <a:rPr lang="en-GB" sz="1600"/>
              <a:t>. </a:t>
            </a:r>
          </a:p>
          <a:p>
            <a:r>
              <a:rPr lang="en-GB" sz="1600"/>
              <a:t>It’s easy to get involved and there is something everyone can do! </a:t>
            </a:r>
          </a:p>
          <a:p>
            <a:r>
              <a:rPr lang="en-GB" sz="1600" b="1"/>
              <a:t>If you’re a teacher </a:t>
            </a:r>
            <a:r>
              <a:rPr lang="en-GB" sz="1600"/>
              <a:t>and new to outdoor learning, why not use Outdoor Classroom Day to try it out? If you already get outdoors regularly, use the day to celebrate what you’re doing and inspire other teachers around the world to join in. </a:t>
            </a:r>
          </a:p>
          <a:p>
            <a:r>
              <a:rPr lang="en-GB" sz="1600" b="1"/>
              <a:t>If you’re a parent</a:t>
            </a:r>
            <a:r>
              <a:rPr lang="en-GB" sz="1600"/>
              <a:t>, talk to your child’s school about the importance of outdoor learning and play and encourage them to get involved. Think about how you can spend more time outdoors as a family too and inspire other parents to do the same. </a:t>
            </a:r>
          </a:p>
          <a:p>
            <a:r>
              <a:rPr lang="en-GB" sz="1600" b="1"/>
              <a:t>If you work for an organisation</a:t>
            </a:r>
            <a:r>
              <a:rPr lang="en-GB" sz="1600"/>
              <a:t> that cares about children, nature, education or the environment, speak to us about how you can get involved. We’re always looking for partners to help spread the message far and wide. </a:t>
            </a:r>
          </a:p>
          <a:p>
            <a:r>
              <a:rPr lang="en-GB" sz="1600"/>
              <a:t>So that schools can participate on a day that fits with their climate and term times, the global campaign has two dates each year. The next Outdoor Classroom Days are on </a:t>
            </a:r>
            <a:r>
              <a:rPr lang="en-GB" sz="1600" b="1"/>
              <a:t>Thursday 21 May </a:t>
            </a:r>
            <a:r>
              <a:rPr lang="en-GB" sz="1600"/>
              <a:t>and </a:t>
            </a:r>
            <a:r>
              <a:rPr lang="en-GB" sz="1600" b="1"/>
              <a:t>Thursday 5 November 2020</a:t>
            </a:r>
            <a:r>
              <a:rPr lang="en-GB" sz="1600"/>
              <a:t>. Sign up below for one or both and help build a movement that gets children outdoors to play and learn every day! </a:t>
            </a:r>
          </a:p>
        </p:txBody>
      </p:sp>
      <p:sp>
        <p:nvSpPr>
          <p:cNvPr id="4" name="Rectangle 3"/>
          <p:cNvSpPr/>
          <p:nvPr/>
        </p:nvSpPr>
        <p:spPr>
          <a:xfrm>
            <a:off x="9169123" y="6230819"/>
            <a:ext cx="2756845" cy="369332"/>
          </a:xfrm>
          <a:prstGeom prst="rect">
            <a:avLst/>
          </a:prstGeom>
        </p:spPr>
        <p:txBody>
          <a:bodyPr wrap="none">
            <a:spAutoFit/>
          </a:bodyPr>
          <a:lstStyle/>
          <a:p>
            <a:r>
              <a:rPr lang="en-GB">
                <a:hlinkClick r:id="rId3"/>
              </a:rPr>
              <a:t>outdoorclassroomday.com</a:t>
            </a:r>
            <a:endParaRPr lang="en-GB"/>
          </a:p>
        </p:txBody>
      </p:sp>
      <p:pic>
        <p:nvPicPr>
          <p:cNvPr id="2050" name="Picture 2" descr="Outdoor classroom day logo&#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42443" y="220530"/>
            <a:ext cx="2683525" cy="129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 of children reading">
            <a:extLst>
              <a:ext uri="{C183D7F6-B498-43B3-948B-1728B52AA6E4}">
                <adec:decorative xmlns:adec="http://schemas.microsoft.com/office/drawing/2017/decorative" val="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018" y="1524427"/>
            <a:ext cx="2165635" cy="23543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of children reading">
            <a:extLst>
              <a:ext uri="{C183D7F6-B498-43B3-948B-1728B52AA6E4}">
                <adec:decorative xmlns:adec="http://schemas.microsoft.com/office/drawing/2017/decorative" val="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017" y="4117220"/>
            <a:ext cx="2165635" cy="235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2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Image of forest art">
            <a:extLst>
              <a:ext uri="{FF2B5EF4-FFF2-40B4-BE49-F238E27FC236}">
                <a16:creationId xmlns:a16="http://schemas.microsoft.com/office/drawing/2014/main" id="{3495184F-384A-4E29-9E7E-DA9B8D521B6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4"/>
          <a:stretch/>
        </p:blipFill>
        <p:spPr bwMode="auto">
          <a:xfrm>
            <a:off x="1" y="-1"/>
            <a:ext cx="3719750" cy="22250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dult and child making natural art">
            <a:extLst>
              <a:ext uri="{FF2B5EF4-FFF2-40B4-BE49-F238E27FC236}">
                <a16:creationId xmlns:a16="http://schemas.microsoft.com/office/drawing/2014/main" id="{8439739F-7369-4CB7-8B89-2F4580A2667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1189" y="-16426"/>
            <a:ext cx="3719752" cy="22670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hild making natural ar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
          <a:stretch/>
        </p:blipFill>
        <p:spPr bwMode="auto">
          <a:xfrm>
            <a:off x="20" y="2316480"/>
            <a:ext cx="3719729" cy="2208616"/>
          </a:xfrm>
          <a:prstGeom prst="rect">
            <a:avLst/>
          </a:prstGeom>
          <a:noFill/>
          <a:extLst>
            <a:ext uri="{909E8E84-426E-40DD-AFC4-6F175D3DCCD1}">
              <a14:hiddenFill xmlns:a14="http://schemas.microsoft.com/office/drawing/2010/main">
                <a:solidFill>
                  <a:schemeClr val="accent1"/>
                </a:solidFill>
              </a14:hiddenFill>
            </a:ext>
          </a:extLst>
        </p:spPr>
      </p:pic>
      <p:pic>
        <p:nvPicPr>
          <p:cNvPr id="4" name="Picture 3" descr="Wild Forest School sign&#10;">
            <a:extLst>
              <a:ext uri="{FF2B5EF4-FFF2-40B4-BE49-F238E27FC236}">
                <a16:creationId xmlns:a16="http://schemas.microsoft.com/office/drawing/2014/main" id="{87854AC6-FB29-4F2D-9605-9667BDF2AA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1189" y="2316480"/>
            <a:ext cx="3719748" cy="2208617"/>
          </a:xfrm>
          <a:prstGeom prst="rect">
            <a:avLst/>
          </a:prstGeom>
        </p:spPr>
      </p:pic>
      <p:pic>
        <p:nvPicPr>
          <p:cNvPr id="5126" name="Picture 6" descr="Image of natural art">
            <a:extLst>
              <a:ext uri="{FF2B5EF4-FFF2-40B4-BE49-F238E27FC236}">
                <a16:creationId xmlns:a16="http://schemas.microsoft.com/office/drawing/2014/main" id="{8CA4DE41-CA1C-429C-972C-5B1E0DCEE9C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1"/>
          <a:stretch/>
        </p:blipFill>
        <p:spPr bwMode="auto">
          <a:xfrm>
            <a:off x="1" y="4616536"/>
            <a:ext cx="3719748" cy="2241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children making natural ar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4"/>
          <a:stretch/>
        </p:blipFill>
        <p:spPr bwMode="auto">
          <a:xfrm>
            <a:off x="3811189" y="4607394"/>
            <a:ext cx="3719752" cy="22506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BE1A7B-1227-4EC3-A869-9AEFA783C7A2}"/>
              </a:ext>
            </a:extLst>
          </p:cNvPr>
          <p:cNvSpPr>
            <a:spLocks noGrp="1"/>
          </p:cNvSpPr>
          <p:nvPr>
            <p:ph idx="1"/>
          </p:nvPr>
        </p:nvSpPr>
        <p:spPr>
          <a:xfrm>
            <a:off x="7863418" y="1259273"/>
            <a:ext cx="4328582" cy="4047387"/>
          </a:xfrm>
        </p:spPr>
        <p:txBody>
          <a:bodyPr vert="horz" lIns="91440" tIns="45720" rIns="91440" bIns="45720" rtlCol="0" anchor="t">
            <a:noAutofit/>
          </a:bodyPr>
          <a:lstStyle/>
          <a:p>
            <a:r>
              <a:rPr lang="en-GB" sz="2000"/>
              <a:t>Since 2015, </a:t>
            </a:r>
            <a:r>
              <a:rPr lang="en-GB" sz="2000">
                <a:hlinkClick r:id="rId8"/>
              </a:rPr>
              <a:t>Leicestershire and Rutland Wildlife Trust</a:t>
            </a:r>
            <a:r>
              <a:rPr lang="en-GB" sz="2000"/>
              <a:t> has worked with over 1,000</a:t>
            </a:r>
            <a:r>
              <a:rPr lang="en-GB" sz="2000" b="1"/>
              <a:t> </a:t>
            </a:r>
            <a:r>
              <a:rPr lang="en-GB" sz="2000"/>
              <a:t>children in Leicester, thanks to the support of players of People’s Postcode Lottery</a:t>
            </a:r>
            <a:endParaRPr lang="en-GB" sz="2000">
              <a:cs typeface="Calibri"/>
            </a:endParaRPr>
          </a:p>
          <a:p>
            <a:endParaRPr lang="en-GB" sz="2000">
              <a:cs typeface="Calibri"/>
            </a:endParaRPr>
          </a:p>
          <a:p>
            <a:r>
              <a:rPr lang="en-GB" sz="2000"/>
              <a:t>Home Education Groups – wild in nature activities </a:t>
            </a:r>
            <a:endParaRPr lang="en-GB" sz="2000">
              <a:cs typeface="Calibri"/>
            </a:endParaRPr>
          </a:p>
          <a:p>
            <a:r>
              <a:rPr lang="en-GB" sz="2000"/>
              <a:t>Wild Tots – stay and play style sessions </a:t>
            </a:r>
            <a:endParaRPr lang="en-GB" sz="2000">
              <a:cs typeface="Calibri"/>
            </a:endParaRPr>
          </a:p>
          <a:p>
            <a:r>
              <a:rPr lang="en-GB" sz="2000"/>
              <a:t>Wild activities – home learning opportunities</a:t>
            </a:r>
            <a:endParaRPr lang="en-US" sz="2000">
              <a:cs typeface="Calibri"/>
            </a:endParaRPr>
          </a:p>
        </p:txBody>
      </p:sp>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7731658" y="84"/>
            <a:ext cx="10038077" cy="1325563"/>
          </a:xfrm>
        </p:spPr>
        <p:txBody>
          <a:bodyPr>
            <a:normAutofit/>
          </a:bodyPr>
          <a:lstStyle/>
          <a:p>
            <a:r>
              <a:rPr lang="en-US" b="1">
                <a:cs typeface="Calibri Light"/>
              </a:rPr>
              <a:t>Wild Forest School</a:t>
            </a:r>
            <a:endParaRPr lang="en-US" b="1"/>
          </a:p>
        </p:txBody>
      </p:sp>
      <p:pic>
        <p:nvPicPr>
          <p:cNvPr id="5" name="Picture 5" descr="A close up of a logo&#10;&#10;Description generated with very high confidence">
            <a:extLst>
              <a:ext uri="{FF2B5EF4-FFF2-40B4-BE49-F238E27FC236}">
                <a16:creationId xmlns:a16="http://schemas.microsoft.com/office/drawing/2014/main" id="{28DD12DF-17FB-4A26-9EEC-BE6870815D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64695" y="5306660"/>
            <a:ext cx="948099" cy="1387896"/>
          </a:xfrm>
          <a:prstGeom prst="rect">
            <a:avLst/>
          </a:prstGeom>
        </p:spPr>
      </p:pic>
      <p:pic>
        <p:nvPicPr>
          <p:cNvPr id="6" name="Picture 6" descr="A picture containing drawing&#10;&#10;Description generated with very high confidence">
            <a:extLst>
              <a:ext uri="{FF2B5EF4-FFF2-40B4-BE49-F238E27FC236}">
                <a16:creationId xmlns:a16="http://schemas.microsoft.com/office/drawing/2014/main" id="{74DB7824-5A85-4C51-8A55-24B450A41EF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63819" y="5730010"/>
            <a:ext cx="1316966" cy="990772"/>
          </a:xfrm>
          <a:prstGeom prst="rect">
            <a:avLst/>
          </a:prstGeom>
        </p:spPr>
      </p:pic>
    </p:spTree>
    <p:extLst>
      <p:ext uri="{BB962C8B-B14F-4D97-AF65-F5344CB8AC3E}">
        <p14:creationId xmlns:p14="http://schemas.microsoft.com/office/powerpoint/2010/main" val="144900636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E1A7B-1227-4EC3-A869-9AEFA783C7A2}"/>
              </a:ext>
            </a:extLst>
          </p:cNvPr>
          <p:cNvSpPr>
            <a:spLocks noGrp="1"/>
          </p:cNvSpPr>
          <p:nvPr>
            <p:ph idx="1"/>
          </p:nvPr>
        </p:nvSpPr>
        <p:spPr>
          <a:xfrm>
            <a:off x="7614688" y="1512490"/>
            <a:ext cx="4328582" cy="4434434"/>
          </a:xfrm>
        </p:spPr>
        <p:txBody>
          <a:bodyPr vert="horz" lIns="91440" tIns="45720" rIns="91440" bIns="45720" rtlCol="0" anchor="t">
            <a:noAutofit/>
          </a:bodyPr>
          <a:lstStyle/>
          <a:p>
            <a:pPr marL="0" indent="0">
              <a:buNone/>
            </a:pPr>
            <a:r>
              <a:rPr lang="en-GB"/>
              <a:t>Competitions including:</a:t>
            </a:r>
            <a:endParaRPr lang="en-US">
              <a:cs typeface="Calibri" panose="020F0502020204030204"/>
            </a:endParaRPr>
          </a:p>
          <a:p>
            <a:r>
              <a:rPr lang="en-GB"/>
              <a:t> Wild Stories, </a:t>
            </a:r>
            <a:endParaRPr lang="en-US">
              <a:cs typeface="Calibri" panose="020F0502020204030204"/>
            </a:endParaRPr>
          </a:p>
          <a:p>
            <a:r>
              <a:rPr lang="en-GB"/>
              <a:t>Wild Areas </a:t>
            </a:r>
            <a:endParaRPr lang="en-US">
              <a:cs typeface="Calibri" panose="020F0502020204030204"/>
            </a:endParaRPr>
          </a:p>
          <a:p>
            <a:r>
              <a:rPr lang="en-GB"/>
              <a:t>and a future competition called </a:t>
            </a:r>
            <a:r>
              <a:rPr lang="en-GB">
                <a:hlinkClick r:id="rId3"/>
              </a:rPr>
              <a:t>Wild Art</a:t>
            </a:r>
            <a:endParaRPr lang="en-US">
              <a:cs typeface="Calibri"/>
            </a:endParaRPr>
          </a:p>
        </p:txBody>
      </p:sp>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7540034" y="84"/>
            <a:ext cx="10229702" cy="1325563"/>
          </a:xfrm>
        </p:spPr>
        <p:txBody>
          <a:bodyPr>
            <a:normAutofit/>
          </a:bodyPr>
          <a:lstStyle/>
          <a:p>
            <a:r>
              <a:rPr lang="en-US" b="1">
                <a:cs typeface="Calibri Light"/>
              </a:rPr>
              <a:t>Wild Forest School</a:t>
            </a:r>
            <a:endParaRPr lang="en-US" b="1"/>
          </a:p>
        </p:txBody>
      </p:sp>
      <p:pic>
        <p:nvPicPr>
          <p:cNvPr id="5" name="Picture 5" descr="A close up of a logo&#10;&#10;Description generated with very high confidence">
            <a:extLst>
              <a:ext uri="{FF2B5EF4-FFF2-40B4-BE49-F238E27FC236}">
                <a16:creationId xmlns:a16="http://schemas.microsoft.com/office/drawing/2014/main" id="{28DD12DF-17FB-4A26-9EEC-BE6870815D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6594" y="2133371"/>
            <a:ext cx="1422096" cy="2102656"/>
          </a:xfrm>
          <a:prstGeom prst="rect">
            <a:avLst/>
          </a:prstGeom>
        </p:spPr>
      </p:pic>
      <p:pic>
        <p:nvPicPr>
          <p:cNvPr id="6" name="Picture 11" descr="Image of outdoor garden area">
            <a:extLst>
              <a:ext uri="{FF2B5EF4-FFF2-40B4-BE49-F238E27FC236}">
                <a16:creationId xmlns:a16="http://schemas.microsoft.com/office/drawing/2014/main" id="{060A3120-3203-4342-9C43-C728F76884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532" y="3563952"/>
            <a:ext cx="4209689" cy="3151907"/>
          </a:xfrm>
          <a:prstGeom prst="rect">
            <a:avLst/>
          </a:prstGeom>
        </p:spPr>
      </p:pic>
      <p:pic>
        <p:nvPicPr>
          <p:cNvPr id="7" name="Picture 17" descr="A wooden bench in front of a house&#10;&#10;">
            <a:extLst>
              <a:ext uri="{FF2B5EF4-FFF2-40B4-BE49-F238E27FC236}">
                <a16:creationId xmlns:a16="http://schemas.microsoft.com/office/drawing/2014/main" id="{97E2FD53-96DD-488B-95B2-93FF25784F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5532" y="185272"/>
            <a:ext cx="4209689" cy="3252550"/>
          </a:xfrm>
          <a:prstGeom prst="rect">
            <a:avLst/>
          </a:prstGeom>
        </p:spPr>
      </p:pic>
      <p:pic>
        <p:nvPicPr>
          <p:cNvPr id="9" name="Online Media 3" descr="Wild Forest School Story Writing Competition Winner Video">
            <a:hlinkClick r:id="" action="ppaction://media"/>
            <a:extLst>
              <a:ext uri="{FF2B5EF4-FFF2-40B4-BE49-F238E27FC236}">
                <a16:creationId xmlns:a16="http://schemas.microsoft.com/office/drawing/2014/main" id="{EA0ED7D9-EE86-48A2-869A-C449FD9F269F}"/>
              </a:ext>
            </a:extLst>
          </p:cNvPr>
          <p:cNvPicPr>
            <a:picLocks noRot="1" noChangeAspect="1"/>
          </p:cNvPicPr>
          <p:nvPr>
            <a:videoFile r:link="rId1"/>
          </p:nvPr>
        </p:nvPicPr>
        <p:blipFill>
          <a:blip r:embed="rId7"/>
          <a:stretch>
            <a:fillRect/>
          </a:stretch>
        </p:blipFill>
        <p:spPr>
          <a:xfrm>
            <a:off x="7554942" y="4072409"/>
            <a:ext cx="4449120" cy="2504426"/>
          </a:xfrm>
          <a:prstGeom prst="rect">
            <a:avLst/>
          </a:prstGeom>
        </p:spPr>
      </p:pic>
    </p:spTree>
    <p:extLst>
      <p:ext uri="{BB962C8B-B14F-4D97-AF65-F5344CB8AC3E}">
        <p14:creationId xmlns:p14="http://schemas.microsoft.com/office/powerpoint/2010/main" val="41059506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0A17-1036-46CF-9C45-4396E3CC9A20}"/>
              </a:ext>
            </a:extLst>
          </p:cNvPr>
          <p:cNvSpPr>
            <a:spLocks noGrp="1"/>
          </p:cNvSpPr>
          <p:nvPr>
            <p:ph type="title"/>
          </p:nvPr>
        </p:nvSpPr>
        <p:spPr>
          <a:xfrm>
            <a:off x="4760972" y="5094351"/>
            <a:ext cx="4937937" cy="1147150"/>
          </a:xfrm>
        </p:spPr>
        <p:txBody>
          <a:bodyPr vert="horz" lIns="91440" tIns="45720" rIns="91440" bIns="45720" rtlCol="0" anchor="t">
            <a:normAutofit/>
          </a:bodyPr>
          <a:lstStyle/>
          <a:p>
            <a:r>
              <a:rPr lang="en-US" kern="1200">
                <a:solidFill>
                  <a:schemeClr val="tx1"/>
                </a:solidFill>
                <a:latin typeface="+mj-lt"/>
                <a:ea typeface="+mj-ea"/>
                <a:cs typeface="+mj-cs"/>
              </a:rPr>
              <a:t>Wild Areas </a:t>
            </a:r>
          </a:p>
        </p:txBody>
      </p:sp>
      <p:sp>
        <p:nvSpPr>
          <p:cNvPr id="3" name="Content Placeholder 2">
            <a:extLst>
              <a:ext uri="{FF2B5EF4-FFF2-40B4-BE49-F238E27FC236}">
                <a16:creationId xmlns:a16="http://schemas.microsoft.com/office/drawing/2014/main" id="{F0DF07F1-7C91-422A-ABDD-1EBCA6EF59DA}"/>
              </a:ext>
            </a:extLst>
          </p:cNvPr>
          <p:cNvSpPr>
            <a:spLocks noGrp="1"/>
          </p:cNvSpPr>
          <p:nvPr>
            <p:ph idx="1"/>
          </p:nvPr>
        </p:nvSpPr>
        <p:spPr>
          <a:xfrm>
            <a:off x="4760974" y="6103992"/>
            <a:ext cx="4664767" cy="508359"/>
          </a:xfrm>
        </p:spPr>
        <p:txBody>
          <a:bodyPr vert="horz" lIns="91440" tIns="45720" rIns="91440" bIns="45720" rtlCol="0" anchor="b">
            <a:noAutofit/>
          </a:bodyPr>
          <a:lstStyle/>
          <a:p>
            <a:pPr marL="0" indent="0">
              <a:buNone/>
            </a:pPr>
            <a:r>
              <a:rPr lang="en-US" sz="2000" kern="1200">
                <a:latin typeface="+mn-lt"/>
                <a:ea typeface="+mn-ea"/>
                <a:cs typeface="+mn-cs"/>
              </a:rPr>
              <a:t>Outdoor learning and exploring areas created by the Leicestershire and Rutland Wildlife Trust</a:t>
            </a:r>
            <a:r>
              <a:rPr lang="en-US" sz="2000"/>
              <a:t> </a:t>
            </a:r>
            <a:endParaRPr lang="en-US" sz="2000" kern="1200">
              <a:latin typeface="+mn-lt"/>
              <a:cs typeface="Calibri"/>
            </a:endParaRPr>
          </a:p>
        </p:txBody>
      </p:sp>
      <p:sp>
        <p:nvSpPr>
          <p:cNvPr id="87" name="Freeform: Shape 8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of outdoor classroom">
            <a:extLst>
              <a:ext uri="{FF2B5EF4-FFF2-40B4-BE49-F238E27FC236}">
                <a16:creationId xmlns:a16="http://schemas.microsoft.com/office/drawing/2014/main" id="{DC4890A9-8B48-4B72-94CD-1AC8719FCD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a:stretch/>
        </p:blipFill>
        <p:spPr bwMode="auto">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4106" name="Picture 10" descr="Image of a shed">
            <a:extLst>
              <a:ext uri="{FF2B5EF4-FFF2-40B4-BE49-F238E27FC236}">
                <a16:creationId xmlns:a16="http://schemas.microsoft.com/office/drawing/2014/main" id="{720E11C5-75A6-4DDA-83BC-BE3957580F0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91" name="Oval 9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le of wood in a garden&#10;&#10;">
            <a:extLst>
              <a:ext uri="{FF2B5EF4-FFF2-40B4-BE49-F238E27FC236}">
                <a16:creationId xmlns:a16="http://schemas.microsoft.com/office/drawing/2014/main" id="{455304F8-E6DD-451F-8AF7-BFBB3DE9CF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7" name="Picture 7" descr="A wooden bench sitting in the grass&#10;&#10;">
            <a:extLst>
              <a:ext uri="{FF2B5EF4-FFF2-40B4-BE49-F238E27FC236}">
                <a16:creationId xmlns:a16="http://schemas.microsoft.com/office/drawing/2014/main" id="{0BE24971-1FB4-415D-93BA-4719BE7C27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95" name="Freeform: Shape 9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A wooden bench in a garden&#10;&#10;">
            <a:extLst>
              <a:ext uri="{FF2B5EF4-FFF2-40B4-BE49-F238E27FC236}">
                <a16:creationId xmlns:a16="http://schemas.microsoft.com/office/drawing/2014/main" id="{035CBA46-CC2C-4A4C-B39E-CD8F5E0391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97" name="Freeform: Shape 9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8" name="Picture 12" descr="Image of an outdoor area">
            <a:extLst>
              <a:ext uri="{FF2B5EF4-FFF2-40B4-BE49-F238E27FC236}">
                <a16:creationId xmlns:a16="http://schemas.microsoft.com/office/drawing/2014/main" id="{CB21D040-4575-431D-A42A-96BED001EC2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5" descr="A close up of a logo&#10;&#10;Description generated with very high confidence">
            <a:extLst>
              <a:ext uri="{FF2B5EF4-FFF2-40B4-BE49-F238E27FC236}">
                <a16:creationId xmlns:a16="http://schemas.microsoft.com/office/drawing/2014/main" id="{552501FA-E4E1-4FD0-B202-0BC2B06E72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78296" y="5098531"/>
            <a:ext cx="746359" cy="1139372"/>
          </a:xfrm>
          <a:prstGeom prst="rect">
            <a:avLst/>
          </a:prstGeom>
        </p:spPr>
      </p:pic>
    </p:spTree>
    <p:extLst>
      <p:ext uri="{BB962C8B-B14F-4D97-AF65-F5344CB8AC3E}">
        <p14:creationId xmlns:p14="http://schemas.microsoft.com/office/powerpoint/2010/main" val="415294250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0A17-1036-46CF-9C45-4396E3CC9A20}"/>
              </a:ext>
            </a:extLst>
          </p:cNvPr>
          <p:cNvSpPr>
            <a:spLocks noGrp="1"/>
          </p:cNvSpPr>
          <p:nvPr>
            <p:ph type="title"/>
          </p:nvPr>
        </p:nvSpPr>
        <p:spPr>
          <a:xfrm>
            <a:off x="1086857" y="326700"/>
            <a:ext cx="4426755" cy="761271"/>
          </a:xfrm>
        </p:spPr>
        <p:txBody>
          <a:bodyPr vert="horz" lIns="91440" tIns="45720" rIns="91440" bIns="45720" rtlCol="0" anchor="ctr">
            <a:normAutofit/>
          </a:bodyPr>
          <a:lstStyle/>
          <a:p>
            <a:r>
              <a:rPr lang="en-US" sz="4000" b="1" kern="1200">
                <a:latin typeface="+mj-lt"/>
                <a:ea typeface="+mj-ea"/>
                <a:cs typeface="+mj-cs"/>
              </a:rPr>
              <a:t>Wild Areas</a:t>
            </a:r>
            <a:r>
              <a:rPr lang="en-US" sz="4000" b="1"/>
              <a:t> </a:t>
            </a:r>
            <a:endParaRPr lang="en-US" sz="4000" b="1" kern="1200">
              <a:latin typeface="+mj-lt"/>
              <a:cs typeface="Calibri Light"/>
            </a:endParaRPr>
          </a:p>
        </p:txBody>
      </p:sp>
      <p:sp>
        <p:nvSpPr>
          <p:cNvPr id="141" name="Oval 14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7" descr="Image of a bug hotel">
            <a:extLst>
              <a:ext uri="{FF2B5EF4-FFF2-40B4-BE49-F238E27FC236}">
                <a16:creationId xmlns:a16="http://schemas.microsoft.com/office/drawing/2014/main" id="{9A792792-FC3F-46C1-81DC-2C34C4F62C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3" name="Content Placeholder 2">
            <a:extLst>
              <a:ext uri="{FF2B5EF4-FFF2-40B4-BE49-F238E27FC236}">
                <a16:creationId xmlns:a16="http://schemas.microsoft.com/office/drawing/2014/main" id="{F79A8DB6-0FF4-450C-9A52-215AD10A4D97}"/>
              </a:ext>
            </a:extLst>
          </p:cNvPr>
          <p:cNvSpPr txBox="1">
            <a:spLocks/>
          </p:cNvSpPr>
          <p:nvPr/>
        </p:nvSpPr>
        <p:spPr>
          <a:xfrm>
            <a:off x="1030322" y="1204794"/>
            <a:ext cx="4426757" cy="25671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Wildlife areas, Sensory gardens, Barefoot sensory trails, Outdoor classrooms, Forest School areas, Mindfulness gardens, Living Willow, Wildlife Ponds, Minibeast trails, Wildlife Hedges, Green roofs, Raised beds</a:t>
            </a:r>
            <a:endParaRPr lang="en-US" sz="2400">
              <a:cs typeface="Calibri"/>
            </a:endParaRPr>
          </a:p>
        </p:txBody>
      </p:sp>
      <p:sp>
        <p:nvSpPr>
          <p:cNvPr id="143" name="Freeform: Shape 14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4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3" descr="A close up of a wooden planter with a water feature">
            <a:extLst>
              <a:ext uri="{FF2B5EF4-FFF2-40B4-BE49-F238E27FC236}">
                <a16:creationId xmlns:a16="http://schemas.microsoft.com/office/drawing/2014/main" id="{ABE234FA-3D3A-478E-9AAE-8FCB158637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7" descr="and arch made of willow branches">
            <a:extLst>
              <a:ext uri="{FF2B5EF4-FFF2-40B4-BE49-F238E27FC236}">
                <a16:creationId xmlns:a16="http://schemas.microsoft.com/office/drawing/2014/main" id="{6CEC0500-A57D-4D1C-886E-66FCB3A12D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139" name="Freeform: Shape 14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48">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7" descr="Image of a pond">
            <a:extLst>
              <a:ext uri="{FF2B5EF4-FFF2-40B4-BE49-F238E27FC236}">
                <a16:creationId xmlns:a16="http://schemas.microsoft.com/office/drawing/2014/main" id="{FE1E696C-F9F7-4BAD-AD16-3D09092076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5" name="Picture 5" descr="A wooden bench sitting next to a fence&#10;&#10;">
            <a:extLst>
              <a:ext uri="{FF2B5EF4-FFF2-40B4-BE49-F238E27FC236}">
                <a16:creationId xmlns:a16="http://schemas.microsoft.com/office/drawing/2014/main" id="{B9266434-851F-468E-B291-F1E7D0AD5E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142" name="Freeform: Shape 150">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5" descr="Wooden planter in a garden">
            <a:extLst>
              <a:ext uri="{FF2B5EF4-FFF2-40B4-BE49-F238E27FC236}">
                <a16:creationId xmlns:a16="http://schemas.microsoft.com/office/drawing/2014/main" id="{C83F964B-EB10-43EC-842C-53E9423024F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9" name="Picture 5" descr="A close up of a logo&#10;&#10;Description generated with very high confidence">
            <a:extLst>
              <a:ext uri="{FF2B5EF4-FFF2-40B4-BE49-F238E27FC236}">
                <a16:creationId xmlns:a16="http://schemas.microsoft.com/office/drawing/2014/main" id="{E14C3E5A-D3E5-4F74-B285-0CF3E9241E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1428" y="224606"/>
            <a:ext cx="746359" cy="1139372"/>
          </a:xfrm>
          <a:prstGeom prst="rect">
            <a:avLst/>
          </a:prstGeom>
        </p:spPr>
      </p:pic>
    </p:spTree>
    <p:extLst>
      <p:ext uri="{BB962C8B-B14F-4D97-AF65-F5344CB8AC3E}">
        <p14:creationId xmlns:p14="http://schemas.microsoft.com/office/powerpoint/2010/main" val="363263739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CD14-2532-49F1-96F4-745E411A4EB7}"/>
              </a:ext>
            </a:extLst>
          </p:cNvPr>
          <p:cNvSpPr>
            <a:spLocks noGrp="1"/>
          </p:cNvSpPr>
          <p:nvPr>
            <p:ph type="title"/>
          </p:nvPr>
        </p:nvSpPr>
        <p:spPr>
          <a:xfrm>
            <a:off x="660898" y="62219"/>
            <a:ext cx="3387106" cy="1645501"/>
          </a:xfrm>
        </p:spPr>
        <p:txBody>
          <a:bodyPr>
            <a:normAutofit/>
          </a:bodyPr>
          <a:lstStyle/>
          <a:p>
            <a:r>
              <a:rPr lang="en-GB">
                <a:cs typeface="Calibri Light"/>
              </a:rPr>
              <a:t>Wild Areas</a:t>
            </a:r>
            <a:endParaRPr lang="en-GB"/>
          </a:p>
        </p:txBody>
      </p:sp>
      <p:pic>
        <p:nvPicPr>
          <p:cNvPr id="11" name="Picture 11" descr="Image of a nature area map">
            <a:extLst>
              <a:ext uri="{FF2B5EF4-FFF2-40B4-BE49-F238E27FC236}">
                <a16:creationId xmlns:a16="http://schemas.microsoft.com/office/drawing/2014/main" id="{1C0DD522-C5CD-4E07-A46B-5F721B11CCA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9432" y="1417328"/>
            <a:ext cx="3618130" cy="5118934"/>
          </a:xfrm>
        </p:spPr>
      </p:pic>
      <p:sp>
        <p:nvSpPr>
          <p:cNvPr id="56" name="Rectangle 15">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17">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Image of a nature area map">
            <a:extLst>
              <a:ext uri="{FF2B5EF4-FFF2-40B4-BE49-F238E27FC236}">
                <a16:creationId xmlns:a16="http://schemas.microsoft.com/office/drawing/2014/main" id="{DE775F42-65C2-4A85-B7B7-8821262D46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3409" y="814479"/>
            <a:ext cx="3925221" cy="2786907"/>
          </a:xfrm>
          <a:prstGeom prst="rect">
            <a:avLst/>
          </a:prstGeom>
        </p:spPr>
      </p:pic>
      <p:sp>
        <p:nvSpPr>
          <p:cNvPr id="58" name="Rectangle 19">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Image of a nature area map">
            <a:extLst>
              <a:ext uri="{FF2B5EF4-FFF2-40B4-BE49-F238E27FC236}">
                <a16:creationId xmlns:a16="http://schemas.microsoft.com/office/drawing/2014/main" id="{E87A56EE-0380-4475-8026-93A7DF6842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9035" y="342647"/>
            <a:ext cx="1989994" cy="2863301"/>
          </a:xfrm>
          <a:prstGeom prst="rect">
            <a:avLst/>
          </a:prstGeom>
        </p:spPr>
      </p:pic>
      <p:sp>
        <p:nvSpPr>
          <p:cNvPr id="59" name="Rectangle 21">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Image of a nature area map">
            <a:extLst>
              <a:ext uri="{FF2B5EF4-FFF2-40B4-BE49-F238E27FC236}">
                <a16:creationId xmlns:a16="http://schemas.microsoft.com/office/drawing/2014/main" id="{6CEF0337-266C-4865-BE2D-25EC43B658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6097" y="4322157"/>
            <a:ext cx="3775899" cy="2057864"/>
          </a:xfrm>
          <a:prstGeom prst="rect">
            <a:avLst/>
          </a:prstGeom>
        </p:spPr>
      </p:pic>
      <p:sp>
        <p:nvSpPr>
          <p:cNvPr id="60" name="Rectangle 23">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7" descr="Image of a nature area map">
            <a:extLst>
              <a:ext uri="{FF2B5EF4-FFF2-40B4-BE49-F238E27FC236}">
                <a16:creationId xmlns:a16="http://schemas.microsoft.com/office/drawing/2014/main" id="{074EE3B1-AD49-44C7-9463-81FF8E6FEA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2042" y="3498976"/>
            <a:ext cx="2134086" cy="3016377"/>
          </a:xfrm>
          <a:prstGeom prst="rect">
            <a:avLst/>
          </a:prstGeom>
        </p:spPr>
      </p:pic>
    </p:spTree>
    <p:extLst>
      <p:ext uri="{BB962C8B-B14F-4D97-AF65-F5344CB8AC3E}">
        <p14:creationId xmlns:p14="http://schemas.microsoft.com/office/powerpoint/2010/main" val="269735842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C3F89D-52AB-4B81-922F-8BE6F09BA340}"/>
              </a:ext>
            </a:extLst>
          </p:cNvPr>
          <p:cNvSpPr>
            <a:spLocks noGrp="1"/>
          </p:cNvSpPr>
          <p:nvPr>
            <p:ph type="title"/>
          </p:nvPr>
        </p:nvSpPr>
        <p:spPr/>
        <p:txBody>
          <a:bodyPr/>
          <a:lstStyle/>
          <a:p>
            <a:r>
              <a:rPr lang="en-GB"/>
              <a:t>Wild Areas video</a:t>
            </a:r>
          </a:p>
        </p:txBody>
      </p:sp>
      <p:pic>
        <p:nvPicPr>
          <p:cNvPr id="4" name="Online Media 3" descr="Mellor Primary School's All Weather Garden Video">
            <a:hlinkClick r:id="" action="ppaction://media"/>
            <a:extLst>
              <a:ext uri="{FF2B5EF4-FFF2-40B4-BE49-F238E27FC236}">
                <a16:creationId xmlns:a16="http://schemas.microsoft.com/office/drawing/2014/main" id="{B965FB0E-9AF0-4160-BEFD-FD9C973D37EF}"/>
              </a:ext>
            </a:extLst>
          </p:cNvPr>
          <p:cNvPicPr>
            <a:picLocks noGrp="1" noRot="1" noChangeAspect="1"/>
          </p:cNvPicPr>
          <p:nvPr>
            <p:ph idx="1"/>
            <a:videoFile r:link="rId1"/>
          </p:nvPr>
        </p:nvPicPr>
        <p:blipFill>
          <a:blip r:embed="rId3"/>
          <a:stretch>
            <a:fillRect/>
          </a:stretch>
        </p:blipFill>
        <p:spPr>
          <a:xfrm>
            <a:off x="588736" y="365125"/>
            <a:ext cx="10765064" cy="6055211"/>
          </a:xfrm>
          <a:prstGeom prst="rect">
            <a:avLst/>
          </a:prstGeom>
        </p:spPr>
      </p:pic>
    </p:spTree>
    <p:extLst>
      <p:ext uri="{BB962C8B-B14F-4D97-AF65-F5344CB8AC3E}">
        <p14:creationId xmlns:p14="http://schemas.microsoft.com/office/powerpoint/2010/main" val="36606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65CE-67DE-40D8-80D5-7E78F6AACB16}"/>
              </a:ext>
            </a:extLst>
          </p:cNvPr>
          <p:cNvSpPr>
            <a:spLocks noGrp="1"/>
          </p:cNvSpPr>
          <p:nvPr>
            <p:ph type="title"/>
          </p:nvPr>
        </p:nvSpPr>
        <p:spPr>
          <a:xfrm>
            <a:off x="283192" y="30627"/>
            <a:ext cx="10515600" cy="1325563"/>
          </a:xfrm>
        </p:spPr>
        <p:txBody>
          <a:bodyPr/>
          <a:lstStyle/>
          <a:p>
            <a:r>
              <a:rPr lang="en-GB" b="1">
                <a:ea typeface="+mj-lt"/>
                <a:cs typeface="+mj-lt"/>
              </a:rPr>
              <a:t>#</a:t>
            </a:r>
            <a:r>
              <a:rPr lang="en-GB" b="1" err="1">
                <a:ea typeface="+mj-lt"/>
                <a:cs typeface="+mj-lt"/>
              </a:rPr>
              <a:t>EcoSchoolsAtHome</a:t>
            </a:r>
            <a:endParaRPr lang="en-US" b="1"/>
          </a:p>
        </p:txBody>
      </p:sp>
      <p:pic>
        <p:nvPicPr>
          <p:cNvPr id="7" name="Picture 7" descr="Eco Schools logo">
            <a:extLst>
              <a:ext uri="{FF2B5EF4-FFF2-40B4-BE49-F238E27FC236}">
                <a16:creationId xmlns:a16="http://schemas.microsoft.com/office/drawing/2014/main" id="{3D812E93-F592-4BE0-99CD-65EF72013D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58"/>
          <a:stretch/>
        </p:blipFill>
        <p:spPr>
          <a:xfrm>
            <a:off x="8901126" y="1763470"/>
            <a:ext cx="2591814" cy="2837405"/>
          </a:xfrm>
          <a:prstGeom prst="rect">
            <a:avLst/>
          </a:prstGeom>
        </p:spPr>
      </p:pic>
      <p:sp>
        <p:nvSpPr>
          <p:cNvPr id="9" name="TextBox 8">
            <a:extLst>
              <a:ext uri="{FF2B5EF4-FFF2-40B4-BE49-F238E27FC236}">
                <a16:creationId xmlns:a16="http://schemas.microsoft.com/office/drawing/2014/main" id="{F6333922-2140-4CFB-998D-3F40BAC0AB9E}"/>
              </a:ext>
            </a:extLst>
          </p:cNvPr>
          <p:cNvSpPr txBox="1"/>
          <p:nvPr/>
        </p:nvSpPr>
        <p:spPr>
          <a:xfrm>
            <a:off x="364261" y="1356190"/>
            <a:ext cx="7589369" cy="206210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spcAft>
                <a:spcPts val="600"/>
              </a:spcAft>
              <a:buFont typeface="Arial" panose="020B0604020202020204" pitchFamily="34" charset="0"/>
              <a:buChar char="•"/>
            </a:pPr>
            <a:r>
              <a:rPr lang="en-US" sz="2000"/>
              <a:t>Every Tuesday at 8:00pm Eco-Schools England is publishing </a:t>
            </a:r>
            <a:r>
              <a:rPr lang="en-US" sz="2000">
                <a:ea typeface="+mn-lt"/>
                <a:cs typeface="+mn-lt"/>
              </a:rPr>
              <a:t>a new Eco-Schools Topic handout that will include 5 different topic related tasks that can be undertaken both at home and in school.</a:t>
            </a:r>
          </a:p>
          <a:p>
            <a:pPr marL="285750" indent="-285750" algn="just">
              <a:spcAft>
                <a:spcPts val="600"/>
              </a:spcAft>
              <a:buFont typeface="Arial" panose="020B0604020202020204" pitchFamily="34" charset="0"/>
              <a:buChar char="•"/>
            </a:pPr>
            <a:r>
              <a:rPr lang="en-US" sz="2000">
                <a:ea typeface="+mn-lt"/>
                <a:cs typeface="+mn-lt"/>
              </a:rPr>
              <a:t>The topic actions have been designed so that they can be carried out by nursery children and college students alike.</a:t>
            </a:r>
          </a:p>
          <a:p>
            <a:pPr>
              <a:spcAft>
                <a:spcPts val="600"/>
              </a:spcAft>
            </a:pPr>
            <a:endParaRPr lang="en-US">
              <a:cs typeface="Calibri"/>
            </a:endParaRPr>
          </a:p>
        </p:txBody>
      </p:sp>
      <p:sp>
        <p:nvSpPr>
          <p:cNvPr id="6" name="TextBox 5">
            <a:extLst>
              <a:ext uri="{FF2B5EF4-FFF2-40B4-BE49-F238E27FC236}">
                <a16:creationId xmlns:a16="http://schemas.microsoft.com/office/drawing/2014/main" id="{7D6D7C64-3930-4472-AB2B-CF5D22681AC0}"/>
              </a:ext>
            </a:extLst>
          </p:cNvPr>
          <p:cNvSpPr txBox="1"/>
          <p:nvPr/>
        </p:nvSpPr>
        <p:spPr>
          <a:xfrm>
            <a:off x="366420" y="3726429"/>
            <a:ext cx="5090689"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ea typeface="+mn-lt"/>
                <a:cs typeface="+mn-lt"/>
                <a:hlinkClick r:id="rId3"/>
              </a:rPr>
              <a:t>Previous:</a:t>
            </a:r>
            <a:endParaRPr lang="en-US">
              <a:ea typeface="+mn-lt"/>
              <a:cs typeface="+mn-lt"/>
            </a:endParaRPr>
          </a:p>
          <a:p>
            <a:pPr marL="285750" indent="-285750">
              <a:lnSpc>
                <a:spcPct val="150000"/>
              </a:lnSpc>
              <a:buFont typeface="Arial"/>
              <a:buChar char="•"/>
            </a:pPr>
            <a:r>
              <a:rPr lang="en-US" b="1">
                <a:ea typeface="+mn-lt"/>
                <a:cs typeface="+mn-lt"/>
                <a:hlinkClick r:id="rId3"/>
              </a:rPr>
              <a:t>Biodiversity work</a:t>
            </a:r>
            <a:endParaRPr lang="en-US" b="1">
              <a:ea typeface="+mn-lt"/>
              <a:cs typeface="+mn-lt"/>
            </a:endParaRPr>
          </a:p>
          <a:p>
            <a:pPr marL="285750" indent="-285750">
              <a:lnSpc>
                <a:spcPct val="150000"/>
              </a:lnSpc>
              <a:buFont typeface="Arial"/>
              <a:buChar char="•"/>
            </a:pPr>
            <a:r>
              <a:rPr lang="en-US" b="1">
                <a:ea typeface="+mn-lt"/>
                <a:cs typeface="+mn-lt"/>
                <a:hlinkClick r:id="rId4"/>
              </a:rPr>
              <a:t>Marine work </a:t>
            </a:r>
            <a:endParaRPr lang="en-US" b="1">
              <a:ea typeface="+mn-lt"/>
              <a:cs typeface="+mn-lt"/>
            </a:endParaRPr>
          </a:p>
          <a:p>
            <a:pPr marL="285750" indent="-285750">
              <a:lnSpc>
                <a:spcPct val="150000"/>
              </a:lnSpc>
              <a:buFont typeface="Arial"/>
              <a:buChar char="•"/>
            </a:pPr>
            <a:r>
              <a:rPr lang="en-US" b="1">
                <a:ea typeface="+mn-lt"/>
                <a:cs typeface="+mn-lt"/>
                <a:hlinkClick r:id="rId5"/>
              </a:rPr>
              <a:t>Litter work</a:t>
            </a:r>
            <a:endParaRPr lang="en-US" b="1">
              <a:ea typeface="+mn-lt"/>
              <a:cs typeface="+mn-lt"/>
            </a:endParaRPr>
          </a:p>
          <a:p>
            <a:pPr marL="285750" indent="-285750">
              <a:lnSpc>
                <a:spcPct val="150000"/>
              </a:lnSpc>
              <a:buFont typeface="Arial,Sans-Serif"/>
              <a:buChar char="•"/>
            </a:pPr>
            <a:r>
              <a:rPr lang="en-US" b="1">
                <a:ea typeface="+mn-lt"/>
                <a:cs typeface="+mn-lt"/>
                <a:hlinkClick r:id="rId6"/>
              </a:rPr>
              <a:t>Energy work</a:t>
            </a:r>
            <a:endParaRPr lang="en-US">
              <a:ea typeface="+mn-lt"/>
              <a:cs typeface="+mn-lt"/>
            </a:endParaRPr>
          </a:p>
          <a:p>
            <a:pPr marL="285750" indent="-285750">
              <a:lnSpc>
                <a:spcPct val="150000"/>
              </a:lnSpc>
              <a:buFont typeface="Arial,Sans-Serif"/>
              <a:buChar char="•"/>
            </a:pPr>
            <a:r>
              <a:rPr lang="en-US" b="1">
                <a:ea typeface="+mn-lt"/>
                <a:cs typeface="+mn-lt"/>
                <a:hlinkClick r:id="rId7"/>
              </a:rPr>
              <a:t>Global Citizenship Work</a:t>
            </a:r>
            <a:endParaRPr lang="en-US">
              <a:ea typeface="+mn-lt"/>
              <a:cs typeface="+mn-lt"/>
            </a:endParaRPr>
          </a:p>
          <a:p>
            <a:pPr marL="285750" indent="-285750">
              <a:lnSpc>
                <a:spcPct val="150000"/>
              </a:lnSpc>
              <a:buFont typeface="Arial,Sans-Serif"/>
              <a:buChar char="•"/>
            </a:pPr>
            <a:r>
              <a:rPr lang="en-US" b="1">
                <a:ea typeface="+mn-lt"/>
                <a:cs typeface="+mn-lt"/>
                <a:hlinkClick r:id="rId8"/>
              </a:rPr>
              <a:t>Healthy Living Work</a:t>
            </a:r>
            <a:endParaRPr lang="en-US" b="1">
              <a:ea typeface="+mn-lt"/>
              <a:cs typeface="+mn-lt"/>
            </a:endParaRPr>
          </a:p>
        </p:txBody>
      </p:sp>
      <p:sp>
        <p:nvSpPr>
          <p:cNvPr id="3" name="Rectangle 2">
            <a:extLst>
              <a:ext uri="{FF2B5EF4-FFF2-40B4-BE49-F238E27FC236}">
                <a16:creationId xmlns:a16="http://schemas.microsoft.com/office/drawing/2014/main" id="{99909A2F-7428-4CD2-ACCC-4F81844BD03F}"/>
              </a:ext>
            </a:extLst>
          </p:cNvPr>
          <p:cNvSpPr/>
          <p:nvPr/>
        </p:nvSpPr>
        <p:spPr>
          <a:xfrm>
            <a:off x="364261" y="3179174"/>
            <a:ext cx="2199705" cy="506292"/>
          </a:xfrm>
          <a:prstGeom prst="rect">
            <a:avLst/>
          </a:prstGeom>
        </p:spPr>
        <p:txBody>
          <a:bodyPr wrap="none" anchor="t">
            <a:spAutoFit/>
          </a:bodyPr>
          <a:lstStyle/>
          <a:p>
            <a:pPr marL="285750" indent="-285750">
              <a:lnSpc>
                <a:spcPct val="150000"/>
              </a:lnSpc>
              <a:buFont typeface="Arial"/>
              <a:buChar char="•"/>
            </a:pPr>
            <a:r>
              <a:rPr lang="en-US" sz="2000" b="1">
                <a:ea typeface="+mn-lt"/>
                <a:cs typeface="+mn-lt"/>
                <a:hlinkClick r:id="rId9"/>
              </a:rPr>
              <a:t>School Grounds</a:t>
            </a:r>
            <a:r>
              <a:rPr lang="en-US" sz="2000" b="1">
                <a:ea typeface="+mn-lt"/>
                <a:cs typeface="+mn-lt"/>
              </a:rPr>
              <a:t> </a:t>
            </a:r>
          </a:p>
        </p:txBody>
      </p:sp>
      <p:pic>
        <p:nvPicPr>
          <p:cNvPr id="4" name="Picture 4" descr="A screenshot of a cell phone&#10;&#10;Description generated with very high confidence">
            <a:extLst>
              <a:ext uri="{FF2B5EF4-FFF2-40B4-BE49-F238E27FC236}">
                <a16:creationId xmlns:a16="http://schemas.microsoft.com/office/drawing/2014/main" id="{953C4129-5E9D-4893-9B2A-3C0BB6E6C9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3343" y="3351021"/>
            <a:ext cx="2268747" cy="3247091"/>
          </a:xfrm>
          <a:prstGeom prst="rect">
            <a:avLst/>
          </a:prstGeom>
          <a:ln>
            <a:solidFill>
              <a:schemeClr val="tx1"/>
            </a:solidFill>
          </a:ln>
        </p:spPr>
      </p:pic>
      <p:pic>
        <p:nvPicPr>
          <p:cNvPr id="8" name="Picture 9" descr="A screenshot of a cell phone&#10;&#10;Description generated with very high confidence">
            <a:extLst>
              <a:ext uri="{FF2B5EF4-FFF2-40B4-BE49-F238E27FC236}">
                <a16:creationId xmlns:a16="http://schemas.microsoft.com/office/drawing/2014/main" id="{EC62D4CC-6F95-44F3-A4AF-3428413B814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59192" y="3356633"/>
            <a:ext cx="2268748" cy="3235865"/>
          </a:xfrm>
          <a:prstGeom prst="rect">
            <a:avLst/>
          </a:prstGeom>
          <a:ln>
            <a:solidFill>
              <a:schemeClr val="tx1"/>
            </a:solidFill>
          </a:ln>
        </p:spPr>
      </p:pic>
    </p:spTree>
    <p:extLst>
      <p:ext uri="{BB962C8B-B14F-4D97-AF65-F5344CB8AC3E}">
        <p14:creationId xmlns:p14="http://schemas.microsoft.com/office/powerpoint/2010/main" val="30427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6AD6C6-96D9-4325-8A7D-4318B778DDFC}"/>
              </a:ext>
            </a:extLst>
          </p:cNvPr>
          <p:cNvSpPr>
            <a:spLocks noGrp="1"/>
          </p:cNvSpPr>
          <p:nvPr>
            <p:ph type="title"/>
          </p:nvPr>
        </p:nvSpPr>
        <p:spPr>
          <a:xfrm>
            <a:off x="640079" y="2053641"/>
            <a:ext cx="3669161" cy="2760098"/>
          </a:xfrm>
        </p:spPr>
        <p:txBody>
          <a:bodyPr>
            <a:normAutofit/>
          </a:bodyPr>
          <a:lstStyle/>
          <a:p>
            <a:r>
              <a:rPr lang="en-GB" sz="3700">
                <a:solidFill>
                  <a:srgbClr val="FFFFFF"/>
                </a:solidFill>
              </a:rPr>
              <a:t>Overview of #EcoTeach Webinar format and dates/times of webinars</a:t>
            </a:r>
          </a:p>
        </p:txBody>
      </p:sp>
      <p:sp>
        <p:nvSpPr>
          <p:cNvPr id="3" name="Content Placeholder 2">
            <a:extLst>
              <a:ext uri="{FF2B5EF4-FFF2-40B4-BE49-F238E27FC236}">
                <a16:creationId xmlns:a16="http://schemas.microsoft.com/office/drawing/2014/main" id="{E50CFA65-FAB1-4529-8EAE-5B9043C09908}"/>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en-GB" sz="2200">
                <a:solidFill>
                  <a:srgbClr val="000000"/>
                </a:solidFill>
                <a:cs typeface="Calibri"/>
              </a:rPr>
              <a:t>Weekly at 10am during term time – lasting up to an hour, </a:t>
            </a:r>
            <a:r>
              <a:rPr lang="en-GB" sz="2200" i="1">
                <a:solidFill>
                  <a:srgbClr val="000000"/>
                </a:solidFill>
                <a:cs typeface="Calibri"/>
              </a:rPr>
              <a:t>Leicester focused but suitable for everyone.</a:t>
            </a:r>
          </a:p>
          <a:p>
            <a:endParaRPr lang="en-GB" sz="2200">
              <a:solidFill>
                <a:srgbClr val="000000"/>
              </a:solidFill>
              <a:cs typeface="Calibri"/>
            </a:endParaRPr>
          </a:p>
          <a:p>
            <a:r>
              <a:rPr lang="en-GB" sz="2200">
                <a:solidFill>
                  <a:srgbClr val="000000"/>
                </a:solidFill>
                <a:cs typeface="Calibri"/>
              </a:rPr>
              <a:t>Recording and PowerPoint with links available afterwards at </a:t>
            </a:r>
            <a:r>
              <a:rPr lang="en-GB" sz="2200">
                <a:solidFill>
                  <a:srgbClr val="000000"/>
                </a:solidFill>
                <a:cs typeface="Calibri"/>
                <a:hlinkClick r:id="rId3"/>
              </a:rPr>
              <a:t>schools.leicester.gov.uk/eco-schools</a:t>
            </a:r>
            <a:endParaRPr lang="en-GB" sz="2200">
              <a:solidFill>
                <a:srgbClr val="000000"/>
              </a:solidFill>
              <a:cs typeface="Calibri"/>
            </a:endParaRPr>
          </a:p>
          <a:p>
            <a:endParaRPr lang="en-GB" sz="2200">
              <a:solidFill>
                <a:srgbClr val="000000"/>
              </a:solidFill>
              <a:cs typeface="Calibri"/>
            </a:endParaRPr>
          </a:p>
          <a:p>
            <a:r>
              <a:rPr lang="en-GB" sz="2200">
                <a:solidFill>
                  <a:srgbClr val="000000"/>
                </a:solidFill>
                <a:cs typeface="Calibri"/>
              </a:rPr>
              <a:t>During the presentation, ask questions in the chat box.</a:t>
            </a:r>
          </a:p>
          <a:p>
            <a:endParaRPr lang="en-GB" sz="2200">
              <a:solidFill>
                <a:srgbClr val="000000"/>
              </a:solidFill>
              <a:cs typeface="Calibri"/>
            </a:endParaRPr>
          </a:p>
          <a:p>
            <a:r>
              <a:rPr lang="en-GB" sz="2200">
                <a:solidFill>
                  <a:srgbClr val="000000"/>
                </a:solidFill>
                <a:cs typeface="Calibri"/>
              </a:rPr>
              <a:t>Questions and answers at the end – either directly ask or in chat box depending how many people are attending.</a:t>
            </a:r>
          </a:p>
        </p:txBody>
      </p:sp>
    </p:spTree>
    <p:extLst>
      <p:ext uri="{BB962C8B-B14F-4D97-AF65-F5344CB8AC3E}">
        <p14:creationId xmlns:p14="http://schemas.microsoft.com/office/powerpoint/2010/main" val="394651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809" y="304801"/>
            <a:ext cx="10515600" cy="1325563"/>
          </a:xfrm>
        </p:spPr>
        <p:txBody>
          <a:bodyPr/>
          <a:lstStyle/>
          <a:p>
            <a:r>
              <a:rPr lang="en-GB" b="1" err="1">
                <a:solidFill>
                  <a:schemeClr val="bg1"/>
                </a:solidFill>
              </a:rPr>
              <a:t>EcoSchools</a:t>
            </a:r>
            <a:r>
              <a:rPr lang="en-GB" b="1">
                <a:solidFill>
                  <a:schemeClr val="bg1"/>
                </a:solidFill>
              </a:rPr>
              <a:t> Pinterest</a:t>
            </a:r>
          </a:p>
        </p:txBody>
      </p:sp>
      <p:sp>
        <p:nvSpPr>
          <p:cNvPr id="3" name="Rectangle 2"/>
          <p:cNvSpPr/>
          <p:nvPr/>
        </p:nvSpPr>
        <p:spPr>
          <a:xfrm>
            <a:off x="285748" y="1259056"/>
            <a:ext cx="4705352" cy="646331"/>
          </a:xfrm>
          <a:prstGeom prst="rect">
            <a:avLst/>
          </a:prstGeom>
        </p:spPr>
        <p:txBody>
          <a:bodyPr wrap="square">
            <a:spAutoFit/>
          </a:bodyPr>
          <a:lstStyle/>
          <a:p>
            <a:r>
              <a:rPr lang="en-GB" b="1">
                <a:solidFill>
                  <a:schemeClr val="bg1"/>
                </a:solidFill>
                <a:hlinkClick r:id="rId2"/>
              </a:rPr>
              <a:t>https://www.pinterest.co.uk/ecoschoolsengla/school-grounds-topic/</a:t>
            </a:r>
            <a:endParaRPr lang="en-GB" b="1">
              <a:solidFill>
                <a:schemeClr val="bg1"/>
              </a:solidFill>
            </a:endParaRPr>
          </a:p>
        </p:txBody>
      </p:sp>
      <p:pic>
        <p:nvPicPr>
          <p:cNvPr id="7170" name="Picture 2" descr="How to make a sensation path">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1250" y="304801"/>
            <a:ext cx="1828800" cy="6268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descr="lady bug tick tack toe game">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22401" y="304801"/>
            <a:ext cx="1927225" cy="22669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4" name="Picture 6" descr="welly boot planters">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22401" y="2690114"/>
            <a:ext cx="1927226" cy="142092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6" name="Picture 8" descr="garden planter">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353049" y="2801202"/>
            <a:ext cx="2247900" cy="37719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8" name="Picture 10" descr="how to make a mud kitchen for the kids using pallets!">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868612" y="2151798"/>
            <a:ext cx="2247900" cy="44213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80" name="Picture 12" descr="LIVING TEEPEE! I'm thinking runner beans for learning about food &amp; life cycle, and sweet peas for discussing the senses.">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37486" y="4229398"/>
            <a:ext cx="1927226" cy="23437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82" name="Picture 14" descr="Plastic Bottle Hanging Planter Vase ">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77800" y="2151798"/>
            <a:ext cx="2454275" cy="44213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84" name="Picture 16" descr="Recycled cans and little bit paint">
            <a:hlinkClick r:id="rId17"/>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334000" y="304800"/>
            <a:ext cx="2247900" cy="238531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72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487937" y="0"/>
            <a:ext cx="10280704" cy="1325563"/>
          </a:xfrm>
        </p:spPr>
        <p:txBody>
          <a:bodyPr/>
          <a:lstStyle/>
          <a:p>
            <a:r>
              <a:rPr lang="en-US" b="1">
                <a:cs typeface="Calibri Light"/>
              </a:rPr>
              <a:t>Grow Wild</a:t>
            </a:r>
            <a:endParaRPr lang="en-US" b="1"/>
          </a:p>
        </p:txBody>
      </p:sp>
      <p:pic>
        <p:nvPicPr>
          <p:cNvPr id="12" name="Picture 12" descr="Grow wild logo">
            <a:extLst>
              <a:ext uri="{FF2B5EF4-FFF2-40B4-BE49-F238E27FC236}">
                <a16:creationId xmlns:a16="http://schemas.microsoft.com/office/drawing/2014/main" id="{86F95CDD-CAEF-4504-B7B8-BF7863B3FC1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406743" y="302792"/>
            <a:ext cx="1433461" cy="1433461"/>
          </a:xfrm>
        </p:spPr>
      </p:pic>
      <p:sp>
        <p:nvSpPr>
          <p:cNvPr id="14" name="TextBox 13">
            <a:extLst>
              <a:ext uri="{FF2B5EF4-FFF2-40B4-BE49-F238E27FC236}">
                <a16:creationId xmlns:a16="http://schemas.microsoft.com/office/drawing/2014/main" id="{E07B2191-C5E0-4C6F-8DF1-AEE1A4CDE4A6}"/>
              </a:ext>
            </a:extLst>
          </p:cNvPr>
          <p:cNvSpPr txBox="1"/>
          <p:nvPr/>
        </p:nvSpPr>
        <p:spPr>
          <a:xfrm>
            <a:off x="487937" y="975980"/>
            <a:ext cx="7824063" cy="51937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1900">
                <a:cs typeface="Calibri" panose="020F0502020204030204"/>
              </a:rPr>
              <a:t>National outreach learning initiative of the Royal Botanical Gardens, Kew</a:t>
            </a:r>
          </a:p>
          <a:p>
            <a:pPr marL="285750" indent="-285750">
              <a:lnSpc>
                <a:spcPct val="150000"/>
              </a:lnSpc>
              <a:buFont typeface="Arial"/>
              <a:buChar char="•"/>
            </a:pPr>
            <a:r>
              <a:rPr lang="en-US" sz="1900">
                <a:cs typeface="Calibri" panose="020F0502020204030204"/>
              </a:rPr>
              <a:t>Funded by the National Lottery Community Fund and Royal Botanical Gardens, Kew</a:t>
            </a:r>
          </a:p>
          <a:p>
            <a:pPr marL="285750" indent="-285750">
              <a:lnSpc>
                <a:spcPct val="150000"/>
              </a:lnSpc>
              <a:buFont typeface="Arial"/>
              <a:buChar char="•"/>
            </a:pPr>
            <a:r>
              <a:rPr lang="en-US" sz="1900">
                <a:cs typeface="Calibri" panose="020F0502020204030204"/>
              </a:rPr>
              <a:t>Grants of £500 for creative projects </a:t>
            </a:r>
          </a:p>
          <a:p>
            <a:pPr marL="285750" indent="-285750">
              <a:lnSpc>
                <a:spcPct val="150000"/>
              </a:lnSpc>
              <a:buFont typeface="Arial"/>
              <a:buChar char="•"/>
            </a:pPr>
            <a:r>
              <a:rPr lang="en-US" sz="1900">
                <a:ea typeface="+mn-lt"/>
                <a:cs typeface="+mn-lt"/>
              </a:rPr>
              <a:t>They’ve funded and supported 258 young people to run their own </a:t>
            </a:r>
            <a:br>
              <a:rPr lang="en-US" sz="1900">
                <a:ea typeface="+mn-lt"/>
                <a:cs typeface="+mn-lt"/>
              </a:rPr>
            </a:br>
            <a:r>
              <a:rPr lang="en-US" sz="1900">
                <a:ea typeface="+mn-lt"/>
                <a:cs typeface="+mn-lt"/>
              </a:rPr>
              <a:t>creative project since 2014</a:t>
            </a:r>
          </a:p>
          <a:p>
            <a:pPr marL="742950" lvl="1" indent="-285750">
              <a:lnSpc>
                <a:spcPct val="150000"/>
              </a:lnSpc>
              <a:buFont typeface="Arial"/>
              <a:buChar char="•"/>
            </a:pPr>
            <a:r>
              <a:rPr lang="en-US" sz="1900">
                <a:ea typeface="+mn-lt"/>
                <a:cs typeface="+mn-lt"/>
                <a:hlinkClick r:id="rId4"/>
              </a:rPr>
              <a:t>Eco-brick wildflower planter</a:t>
            </a:r>
            <a:endParaRPr lang="en-US" sz="1900"/>
          </a:p>
          <a:p>
            <a:pPr marL="742950" lvl="1" indent="-285750">
              <a:lnSpc>
                <a:spcPct val="150000"/>
              </a:lnSpc>
              <a:buFont typeface="Arial"/>
              <a:buChar char="•"/>
            </a:pPr>
            <a:r>
              <a:rPr lang="en-US" sz="1900">
                <a:cs typeface="Calibri"/>
                <a:hlinkClick r:id="rId5"/>
              </a:rPr>
              <a:t>Childrens corner in a community café</a:t>
            </a:r>
          </a:p>
          <a:p>
            <a:pPr marL="742950" lvl="1" indent="-285750">
              <a:lnSpc>
                <a:spcPct val="150000"/>
              </a:lnSpc>
              <a:buFont typeface="Arial"/>
              <a:buChar char="•"/>
            </a:pPr>
            <a:r>
              <a:rPr lang="en-US" sz="1900">
                <a:cs typeface="Calibri"/>
                <a:hlinkClick r:id="rId6"/>
              </a:rPr>
              <a:t>Photography exhibition</a:t>
            </a:r>
            <a:endParaRPr lang="en-US" sz="1900">
              <a:cs typeface="Calibri"/>
            </a:endParaRPr>
          </a:p>
          <a:p>
            <a:pPr marL="285750" indent="-285750">
              <a:lnSpc>
                <a:spcPct val="150000"/>
              </a:lnSpc>
              <a:buFont typeface="Arial"/>
              <a:buChar char="•"/>
            </a:pPr>
            <a:r>
              <a:rPr lang="en-US" sz="1900">
                <a:cs typeface="Calibri"/>
              </a:rPr>
              <a:t>Funding deadline has passed this year, but you can sign up </a:t>
            </a:r>
            <a:r>
              <a:rPr lang="en-US" sz="1900">
                <a:cs typeface="Calibri"/>
                <a:hlinkClick r:id="rId7"/>
              </a:rPr>
              <a:t>online</a:t>
            </a:r>
            <a:r>
              <a:rPr lang="en-US" sz="1900">
                <a:cs typeface="Calibri"/>
              </a:rPr>
              <a:t> to be notified when applications open</a:t>
            </a:r>
          </a:p>
          <a:p>
            <a:endParaRPr lang="en-US">
              <a:cs typeface="Calibri" panose="020F0502020204030204"/>
            </a:endParaRPr>
          </a:p>
        </p:txBody>
      </p:sp>
      <p:sp>
        <p:nvSpPr>
          <p:cNvPr id="16" name="TextBox 15">
            <a:extLst>
              <a:ext uri="{FF2B5EF4-FFF2-40B4-BE49-F238E27FC236}">
                <a16:creationId xmlns:a16="http://schemas.microsoft.com/office/drawing/2014/main" id="{35F32CAA-9421-4B03-847C-7FD7E3180AD1}"/>
              </a:ext>
            </a:extLst>
          </p:cNvPr>
          <p:cNvSpPr txBox="1"/>
          <p:nvPr/>
        </p:nvSpPr>
        <p:spPr>
          <a:xfrm>
            <a:off x="304966" y="5846544"/>
            <a:ext cx="81998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8"/>
              </a:rPr>
              <a:t>www.growwilduk.com/visit-volunteer/youth-projects/are-you-aged-14-25-and-buzzing-project-ideas</a:t>
            </a:r>
            <a:endParaRPr lang="en-US"/>
          </a:p>
        </p:txBody>
      </p:sp>
      <p:pic>
        <p:nvPicPr>
          <p:cNvPr id="3" name="Picture 3" descr="image of a photography exhibition">
            <a:extLst>
              <a:ext uri="{FF2B5EF4-FFF2-40B4-BE49-F238E27FC236}">
                <a16:creationId xmlns:a16="http://schemas.microsoft.com/office/drawing/2014/main" id="{22EC51CE-E581-44B8-9514-75A90D2A16E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77386" y="4323118"/>
            <a:ext cx="3862818" cy="2021721"/>
          </a:xfrm>
          <a:prstGeom prst="rect">
            <a:avLst/>
          </a:prstGeom>
          <a:ln w="3175">
            <a:solidFill>
              <a:schemeClr val="tx1"/>
            </a:solidFill>
          </a:ln>
        </p:spPr>
      </p:pic>
      <p:pic>
        <p:nvPicPr>
          <p:cNvPr id="4" name="Online Media 3" descr="Grow Wild in 60 seconds video">
            <a:hlinkClick r:id="" action="ppaction://media"/>
            <a:extLst>
              <a:ext uri="{FF2B5EF4-FFF2-40B4-BE49-F238E27FC236}">
                <a16:creationId xmlns:a16="http://schemas.microsoft.com/office/drawing/2014/main" id="{37EDA584-A49F-412D-8794-7F9E796E25B4}"/>
              </a:ext>
            </a:extLst>
          </p:cNvPr>
          <p:cNvPicPr>
            <a:picLocks noRot="1" noChangeAspect="1"/>
          </p:cNvPicPr>
          <p:nvPr>
            <a:videoFile r:link="rId1"/>
          </p:nvPr>
        </p:nvPicPr>
        <p:blipFill>
          <a:blip r:embed="rId10"/>
          <a:stretch>
            <a:fillRect/>
          </a:stretch>
        </p:blipFill>
        <p:spPr>
          <a:xfrm>
            <a:off x="7977386" y="1911383"/>
            <a:ext cx="3862818" cy="2172835"/>
          </a:xfrm>
          <a:prstGeom prst="rect">
            <a:avLst/>
          </a:prstGeom>
        </p:spPr>
      </p:pic>
    </p:spTree>
    <p:extLst>
      <p:ext uri="{BB962C8B-B14F-4D97-AF65-F5344CB8AC3E}">
        <p14:creationId xmlns:p14="http://schemas.microsoft.com/office/powerpoint/2010/main" val="32122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28" y="109333"/>
            <a:ext cx="7754257" cy="1325563"/>
          </a:xfrm>
        </p:spPr>
        <p:txBody>
          <a:bodyPr/>
          <a:lstStyle/>
          <a:p>
            <a:r>
              <a:rPr lang="en-GB" b="1"/>
              <a:t>Royal Horticultural Society</a:t>
            </a: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824" y="299475"/>
            <a:ext cx="2476500" cy="1152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698106" y="6189193"/>
            <a:ext cx="3357650" cy="369332"/>
          </a:xfrm>
          <a:prstGeom prst="rect">
            <a:avLst/>
          </a:prstGeom>
        </p:spPr>
        <p:txBody>
          <a:bodyPr wrap="none">
            <a:spAutoFit/>
          </a:bodyPr>
          <a:lstStyle/>
          <a:p>
            <a:r>
              <a:rPr lang="en-GB">
                <a:hlinkClick r:id="rId3"/>
              </a:rPr>
              <a:t>schoolgardening.rhs.org.uk/home</a:t>
            </a:r>
            <a:endParaRPr lang="en-GB"/>
          </a:p>
        </p:txBody>
      </p:sp>
      <p:sp>
        <p:nvSpPr>
          <p:cNvPr id="5" name="TextBox 4">
            <a:extLst>
              <a:ext uri="{FF2B5EF4-FFF2-40B4-BE49-F238E27FC236}">
                <a16:creationId xmlns:a16="http://schemas.microsoft.com/office/drawing/2014/main" id="{DE280F0D-FC6D-45F3-813D-9C25C37102D8}"/>
              </a:ext>
            </a:extLst>
          </p:cNvPr>
          <p:cNvSpPr txBox="1"/>
          <p:nvPr/>
        </p:nvSpPr>
        <p:spPr>
          <a:xfrm>
            <a:off x="414438" y="1757211"/>
            <a:ext cx="7084462" cy="4801314"/>
          </a:xfrm>
          <a:prstGeom prst="rect">
            <a:avLst/>
          </a:prstGeom>
          <a:noFill/>
        </p:spPr>
        <p:txBody>
          <a:bodyPr wrap="square" rtlCol="0">
            <a:spAutoFit/>
          </a:bodyPr>
          <a:lstStyle/>
          <a:p>
            <a:pPr marL="285750" indent="-285750">
              <a:buFont typeface="Arial" panose="020B0604020202020204" pitchFamily="34" charset="0"/>
              <a:buChar char="•"/>
            </a:pPr>
            <a:r>
              <a:rPr lang="en-GB" sz="2400"/>
              <a:t>The RHS run several schools specific projects and those that schools can use</a:t>
            </a:r>
          </a:p>
          <a:p>
            <a:pPr marL="742950" lvl="1" indent="-285750">
              <a:buFont typeface="Arial" panose="020B0604020202020204" pitchFamily="34" charset="0"/>
              <a:buChar char="•"/>
            </a:pPr>
            <a:r>
              <a:rPr lang="en-GB" sz="2400"/>
              <a:t>Big Soup Share</a:t>
            </a:r>
          </a:p>
          <a:p>
            <a:pPr marL="742950" lvl="1" indent="-285750">
              <a:buFont typeface="Arial" panose="020B0604020202020204" pitchFamily="34" charset="0"/>
              <a:buChar char="•"/>
            </a:pPr>
            <a:r>
              <a:rPr lang="en-GB" sz="2400"/>
              <a:t>Grow Social </a:t>
            </a:r>
          </a:p>
          <a:p>
            <a:pPr marL="742950" lvl="1" indent="-285750">
              <a:buFont typeface="Arial" panose="020B0604020202020204" pitchFamily="34" charset="0"/>
              <a:buChar char="•"/>
            </a:pPr>
            <a:r>
              <a:rPr lang="en-GB" sz="2400"/>
              <a:t>Green Plan It</a:t>
            </a:r>
          </a:p>
          <a:p>
            <a:pPr marL="742950" lvl="1" indent="-285750">
              <a:buFont typeface="Arial" panose="020B0604020202020204" pitchFamily="34" charset="0"/>
              <a:buChar char="•"/>
            </a:pPr>
            <a:r>
              <a:rPr lang="en-GB" sz="2400"/>
              <a:t>School Gardeners of the Year</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School Gardening Awards – 5 levels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Lots of online resources about growing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Training courses </a:t>
            </a:r>
          </a:p>
          <a:p>
            <a:r>
              <a:rPr lang="en-GB"/>
              <a:t>	</a:t>
            </a:r>
          </a:p>
        </p:txBody>
      </p:sp>
      <p:pic>
        <p:nvPicPr>
          <p:cNvPr id="7" name="Picture 6" descr="bOY HOLDING WATERING CAN">
            <a:extLst>
              <a:ext uri="{FF2B5EF4-FFF2-40B4-BE49-F238E27FC236}">
                <a16:creationId xmlns:a16="http://schemas.microsoft.com/office/drawing/2014/main" id="{32A23E01-86CA-441B-B76A-F1B89AD78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2568" y="3489435"/>
            <a:ext cx="4474993" cy="2745921"/>
          </a:xfrm>
          <a:prstGeom prst="rect">
            <a:avLst/>
          </a:prstGeom>
          <a:ln w="3175">
            <a:solidFill>
              <a:schemeClr val="tx1"/>
            </a:solidFill>
          </a:ln>
        </p:spPr>
      </p:pic>
      <p:pic>
        <p:nvPicPr>
          <p:cNvPr id="8" name="Picture 7" descr="Image of an activity sheet">
            <a:extLst>
              <a:ext uri="{FF2B5EF4-FFF2-40B4-BE49-F238E27FC236}">
                <a16:creationId xmlns:a16="http://schemas.microsoft.com/office/drawing/2014/main" id="{AEE8F630-4736-4F9C-8387-8806FB4E17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2568" y="1270229"/>
            <a:ext cx="4474993" cy="2219206"/>
          </a:xfrm>
          <a:prstGeom prst="rect">
            <a:avLst/>
          </a:prstGeom>
          <a:ln w="3175">
            <a:solidFill>
              <a:schemeClr val="tx1"/>
            </a:solidFill>
          </a:ln>
        </p:spPr>
      </p:pic>
    </p:spTree>
    <p:extLst>
      <p:ext uri="{BB962C8B-B14F-4D97-AF65-F5344CB8AC3E}">
        <p14:creationId xmlns:p14="http://schemas.microsoft.com/office/powerpoint/2010/main" val="312522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307975" y="106271"/>
            <a:ext cx="10515600" cy="1325563"/>
          </a:xfrm>
        </p:spPr>
        <p:txBody>
          <a:bodyPr/>
          <a:lstStyle/>
          <a:p>
            <a:r>
              <a:rPr lang="en-US" b="1">
                <a:cs typeface="Calibri Light"/>
              </a:rPr>
              <a:t>Learning through Landscapes</a:t>
            </a:r>
            <a:endParaRPr lang="en-US" b="1"/>
          </a:p>
        </p:txBody>
      </p:sp>
      <p:sp>
        <p:nvSpPr>
          <p:cNvPr id="3" name="Content Placeholder 2">
            <a:extLst>
              <a:ext uri="{FF2B5EF4-FFF2-40B4-BE49-F238E27FC236}">
                <a16:creationId xmlns:a16="http://schemas.microsoft.com/office/drawing/2014/main" id="{AEBE1A7B-1227-4EC3-A869-9AEFA783C7A2}"/>
              </a:ext>
            </a:extLst>
          </p:cNvPr>
          <p:cNvSpPr>
            <a:spLocks noGrp="1"/>
          </p:cNvSpPr>
          <p:nvPr>
            <p:ph idx="1"/>
          </p:nvPr>
        </p:nvSpPr>
        <p:spPr>
          <a:xfrm>
            <a:off x="2877326" y="1362059"/>
            <a:ext cx="7112659" cy="4351338"/>
          </a:xfrm>
        </p:spPr>
        <p:txBody>
          <a:bodyPr>
            <a:noAutofit/>
          </a:bodyPr>
          <a:lstStyle/>
          <a:p>
            <a:pPr fontAlgn="base"/>
            <a:r>
              <a:rPr lang="en-GB" sz="2000"/>
              <a:t>They help children and young people to connect with nature, become more active, learn outdoors and have fun. Lots of free</a:t>
            </a:r>
            <a:r>
              <a:rPr lang="en-US" sz="2000">
                <a:hlinkClick r:id="rId2"/>
              </a:rPr>
              <a:t> Resources</a:t>
            </a:r>
            <a:r>
              <a:rPr lang="en-US" sz="2000"/>
              <a:t> on their website</a:t>
            </a:r>
          </a:p>
          <a:p>
            <a:r>
              <a:rPr lang="en-US" sz="2000">
                <a:hlinkClick r:id="rId3"/>
              </a:rPr>
              <a:t>Local school grants </a:t>
            </a:r>
            <a:r>
              <a:rPr lang="en-US" sz="2000"/>
              <a:t>of £500</a:t>
            </a:r>
          </a:p>
          <a:p>
            <a:pPr lvl="1"/>
            <a:r>
              <a:rPr lang="en-US" sz="1600"/>
              <a:t>Catalogue of equipment (£30 all the way up to full £500)</a:t>
            </a:r>
          </a:p>
          <a:p>
            <a:pPr lvl="1"/>
            <a:r>
              <a:rPr lang="en-US" sz="1600"/>
              <a:t>Training course run in school (2 hours)</a:t>
            </a:r>
          </a:p>
          <a:p>
            <a:pPr lvl="1"/>
            <a:r>
              <a:rPr lang="en-US" sz="1600"/>
              <a:t>Need to involve the students in selecting equipment and course</a:t>
            </a:r>
          </a:p>
          <a:p>
            <a:endParaRPr lang="en-US" sz="2000"/>
          </a:p>
        </p:txBody>
      </p:sp>
      <p:sp>
        <p:nvSpPr>
          <p:cNvPr id="4" name="Rectangle 3"/>
          <p:cNvSpPr/>
          <p:nvPr/>
        </p:nvSpPr>
        <p:spPr>
          <a:xfrm>
            <a:off x="10234945" y="2662997"/>
            <a:ext cx="1766574" cy="400110"/>
          </a:xfrm>
          <a:prstGeom prst="rect">
            <a:avLst/>
          </a:prstGeom>
        </p:spPr>
        <p:txBody>
          <a:bodyPr wrap="none">
            <a:spAutoFit/>
          </a:bodyPr>
          <a:lstStyle/>
          <a:p>
            <a:r>
              <a:rPr lang="en-GB" sz="2000">
                <a:hlinkClick r:id="rId4"/>
              </a:rPr>
              <a:t>www.ltl.org.uk</a:t>
            </a:r>
            <a:r>
              <a:rPr lang="en-GB" sz="2000"/>
              <a:t> </a:t>
            </a:r>
          </a:p>
        </p:txBody>
      </p:sp>
      <p:sp>
        <p:nvSpPr>
          <p:cNvPr id="5" name="AutoShape 4" descr="maths ideas outdo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aths ideas outdoo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descr="Natural art made out of twig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313" y="1398067"/>
            <a:ext cx="2160000" cy="16273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descr="Four children lying on the gras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2313" y="3130198"/>
            <a:ext cx="2160000" cy="16273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descr="bare feet in lea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2313" y="4862329"/>
            <a:ext cx="2160000" cy="16292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Peoples postcode lottery logo">
            <a:extLst>
              <a:ext uri="{FF2B5EF4-FFF2-40B4-BE49-F238E27FC236}">
                <a16:creationId xmlns:a16="http://schemas.microsoft.com/office/drawing/2014/main" id="{7FF05E8B-8BD4-445B-82C1-5F059D2D5E2B}"/>
              </a:ext>
            </a:extLst>
          </p:cNvPr>
          <p:cNvPicPr>
            <a:picLocks noChangeAspect="1"/>
          </p:cNvPicPr>
          <p:nvPr/>
        </p:nvPicPr>
        <p:blipFill>
          <a:blip r:embed="rId8"/>
          <a:stretch>
            <a:fillRect/>
          </a:stretch>
        </p:blipFill>
        <p:spPr>
          <a:xfrm>
            <a:off x="10351470" y="5151076"/>
            <a:ext cx="1533525" cy="1571625"/>
          </a:xfrm>
          <a:prstGeom prst="rect">
            <a:avLst/>
          </a:prstGeom>
        </p:spPr>
      </p:pic>
      <p:pic>
        <p:nvPicPr>
          <p:cNvPr id="1026" name="Picture 2" descr="image of equipment">
            <a:extLst>
              <a:ext uri="{FF2B5EF4-FFF2-40B4-BE49-F238E27FC236}">
                <a16:creationId xmlns:a16="http://schemas.microsoft.com/office/drawing/2014/main" id="{47E274CD-BF73-4E3B-ACEF-9749C46A0F98}"/>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238602" y="3815919"/>
            <a:ext cx="1930510" cy="130125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image of equipment">
            <a:extLst>
              <a:ext uri="{FF2B5EF4-FFF2-40B4-BE49-F238E27FC236}">
                <a16:creationId xmlns:a16="http://schemas.microsoft.com/office/drawing/2014/main" id="{B355A17B-742C-49F1-8135-9D7237B77C1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3526" y="3812582"/>
            <a:ext cx="1869406" cy="1301253"/>
          </a:xfrm>
          <a:prstGeom prst="rect">
            <a:avLst/>
          </a:prstGeom>
          <a:ln w="3175">
            <a:solidFill>
              <a:schemeClr val="tx1"/>
            </a:solidFill>
          </a:ln>
        </p:spPr>
      </p:pic>
      <p:pic>
        <p:nvPicPr>
          <p:cNvPr id="1030" name="Picture 6" descr="image of equipment">
            <a:extLst>
              <a:ext uri="{FF2B5EF4-FFF2-40B4-BE49-F238E27FC236}">
                <a16:creationId xmlns:a16="http://schemas.microsoft.com/office/drawing/2014/main" id="{902578C3-70BE-49DD-B02A-737F063B5BF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09161" y="3812582"/>
            <a:ext cx="2684595" cy="268459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Learning through Landscapes logo">
            <a:extLst>
              <a:ext uri="{FF2B5EF4-FFF2-40B4-BE49-F238E27FC236}">
                <a16:creationId xmlns:a16="http://schemas.microsoft.com/office/drawing/2014/main" id="{1B37838F-9C9D-40CF-83D8-27ABC342B6C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246936" y="317346"/>
            <a:ext cx="1637089" cy="2334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of equipment">
            <a:extLst>
              <a:ext uri="{FF2B5EF4-FFF2-40B4-BE49-F238E27FC236}">
                <a16:creationId xmlns:a16="http://schemas.microsoft.com/office/drawing/2014/main" id="{BCA9122C-5A72-4EF8-8E2B-AFF9C484C07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43525" y="5206749"/>
            <a:ext cx="1869406" cy="1284796"/>
          </a:xfrm>
          <a:prstGeom prst="rect">
            <a:avLst/>
          </a:prstGeom>
          <a:ln w="3175">
            <a:solidFill>
              <a:schemeClr val="tx1"/>
            </a:solidFill>
          </a:ln>
        </p:spPr>
      </p:pic>
      <p:pic>
        <p:nvPicPr>
          <p:cNvPr id="11" name="Picture 10" descr="image of equipment">
            <a:extLst>
              <a:ext uri="{FF2B5EF4-FFF2-40B4-BE49-F238E27FC236}">
                <a16:creationId xmlns:a16="http://schemas.microsoft.com/office/drawing/2014/main" id="{F1E95282-1553-48DC-A73A-0B9D8521937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238602" y="5197554"/>
            <a:ext cx="1908693" cy="1301253"/>
          </a:xfrm>
          <a:prstGeom prst="rect">
            <a:avLst/>
          </a:prstGeom>
          <a:ln w="3175">
            <a:solidFill>
              <a:schemeClr val="tx1"/>
            </a:solidFill>
          </a:ln>
        </p:spPr>
      </p:pic>
    </p:spTree>
    <p:extLst>
      <p:ext uri="{BB962C8B-B14F-4D97-AF65-F5344CB8AC3E}">
        <p14:creationId xmlns:p14="http://schemas.microsoft.com/office/powerpoint/2010/main" val="3386314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506027" y="365125"/>
            <a:ext cx="10847773" cy="1513005"/>
          </a:xfrm>
        </p:spPr>
        <p:txBody>
          <a:bodyPr/>
          <a:lstStyle/>
          <a:p>
            <a:r>
              <a:rPr lang="en-US" b="1">
                <a:ea typeface="+mj-lt"/>
                <a:cs typeface="+mj-lt"/>
              </a:rPr>
              <a:t>Learning through Landscapes </a:t>
            </a:r>
            <a:br>
              <a:rPr lang="en-US" b="1">
                <a:ea typeface="+mj-lt"/>
                <a:cs typeface="+mj-lt"/>
              </a:rPr>
            </a:br>
            <a:r>
              <a:rPr lang="en-US" b="1">
                <a:ea typeface="+mj-lt"/>
                <a:cs typeface="+mj-lt"/>
              </a:rPr>
              <a:t>International Conference 2021</a:t>
            </a:r>
          </a:p>
        </p:txBody>
      </p:sp>
      <p:sp>
        <p:nvSpPr>
          <p:cNvPr id="3" name="Content Placeholder 2">
            <a:extLst>
              <a:ext uri="{FF2B5EF4-FFF2-40B4-BE49-F238E27FC236}">
                <a16:creationId xmlns:a16="http://schemas.microsoft.com/office/drawing/2014/main" id="{AEBE1A7B-1227-4EC3-A869-9AEFA783C7A2}"/>
              </a:ext>
            </a:extLst>
          </p:cNvPr>
          <p:cNvSpPr>
            <a:spLocks noGrp="1"/>
          </p:cNvSpPr>
          <p:nvPr>
            <p:ph idx="1"/>
          </p:nvPr>
        </p:nvSpPr>
        <p:spPr>
          <a:xfrm>
            <a:off x="389914" y="2011244"/>
            <a:ext cx="7071115" cy="4376611"/>
          </a:xfrm>
        </p:spPr>
        <p:txBody>
          <a:bodyPr vert="horz" lIns="91440" tIns="45720" rIns="91440" bIns="45720" rtlCol="0" anchor="t">
            <a:normAutofit/>
          </a:bodyPr>
          <a:lstStyle/>
          <a:p>
            <a:pPr>
              <a:lnSpc>
                <a:spcPct val="100000"/>
              </a:lnSpc>
            </a:pPr>
            <a:r>
              <a:rPr lang="en-GB" sz="2000"/>
              <a:t>Learning through Landscapes are organising the </a:t>
            </a:r>
            <a:r>
              <a:rPr lang="en-GB" sz="2000">
                <a:hlinkClick r:id="rId2"/>
              </a:rPr>
              <a:t>International School Grounds Alliance (ISGA)</a:t>
            </a:r>
            <a:r>
              <a:rPr lang="en-GB" sz="2000"/>
              <a:t> conference in Stirling, Scotland</a:t>
            </a:r>
          </a:p>
          <a:p>
            <a:pPr>
              <a:lnSpc>
                <a:spcPct val="100000"/>
              </a:lnSpc>
            </a:pPr>
            <a:r>
              <a:rPr lang="en-GB" sz="2000"/>
              <a:t>This event will bring together the best in outdoor learning and play in school grounds and beyond. Learn from the best practitioners, researchers and professionals in the outdoor learning and play world.</a:t>
            </a:r>
          </a:p>
          <a:p>
            <a:pPr>
              <a:lnSpc>
                <a:spcPct val="100000"/>
              </a:lnSpc>
            </a:pPr>
            <a:r>
              <a:rPr lang="en-GB" sz="2000"/>
              <a:t>Ideal for educators, teachers and design professionals, you can join for one day or all three days.</a:t>
            </a:r>
            <a:endParaRPr lang="en-GB" sz="2000">
              <a:cs typeface="Calibri"/>
            </a:endParaRPr>
          </a:p>
          <a:p>
            <a:pPr>
              <a:lnSpc>
                <a:spcPct val="100000"/>
              </a:lnSpc>
            </a:pPr>
            <a:r>
              <a:rPr lang="en-GB" sz="2000"/>
              <a:t>Full programme and booking details online </a:t>
            </a:r>
            <a:r>
              <a:rPr lang="en-GB" sz="2000">
                <a:hlinkClick r:id="rId3"/>
              </a:rPr>
              <a:t>www.ltl.org.uk/projects/isga2021</a:t>
            </a:r>
            <a:r>
              <a:rPr lang="en-GB" sz="2000"/>
              <a:t> </a:t>
            </a:r>
            <a:endParaRPr lang="en-GB" sz="2000">
              <a:cs typeface="Calibri"/>
            </a:endParaRPr>
          </a:p>
          <a:p>
            <a:pPr>
              <a:lnSpc>
                <a:spcPct val="100000"/>
              </a:lnSpc>
            </a:pPr>
            <a:r>
              <a:rPr lang="en-GB" sz="2000" b="1">
                <a:ea typeface="+mn-lt"/>
                <a:cs typeface="+mn-lt"/>
              </a:rPr>
              <a:t>This has been postponed a full year and will now be held on the 23 - 25th September 2021</a:t>
            </a:r>
            <a:endParaRPr lang="en-GB" sz="2000">
              <a:ea typeface="+mn-lt"/>
              <a:cs typeface="+mn-lt"/>
            </a:endParaRPr>
          </a:p>
          <a:p>
            <a:pPr marL="0" indent="0">
              <a:buNone/>
            </a:pPr>
            <a:endParaRPr lang="en-US" sz="2000">
              <a:cs typeface="Calibri" panose="020F0502020204030204"/>
            </a:endParaRPr>
          </a:p>
        </p:txBody>
      </p:sp>
      <p:pic>
        <p:nvPicPr>
          <p:cNvPr id="3074" name="Picture 2" descr="Learning through landscapes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5418" y="232011"/>
            <a:ext cx="4258392" cy="23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3"/>
            <a:extLst>
              <a:ext uri="{FF2B5EF4-FFF2-40B4-BE49-F238E27FC236}">
                <a16:creationId xmlns:a16="http://schemas.microsoft.com/office/drawing/2014/main" id="{B307E567-6076-486F-8EA9-BDC564DE27B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2412" y="2873827"/>
            <a:ext cx="4149674" cy="3388266"/>
          </a:xfrm>
          <a:prstGeom prst="rect">
            <a:avLst/>
          </a:prstGeom>
        </p:spPr>
      </p:pic>
    </p:spTree>
    <p:extLst>
      <p:ext uri="{BB962C8B-B14F-4D97-AF65-F5344CB8AC3E}">
        <p14:creationId xmlns:p14="http://schemas.microsoft.com/office/powerpoint/2010/main" val="1937016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460829" y="139752"/>
            <a:ext cx="10515600" cy="1325563"/>
          </a:xfrm>
        </p:spPr>
        <p:txBody>
          <a:bodyPr/>
          <a:lstStyle/>
          <a:p>
            <a:r>
              <a:rPr lang="en-US" b="1">
                <a:cs typeface="Calibri Light"/>
              </a:rPr>
              <a:t>Forest School Network</a:t>
            </a:r>
            <a:endParaRPr lang="en-US" b="1"/>
          </a:p>
        </p:txBody>
      </p:sp>
      <p:pic>
        <p:nvPicPr>
          <p:cNvPr id="6146" name="Picture 2" descr="Natural art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28932" y="3209369"/>
            <a:ext cx="1877616" cy="2519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atural ar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9257" y="2619000"/>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Natural ar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28931" y="517907"/>
            <a:ext cx="1877617" cy="251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Campsite "/>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7689257" y="4376954"/>
            <a:ext cx="2160000" cy="216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10640" y="6169875"/>
            <a:ext cx="6096000" cy="369332"/>
          </a:xfrm>
          <a:prstGeom prst="rect">
            <a:avLst/>
          </a:prstGeom>
        </p:spPr>
        <p:txBody>
          <a:bodyPr>
            <a:spAutoFit/>
          </a:bodyPr>
          <a:lstStyle/>
          <a:p>
            <a:r>
              <a:rPr lang="en-GB">
                <a:hlinkClick r:id="rId6"/>
              </a:rPr>
              <a:t>www.facebook.com/forestschooleastmidlands</a:t>
            </a:r>
            <a:r>
              <a:rPr lang="en-GB"/>
              <a:t> </a:t>
            </a:r>
          </a:p>
        </p:txBody>
      </p:sp>
      <p:sp>
        <p:nvSpPr>
          <p:cNvPr id="6" name="TextBox 5">
            <a:extLst>
              <a:ext uri="{FF2B5EF4-FFF2-40B4-BE49-F238E27FC236}">
                <a16:creationId xmlns:a16="http://schemas.microsoft.com/office/drawing/2014/main" id="{AC19721B-3A55-405F-A338-C28C2A43E73C}"/>
              </a:ext>
            </a:extLst>
          </p:cNvPr>
          <p:cNvSpPr txBox="1"/>
          <p:nvPr/>
        </p:nvSpPr>
        <p:spPr>
          <a:xfrm>
            <a:off x="359231" y="1436287"/>
            <a:ext cx="7057571" cy="4801314"/>
          </a:xfrm>
          <a:prstGeom prst="rect">
            <a:avLst/>
          </a:prstGeom>
          <a:noFill/>
        </p:spPr>
        <p:txBody>
          <a:bodyPr wrap="square" rtlCol="0">
            <a:spAutoFit/>
          </a:bodyPr>
          <a:lstStyle/>
          <a:p>
            <a:pPr marL="285750" indent="-285750">
              <a:buFont typeface="Arial" panose="020B0604020202020204" pitchFamily="34" charset="0"/>
              <a:buChar char="•"/>
            </a:pPr>
            <a:r>
              <a:rPr lang="en-GB"/>
              <a:t>A group of teachers, nursery practitioners  and people working in an outdoor environment formed the network in 2007 to raise awareness of the benefits of Outdoor Learning and  Forest School could bring to children's well-being.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They wanted to support teachers and Forest School trainees by offering  relevant CPD free or at a reasonable price to encourage maximum participation.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It is a totally voluntary local organisation and operate as a regional group that's part of the national body known as Forest Education Network - FEN (which is itself part of Learning Outside the Classroom - </a:t>
            </a:r>
            <a:r>
              <a:rPr lang="en-GB" err="1"/>
              <a:t>LotC</a:t>
            </a:r>
            <a:r>
              <a:rPr lang="en-GB"/>
              <a:t> )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Notts and </a:t>
            </a:r>
            <a:r>
              <a:rPr lang="en-GB" err="1"/>
              <a:t>Leics</a:t>
            </a:r>
            <a:r>
              <a:rPr lang="en-GB"/>
              <a:t> FEN is a constituted group that's free to join and  run by  it's members  </a:t>
            </a:r>
          </a:p>
          <a:p>
            <a:endParaRPr lang="en-GB"/>
          </a:p>
        </p:txBody>
      </p:sp>
      <p:pic>
        <p:nvPicPr>
          <p:cNvPr id="3074" name="Picture 2" descr="Natural art ">
            <a:extLst>
              <a:ext uri="{FF2B5EF4-FFF2-40B4-BE49-F238E27FC236}">
                <a16:creationId xmlns:a16="http://schemas.microsoft.com/office/drawing/2014/main" id="{ED0C4609-CDA8-4910-B6B8-7F2E6921E9D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75312" y="307101"/>
            <a:ext cx="2173945" cy="217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2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12725"/>
            <a:ext cx="10515600" cy="1325563"/>
          </a:xfrm>
        </p:spPr>
        <p:txBody>
          <a:bodyPr/>
          <a:lstStyle/>
          <a:p>
            <a:r>
              <a:rPr lang="en-GB" b="1"/>
              <a:t>Wilko Project (2018-19)</a:t>
            </a:r>
          </a:p>
        </p:txBody>
      </p:sp>
      <p:sp>
        <p:nvSpPr>
          <p:cNvPr id="3" name="Content Placeholder 2"/>
          <p:cNvSpPr>
            <a:spLocks noGrp="1"/>
          </p:cNvSpPr>
          <p:nvPr>
            <p:ph idx="1"/>
          </p:nvPr>
        </p:nvSpPr>
        <p:spPr>
          <a:xfrm>
            <a:off x="365125" y="1690688"/>
            <a:ext cx="6025266" cy="5196340"/>
          </a:xfrm>
        </p:spPr>
        <p:txBody>
          <a:bodyPr>
            <a:normAutofit lnSpcReduction="10000"/>
          </a:bodyPr>
          <a:lstStyle/>
          <a:p>
            <a:pPr>
              <a:lnSpc>
                <a:spcPct val="100000"/>
              </a:lnSpc>
              <a:spcBef>
                <a:spcPts val="0"/>
              </a:spcBef>
              <a:spcAft>
                <a:spcPts val="600"/>
              </a:spcAft>
            </a:pPr>
            <a:r>
              <a:rPr lang="en-GB" sz="2000"/>
              <a:t>Year-long project using bespoke outdoor learning education packs</a:t>
            </a:r>
          </a:p>
          <a:p>
            <a:pPr fontAlgn="base">
              <a:lnSpc>
                <a:spcPct val="100000"/>
              </a:lnSpc>
              <a:spcBef>
                <a:spcPts val="0"/>
              </a:spcBef>
              <a:spcAft>
                <a:spcPts val="600"/>
              </a:spcAft>
            </a:pPr>
            <a:r>
              <a:rPr lang="en-GB" sz="2000"/>
              <a:t>Use strategies and activities to engage your staff and students, using your outdoor learning areas</a:t>
            </a:r>
            <a:r>
              <a:rPr lang="en-US" sz="2000"/>
              <a:t>​</a:t>
            </a:r>
            <a:endParaRPr lang="en-GB" sz="2000"/>
          </a:p>
          <a:p>
            <a:pPr fontAlgn="base">
              <a:lnSpc>
                <a:spcPct val="100000"/>
              </a:lnSpc>
              <a:spcBef>
                <a:spcPts val="0"/>
              </a:spcBef>
              <a:spcAft>
                <a:spcPts val="600"/>
              </a:spcAft>
            </a:pPr>
            <a:r>
              <a:rPr lang="en-GB" sz="2000"/>
              <a:t>Receive regular one to one support from a dedicated project officer</a:t>
            </a:r>
            <a:r>
              <a:rPr lang="en-US" sz="2000"/>
              <a:t>​</a:t>
            </a:r>
            <a:endParaRPr lang="en-GB" sz="2000"/>
          </a:p>
          <a:p>
            <a:pPr fontAlgn="base">
              <a:lnSpc>
                <a:spcPct val="100000"/>
              </a:lnSpc>
              <a:spcBef>
                <a:spcPts val="0"/>
              </a:spcBef>
              <a:spcAft>
                <a:spcPts val="600"/>
              </a:spcAft>
            </a:pPr>
            <a:r>
              <a:rPr lang="en-GB" sz="2000"/>
              <a:t>Use unique and bespoke resources being piloted in the project </a:t>
            </a:r>
          </a:p>
          <a:p>
            <a:pPr fontAlgn="base">
              <a:lnSpc>
                <a:spcPct val="100000"/>
              </a:lnSpc>
              <a:spcBef>
                <a:spcPts val="0"/>
              </a:spcBef>
              <a:spcAft>
                <a:spcPts val="600"/>
              </a:spcAft>
            </a:pPr>
            <a:r>
              <a:rPr lang="en-GB" sz="2000"/>
              <a:t>Feedback on the development of the resources for primary and SEN schools</a:t>
            </a:r>
            <a:r>
              <a:rPr lang="en-US" sz="2000"/>
              <a:t>​</a:t>
            </a:r>
            <a:endParaRPr lang="en-GB" sz="2000"/>
          </a:p>
          <a:p>
            <a:pPr fontAlgn="base">
              <a:lnSpc>
                <a:spcPct val="100000"/>
              </a:lnSpc>
              <a:spcBef>
                <a:spcPts val="0"/>
              </a:spcBef>
              <a:spcAft>
                <a:spcPts val="600"/>
              </a:spcAft>
            </a:pPr>
            <a:r>
              <a:rPr lang="en-GB" sz="2000"/>
              <a:t>Develop big community engagement and impact work</a:t>
            </a:r>
            <a:r>
              <a:rPr lang="en-US" sz="2000"/>
              <a:t>​</a:t>
            </a:r>
            <a:endParaRPr lang="en-GB" sz="2000"/>
          </a:p>
          <a:p>
            <a:pPr fontAlgn="base">
              <a:lnSpc>
                <a:spcPct val="100000"/>
              </a:lnSpc>
              <a:spcBef>
                <a:spcPts val="0"/>
              </a:spcBef>
              <a:spcAft>
                <a:spcPts val="600"/>
              </a:spcAft>
            </a:pPr>
            <a:r>
              <a:rPr lang="en-GB" sz="2000"/>
              <a:t>Receive funding for the prestigious </a:t>
            </a:r>
            <a:r>
              <a:rPr lang="en-US" sz="2000"/>
              <a:t>​</a:t>
            </a:r>
            <a:r>
              <a:rPr lang="en-GB" sz="2000"/>
              <a:t>Eco-Schools Green Flag Award and use project evidence to support submitting their application during the academic year</a:t>
            </a:r>
          </a:p>
          <a:p>
            <a:endParaRPr lang="en-GB" sz="2000"/>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ChAK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pmIJ5PWk3t6n86H+9Ta5z+hFsO3t6n86N7ep/Om0UDHb29T+dG9vU/nTaKAHb29T+dG9vU/nTaKAHb29T+dG9vU/nTaKAHb29T+dG9vU/nTaKAHb29T+dG9vU/nTaKAHb29T+dG9vU/nTaKAHb29T+dG9vU/nTaKAHb29T+dG5vU/nTaUUCLGT6mikooEQv96m05/vU2ga2CiiigYUUUUAFFFFABRRRQAUUUUAFFFFABRRRQAUUUUAFKKSlFAE9FFFBJC/3qbTn+9TaBrYKKKKBhRRRQAUUUUAFFFFABRRRQAUUUUAFFFFABRRRQAUopKUUAT0UUUEkL/eptOf71NoGtgooooGFFFFABRRUtpbyXVzFbQrulldUQepJwKTaSuxNpK7I8UV7Lqmh/C7wI1vovii2vtY1aSNXuZIWYLBn0AZfy5PfvWl4S+Gnh2L4xeHYNi6v4Y1m3mmgSYk8iMsFJGM9iDXmYbNqOIqRgotKXwtrSVu3/AATx551RhTdRxdrNrTe3Y8IxRivr746fDHwFoXwo13VtJ8M2VpfW8SNFMm7chMiA4yfQmqf7O3w28DeIvhPpera14bs72+lknEk0m7cwWVgOh7AAV6/LrY81cWYd4R4rkdubltpe9rnybikr039pbQNH8NfFG40vQrCKxsltIXEMecBiDk815lUtWPocFiY4qhCtFWUlcKKKKR1BRRRQAUopKUUAT0UUUEkL/eptOf71IKBrYSivob9m/wCHXw98feEbmTWLC5fVrG4Mc5jvHQMjDKNtB+o/CsT9pv4XaT4DbSNR8OW88WnXW+GZZJWk2yjkcnplc8f7JquV2ueHDP8ADSxzwLTU721279/uPFKK9c/Zp+G+m+P9d1KTXY5n0uxgAIikKFpXPyjI9AGP4iu0/aD+Cvhvwp4BbxD4Xt7uOW0uE+0iW4aQGJvlyM9MMV/DNHK7XHW4gwtHGrByvzOy8rv5nzfVjT7qSyvre8hx5kEiyJ9VOR/Kuv8Agj4Pj8cfEbT9EuVc2A3T3pQkHykHIyOmSVGfevfPib8HvhX4O8C6r4hk0u8L2sB8lTfyfPK3yovXuxFLk5k77CzDPcNhMRHCzTcpdvPTueceIYPh58RruDxJceKk0C9aJVvraYqCSo/h3EfTIyMY710vw58UaRrHxw8I6F4dDtpGj2s8UUrAjzG8kjIzzgAfjW38Ifgn4A8SfDXQ9c1XT7uS9vLfzJmS8kQFtxHABwOlcx4H8P6Z4V/a8XQdHieKxtVYRK8hcjdahjyeTyTXlYXJo4epCbm5KPwp7K/5nzlTF4WvCvh6cpN04zsnay6Pzfke1ftI/wDJEvEv/XCP/wBGpVD9lT/kiGj/APXW5/8AR71f/aR/5Il4l/64R/8Ao1Kofsqf8kQ0f/rrc/8Ao969r7R8xH/kSP8A6+L/ANJPn/8Aa7/5LLdf9eVv/wCgmvH69q/ak0691f48/wBl6bbvcXl1bW0UMSDlmIOK9Z8Mfs5eB7Xw7aJ4iiubzUxHuup47t403dSAAcADp+FQ4ttn3OHzvDZZluH9tdtxWi39T48or1nW/BeheMviX/wifwp011s7XIu9QnuHkjODhnyScIOgxyxr3Hwl+zj4D0u0T+2lutbu8fO8kzRR5/2VQjj6k0lFs68XxPg8JCMqqalJX5ba289bL7z41or7O8U/s5/D/VLRxpMN3ot1j5JYZ2kXPujk5H0Ir5c+JvgPXPAHiA6TrEaujgvbXMYPlzp6j0PqO1Di0bZZxDg8xlyU21Ls/wBDlKUUlKKk90nooooJIX+9Tac/3qbQNbHrP7K/ir/hHPilbWc0m2z1dPscgJ4D9Yz/AN9cf8CNfTnx98Mf8JX8LNXsI4w91BH9qtvXzI+ePqMj8a+D7Waa2uIrm3kMc0TiSNx1Vgcg/nX6FfDnxFb+L/Aula9HtP2u2UyqOdsg4dfwYGtYaqx+d8XYeWExdLH0/wCmtvvX5HH/ALLnhk+HfhNYTTRbLvVWN9LkYIVvuA/8BAP4133ibTLTxJ4Wv9IlKSW1/avFuByCGXAI/Q1ifFzxDF4N+Gmr6tFtieG28q1VeAJG+RAPxI/KuQ/ZN8Ut4g+GMen3MxkvNHlNq5J5MZ+aM/kSP+A1Wi0Plq1PEYqFTM/7356/hovmYX7IXgm40HT9e1rU4THeSXbWCbhyEhYhz+L5/wC+awP21PFWX0nwbbS8D/TrsA/VYwf/AB419KytbWNpNM2yCCMPLIwGAOrMx/U1+e3xL8SS+LvHereIJCdl1cHyQT92JflQf98gVMtI2PouHozzbNZY2qtI6/PZH2j+zz/yRfwv/wBef/sxrya1/wCT3bn6f+2a16z+zz/yRfwv/wBen/sxrya0/wCT3rn6H/0jWm9kcGC/3rHf4an5nqn7SP8AyRLxL/1wj/8ARqVQ/ZU/5Iho/wD11uf/AEe9X/2kf+SJeJf+uEf/AKNSqH7Kn/JENH/663P/AKPej7Rxx/5Ej/6+L/0k6Wz8EacvxKv/ABzc7Z7+W3jtrUEcQIq4Yj/aY9+w+teO/tW/FO408y+A9DaWGeWMHUrgAqQjDIjQ+46kduPWvRIfHwsfjxf+BdRlAgvLSGbT2Y/dl2Hen/AgMj3B9a539qn4cf8ACTeGh4n0q33atpUZMioPmntxyy+5Xkj8RQ9tDbKuSlmFF45Xi0uXt/d+S/PUvfsneG7bRfhVbaoIl+16w7XEr45KAlUX6ADP1Jrz79oT43eItO8W3fhXwlcjT4rFhHc3SoGkkkxkqpPCqM9uSe9em/sua3b6v8HdKgicGbTd9nMoPKlTkE/VWBrxD9pL4X+I7DxxqHiXS9NudR0rUpPPZ7eMuYJCPmVgOQM8g9OaTvyqx6OXQw9XO631617u19r30/DY1/gR8cvEs3i6y8O+LLwalZ38ohiuXQLLDIfu5IxuUnjnnnrXrf7Tvhm21/4TancPGDdaYovLZ8cqV+8M+hXNfP37Pvwu8Sa14303WdQ0u6sNI064W5kmuIjH5rIcqiA8nkDJ6Cvo39ozXLfRfhBrjzOBLdw/ZIFPVnc4x+WT+FEb8uoZvDDUc4o/UbKV1dLa9/Ly3PhI9KBQemKBWR+nk9FFFAiF/vU2nP8AeptA1sFfRX7KPxL0Xw5omqeHvE2rQ2FukoubN5idp3cOvHuAfxNfOtLTTszz80y6nmOHdCpou/VH0J+1h8SNF8TabpGg+G9Vhv7USNdXbwk7dwG1FP5sfyrkv2YfHFn4N8eSpq14lppWo25inlfO2N1+ZGP6r/wKvJ6BT5tbnNSyPD08veB15XfXr6/I+uvj78XvC83w1v8ATfC+v21/qGoYtsQE5jjb77Hj+6CPq1fItKaSk3c0yjKKWV0XTptu7vdn2N8EviV4E0b4VaBpeqeKLC1vLe12ywyMdyHceDxXm9t4v8ND9rSbxQ2s2o0Vhxe5Pln/AEUL1x/e4rwKim5Hn0uGKFKpWqKbvUTT205tdD7B+O3xJ8C638J9e0vSfE9hd3txCgihjY7nIkQnHHoDVP8AZ0+Ingjw/wDCTS9L1nxJY2V7FJOZIZGIZQ0rkZ47gg18lGgU+fW5kuE8OsI8Lzu3NzX07W7Hqf7RPiex1T4vnxB4X1WO4SKC3aC6t2PyyJzwfUHFfRHgb43eCNX8J2F3rmvWWm6k8QW7tpSQVkHBI46HqPY18RmlBpKdmdGM4aw2Kw1KhKTXIrJ6Xse53njXSfhb8V7jWfAmqWms+GdW/eXdhBJgRnPKjI4IJJU+hIr3/wAJfGH4e+I7WOW38RWdlMw+a3vpBBIh9Pm4P4E18GmimptGGN4Uw2LhHmk+dK3Nprba597+Kfi58PfD1o8114msLqQAlYLKUTyMfTC5x+OK+SfjX8TtR+I2tpI0TWek2pP2O03ZIz1dz3Y/oOK8+pKTm2bZTwzhcun7VNyn3fT0QUopKUVJ9IT0UUUEkL/eptOf71NoGtgooooGFFFFABRRRQAUUUUAFFFFABRRRQAUUUUAFFFFABSikpRQBPRRRQSQv96m05/vU2ga2CiiigYUUUUAFFFFABRRRQAUUUUAFFFFABRRRQAUUUUAFKKSlFAE9FFFBJC/3qbTn+8aTFA1sJRS4oxQMSilxRigBKKXFGKAEopcUYoASilxRigBKKXFGKAEopcUYoASilxRigBKUUYoFAieiiigQvc/WloooBBRRRQAUUUUAFFFFABRRRQAUUUUAFFFFABRRRQAUUUUAFI3SiigCSiiigD/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ChAK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pmIJ5PWk3t6n86H+9Ta5z+hFsO3t6n86N7ep/Om0UDHb29T+dG9vU/nTaKAHb29T+dG9vU/nTaKAHb29T+dG9vU/nTaKAHb29T+dG9vU/nTaKAHb29T+dG9vU/nTaKAHb29T+dG9vU/nTaKAHb29T+dG9vU/nTaKAHb29T+dG5vU/nTaUUCLGT6mikooEQv96m05/vU2ga2CiiigYUUUUAFFFFABRRRQAUUUUAFFFFABRRRQAUUUUAFKKSlFAE9FFFBJC/3qbTn+9TaBrYKKKKBhRRRQAUUUUAFFFFABRRRQAUUUUAFFFFABRRRQAUopKUUAT0UUUEkL/eptOf71NoGtgooooGFFFFABRRUtpbyXVzFbQrulldUQepJwKTaSuxNpK7I8UV7Lqmh/C7wI1vovii2vtY1aSNXuZIWYLBn0AZfy5PfvWl4S+Gnh2L4xeHYNi6v4Y1m3mmgSYk8iMsFJGM9iDXmYbNqOIqRgotKXwtrSVu3/AATx551RhTdRxdrNrTe3Y8IxRivr746fDHwFoXwo13VtJ8M2VpfW8SNFMm7chMiA4yfQmqf7O3w28DeIvhPpera14bs72+lknEk0m7cwWVgOh7AAV6/LrY81cWYd4R4rkdubltpe9rnybikr039pbQNH8NfFG40vQrCKxsltIXEMecBiDk815lUtWPocFiY4qhCtFWUlcKKKKR1BRRRQAUopKUUAT0UUUEkL/eptOf71IKBrYSivob9m/wCHXw98feEbmTWLC5fVrG4Mc5jvHQMjDKNtB+o/CsT9pv4XaT4DbSNR8OW88WnXW+GZZJWk2yjkcnplc8f7JquV2ueHDP8ADSxzwLTU721279/uPFKK9c/Zp+G+m+P9d1KTXY5n0uxgAIikKFpXPyjI9AGP4iu0/aD+Cvhvwp4BbxD4Xt7uOW0uE+0iW4aQGJvlyM9MMV/DNHK7XHW4gwtHGrByvzOy8rv5nzfVjT7qSyvre8hx5kEiyJ9VOR/Kuv8Agj4Pj8cfEbT9EuVc2A3T3pQkHykHIyOmSVGfevfPib8HvhX4O8C6r4hk0u8L2sB8lTfyfPK3yovXuxFLk5k77CzDPcNhMRHCzTcpdvPTueceIYPh58RruDxJceKk0C9aJVvraYqCSo/h3EfTIyMY710vw58UaRrHxw8I6F4dDtpGj2s8UUrAjzG8kjIzzgAfjW38Ifgn4A8SfDXQ9c1XT7uS9vLfzJmS8kQFtxHABwOlcx4H8P6Z4V/a8XQdHieKxtVYRK8hcjdahjyeTyTXlYXJo4epCbm5KPwp7K/5nzlTF4WvCvh6cpN04zsnay6Pzfke1ftI/wDJEvEv/XCP/wBGpVD9lT/kiGj/APXW5/8AR71f/aR/5Il4l/64R/8Ao1Kofsqf8kQ0f/rrc/8Ao969r7R8xH/kSP8A6+L/ANJPn/8Aa7/5LLdf9eVv/wCgmvH69q/ak0691f48/wBl6bbvcXl1bW0UMSDlmIOK9Z8Mfs5eB7Xw7aJ4iiubzUxHuup47t403dSAAcADp+FQ4ttn3OHzvDZZluH9tdtxWi39T48or1nW/BeheMviX/wifwp011s7XIu9QnuHkjODhnyScIOgxyxr3Hwl+zj4D0u0T+2lutbu8fO8kzRR5/2VQjj6k0lFs68XxPg8JCMqqalJX5ba289bL7z41or7O8U/s5/D/VLRxpMN3ot1j5JYZ2kXPujk5H0Ir5c+JvgPXPAHiA6TrEaujgvbXMYPlzp6j0PqO1Di0bZZxDg8xlyU21Ls/wBDlKUUlKKk90nooooJIX+9Tac/3qbQNbHrP7K/ir/hHPilbWc0m2z1dPscgJ4D9Yz/AN9cf8CNfTnx98Mf8JX8LNXsI4w91BH9qtvXzI+ePqMj8a+D7Waa2uIrm3kMc0TiSNx1Vgcg/nX6FfDnxFb+L/Aula9HtP2u2UyqOdsg4dfwYGtYaqx+d8XYeWExdLH0/wCmtvvX5HH/ALLnhk+HfhNYTTRbLvVWN9LkYIVvuA/8BAP4133ibTLTxJ4Wv9IlKSW1/avFuByCGXAI/Q1ifFzxDF4N+Gmr6tFtieG28q1VeAJG+RAPxI/KuQ/ZN8Ut4g+GMen3MxkvNHlNq5J5MZ+aM/kSP+A1Wi0Plq1PEYqFTM/7356/hovmYX7IXgm40HT9e1rU4THeSXbWCbhyEhYhz+L5/wC+awP21PFWX0nwbbS8D/TrsA/VYwf/AB419KytbWNpNM2yCCMPLIwGAOrMx/U1+e3xL8SS+LvHereIJCdl1cHyQT92JflQf98gVMtI2PouHozzbNZY2qtI6/PZH2j+zz/yRfwv/wBef/sxrya1/wCT3bn6f+2a16z+zz/yRfwv/wBen/sxrya0/wCT3rn6H/0jWm9kcGC/3rHf4an5nqn7SP8AyRLxL/1wj/8ARqVQ/ZU/5Iho/wD11uf/AEe9X/2kf+SJeJf+uEf/AKNSqH7Kn/JENH/663P/AKPej7Rxx/5Ej/6+L/0k6Wz8EacvxKv/ABzc7Z7+W3jtrUEcQIq4Yj/aY9+w+teO/tW/FO408y+A9DaWGeWMHUrgAqQjDIjQ+46kduPWvRIfHwsfjxf+BdRlAgvLSGbT2Y/dl2Hen/AgMj3B9a539qn4cf8ACTeGh4n0q33atpUZMioPmntxyy+5Xkj8RQ9tDbKuSlmFF45Xi0uXt/d+S/PUvfsneG7bRfhVbaoIl+16w7XEr45KAlUX6ADP1Jrz79oT43eItO8W3fhXwlcjT4rFhHc3SoGkkkxkqpPCqM9uSe9em/sua3b6v8HdKgicGbTd9nMoPKlTkE/VWBrxD9pL4X+I7DxxqHiXS9NudR0rUpPPZ7eMuYJCPmVgOQM8g9OaTvyqx6OXQw9XO631617u19r30/DY1/gR8cvEs3i6y8O+LLwalZ38ohiuXQLLDIfu5IxuUnjnnnrXrf7Tvhm21/4TancPGDdaYovLZ8cqV+8M+hXNfP37Pvwu8Sa14303WdQ0u6sNI064W5kmuIjH5rIcqiA8nkDJ6Cvo39ozXLfRfhBrjzOBLdw/ZIFPVnc4x+WT+FEb8uoZvDDUc4o/UbKV1dLa9/Ly3PhI9KBQemKBWR+nk9FFFAiF/vU2nP8AeptA1sFfRX7KPxL0Xw5omqeHvE2rQ2FukoubN5idp3cOvHuAfxNfOtLTTszz80y6nmOHdCpou/VH0J+1h8SNF8TabpGg+G9Vhv7USNdXbwk7dwG1FP5sfyrkv2YfHFn4N8eSpq14lppWo25inlfO2N1+ZGP6r/wKvJ6BT5tbnNSyPD08veB15XfXr6/I+uvj78XvC83w1v8ATfC+v21/qGoYtsQE5jjb77Hj+6CPq1fItKaSk3c0yjKKWV0XTptu7vdn2N8EviV4E0b4VaBpeqeKLC1vLe12ywyMdyHceDxXm9t4v8ND9rSbxQ2s2o0Vhxe5Pln/AEUL1x/e4rwKim5Hn0uGKFKpWqKbvUTT205tdD7B+O3xJ8C638J9e0vSfE9hd3txCgihjY7nIkQnHHoDVP8AZ0+Ingjw/wDCTS9L1nxJY2V7FJOZIZGIZQ0rkZ47gg18lGgU+fW5kuE8OsI8Lzu3NzX07W7Hqf7RPiex1T4vnxB4X1WO4SKC3aC6t2PyyJzwfUHFfRHgb43eCNX8J2F3rmvWWm6k8QW7tpSQVkHBI46HqPY18RmlBpKdmdGM4aw2Kw1KhKTXIrJ6Xse53njXSfhb8V7jWfAmqWms+GdW/eXdhBJgRnPKjI4IJJU+hIr3/wAJfGH4e+I7WOW38RWdlMw+a3vpBBIh9Pm4P4E18GmimptGGN4Uw2LhHmk+dK3Nprba597+Kfi58PfD1o8114msLqQAlYLKUTyMfTC5x+OK+SfjX8TtR+I2tpI0TWek2pP2O03ZIz1dz3Y/oOK8+pKTm2bZTwzhcun7VNyn3fT0QUopKUVJ9IT0UUUEkL/eptOf71NoGtgooooGFFFFABRRRQAUUUUAFFFFABRRRQAUUUUAFFFFABSikpRQBPRRRQSQv96m05/vU2ga2CiiigYUUUUAFFFFABRRRQAUUUUAFFFFABRRRQAUUUUAFKKSlFAE9FFFBJC/3qbTn+8aTFA1sJRS4oxQMSilxRigBKKXFGKAEopcUYoASilxRigBKKXFGKAEopcUYoASilxRigBKUUYoFAieiiigQvc/WloooBBRRRQAUUUUAFFFFABRRRQAUUUUAFFFFABRRRQAUUUUAFI3SiigCSiiigD/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ChAK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pmIJ5PWk3t6n86H+9Ta5z+hFsO3t6n86N7ep/Om0UDHb29T+dG9vU/nTaKAHb29T+dG9vU/nTaKAHb29T+dG9vU/nTaKAHb29T+dG9vU/nTaKAHb29T+dG9vU/nTaKAHb29T+dG9vU/nTaKAHb29T+dG9vU/nTaKAHb29T+dG5vU/nTaUUCLGT6mikooEQv96m05/vU2ga2CiiigYUUUUAFFFFABRRRQAUUUUAFFFFABRRRQAUUUUAFKKSlFAE9FFFBJC/3qbTn+9TaBrYKKKKBhRRRQAUUUUAFFFFABRRRQAUUUUAFFFFABRRRQAUopKUUAT0UUUEkL/eptOf71NoGtgooooGFFFFABRRUtpbyXVzFbQrulldUQepJwKTaSuxNpK7I8UV7Lqmh/C7wI1vovii2vtY1aSNXuZIWYLBn0AZfy5PfvWl4S+Gnh2L4xeHYNi6v4Y1m3mmgSYk8iMsFJGM9iDXmYbNqOIqRgotKXwtrSVu3/AATx551RhTdRxdrNrTe3Y8IxRivr746fDHwFoXwo13VtJ8M2VpfW8SNFMm7chMiA4yfQmqf7O3w28DeIvhPpera14bs72+lknEk0m7cwWVgOh7AAV6/LrY81cWYd4R4rkdubltpe9rnybikr039pbQNH8NfFG40vQrCKxsltIXEMecBiDk815lUtWPocFiY4qhCtFWUlcKKKKR1BRRRQAUopKUUAT0UUUEkL/eptOf71IKBrYSivob9m/wCHXw98feEbmTWLC5fVrG4Mc5jvHQMjDKNtB+o/CsT9pv4XaT4DbSNR8OW88WnXW+GZZJWk2yjkcnplc8f7JquV2ueHDP8ADSxzwLTU721279/uPFKK9c/Zp+G+m+P9d1KTXY5n0uxgAIikKFpXPyjI9AGP4iu0/aD+Cvhvwp4BbxD4Xt7uOW0uE+0iW4aQGJvlyM9MMV/DNHK7XHW4gwtHGrByvzOy8rv5nzfVjT7qSyvre8hx5kEiyJ9VOR/Kuv8Agj4Pj8cfEbT9EuVc2A3T3pQkHykHIyOmSVGfevfPib8HvhX4O8C6r4hk0u8L2sB8lTfyfPK3yovXuxFLk5k77CzDPcNhMRHCzTcpdvPTueceIYPh58RruDxJceKk0C9aJVvraYqCSo/h3EfTIyMY710vw58UaRrHxw8I6F4dDtpGj2s8UUrAjzG8kjIzzgAfjW38Ifgn4A8SfDXQ9c1XT7uS9vLfzJmS8kQFtxHABwOlcx4H8P6Z4V/a8XQdHieKxtVYRK8hcjdahjyeTyTXlYXJo4epCbm5KPwp7K/5nzlTF4WvCvh6cpN04zsnay6Pzfke1ftI/wDJEvEv/XCP/wBGpVD9lT/kiGj/APXW5/8AR71f/aR/5Il4l/64R/8Ao1Kofsqf8kQ0f/rrc/8Ao969r7R8xH/kSP8A6+L/ANJPn/8Aa7/5LLdf9eVv/wCgmvH69q/ak0691f48/wBl6bbvcXl1bW0UMSDlmIOK9Z8Mfs5eB7Xw7aJ4iiubzUxHuup47t403dSAAcADp+FQ4ttn3OHzvDZZluH9tdtxWi39T48or1nW/BeheMviX/wifwp011s7XIu9QnuHkjODhnyScIOgxyxr3Hwl+zj4D0u0T+2lutbu8fO8kzRR5/2VQjj6k0lFs68XxPg8JCMqqalJX5ba289bL7z41or7O8U/s5/D/VLRxpMN3ot1j5JYZ2kXPujk5H0Ir5c+JvgPXPAHiA6TrEaujgvbXMYPlzp6j0PqO1Di0bZZxDg8xlyU21Ls/wBDlKUUlKKk90nooooJIX+9Tac/3qbQNbHrP7K/ir/hHPilbWc0m2z1dPscgJ4D9Yz/AN9cf8CNfTnx98Mf8JX8LNXsI4w91BH9qtvXzI+ePqMj8a+D7Waa2uIrm3kMc0TiSNx1Vgcg/nX6FfDnxFb+L/Aula9HtP2u2UyqOdsg4dfwYGtYaqx+d8XYeWExdLH0/wCmtvvX5HH/ALLnhk+HfhNYTTRbLvVWN9LkYIVvuA/8BAP4133ibTLTxJ4Wv9IlKSW1/avFuByCGXAI/Q1ifFzxDF4N+Gmr6tFtieG28q1VeAJG+RAPxI/KuQ/ZN8Ut4g+GMen3MxkvNHlNq5J5MZ+aM/kSP+A1Wi0Plq1PEYqFTM/7356/hovmYX7IXgm40HT9e1rU4THeSXbWCbhyEhYhz+L5/wC+awP21PFWX0nwbbS8D/TrsA/VYwf/AB419KytbWNpNM2yCCMPLIwGAOrMx/U1+e3xL8SS+LvHereIJCdl1cHyQT92JflQf98gVMtI2PouHozzbNZY2qtI6/PZH2j+zz/yRfwv/wBef/sxrya1/wCT3bn6f+2a16z+zz/yRfwv/wBen/sxrya0/wCT3rn6H/0jWm9kcGC/3rHf4an5nqn7SP8AyRLxL/1wj/8ARqVQ/ZU/5Iho/wD11uf/AEe9X/2kf+SJeJf+uEf/AKNSqH7Kn/JENH/663P/AKPej7Rxx/5Ej/6+L/0k6Wz8EacvxKv/ABzc7Z7+W3jtrUEcQIq4Yj/aY9+w+teO/tW/FO408y+A9DaWGeWMHUrgAqQjDIjQ+46kduPWvRIfHwsfjxf+BdRlAgvLSGbT2Y/dl2Hen/AgMj3B9a539qn4cf8ACTeGh4n0q33atpUZMioPmntxyy+5Xkj8RQ9tDbKuSlmFF45Xi0uXt/d+S/PUvfsneG7bRfhVbaoIl+16w7XEr45KAlUX6ADP1Jrz79oT43eItO8W3fhXwlcjT4rFhHc3SoGkkkxkqpPCqM9uSe9em/sua3b6v8HdKgicGbTd9nMoPKlTkE/VWBrxD9pL4X+I7DxxqHiXS9NudR0rUpPPZ7eMuYJCPmVgOQM8g9OaTvyqx6OXQw9XO631617u19r30/DY1/gR8cvEs3i6y8O+LLwalZ38ohiuXQLLDIfu5IxuUnjnnnrXrf7Tvhm21/4TancPGDdaYovLZ8cqV+8M+hXNfP37Pvwu8Sa14303WdQ0u6sNI064W5kmuIjH5rIcqiA8nkDJ6Cvo39ozXLfRfhBrjzOBLdw/ZIFPVnc4x+WT+FEb8uoZvDDUc4o/UbKV1dLa9/Ly3PhI9KBQemKBWR+nk9FFFAiF/vU2nP8AeptA1sFfRX7KPxL0Xw5omqeHvE2rQ2FukoubN5idp3cOvHuAfxNfOtLTTszz80y6nmOHdCpou/VH0J+1h8SNF8TabpGg+G9Vhv7USNdXbwk7dwG1FP5sfyrkv2YfHFn4N8eSpq14lppWo25inlfO2N1+ZGP6r/wKvJ6BT5tbnNSyPD08veB15XfXr6/I+uvj78XvC83w1v8ATfC+v21/qGoYtsQE5jjb77Hj+6CPq1fItKaSk3c0yjKKWV0XTptu7vdn2N8EviV4E0b4VaBpeqeKLC1vLe12ywyMdyHceDxXm9t4v8ND9rSbxQ2s2o0Vhxe5Pln/AEUL1x/e4rwKim5Hn0uGKFKpWqKbvUTT205tdD7B+O3xJ8C638J9e0vSfE9hd3txCgihjY7nIkQnHHoDVP8AZ0+Ingjw/wDCTS9L1nxJY2V7FJOZIZGIZQ0rkZ47gg18lGgU+fW5kuE8OsI8Lzu3NzX07W7Hqf7RPiex1T4vnxB4X1WO4SKC3aC6t2PyyJzwfUHFfRHgb43eCNX8J2F3rmvWWm6k8QW7tpSQVkHBI46HqPY18RmlBpKdmdGM4aw2Kw1KhKTXIrJ6Xse53njXSfhb8V7jWfAmqWms+GdW/eXdhBJgRnPKjI4IJJU+hIr3/wAJfGH4e+I7WOW38RWdlMw+a3vpBBIh9Pm4P4E18GmimptGGN4Uw2LhHmk+dK3Nprba597+Kfi58PfD1o8114msLqQAlYLKUTyMfTC5x+OK+SfjX8TtR+I2tpI0TWek2pP2O03ZIz1dz3Y/oOK8+pKTm2bZTwzhcun7VNyn3fT0QUopKUVJ9IT0UUUEkL/eptOf71NoGtgooooGFFFFABRRRQAUUUUAFFFFABRRRQAUUUUAFFFFABSikpRQBPRRRQSQv96m05/vU2ga2CiiigYUUUUAFFFFABRRRQAUUUUAFFFFABRRRQAUUUUAFKKSlFAE9FFFBJC/3qbTn+8aTFA1sJRS4oxQMSilxRigBKKXFGKAEopcUYoASilxRigBKKXFGKAEopcUYoASilxRigBKUUYoFAieiiigQvc/WloooBBRRRQAUUUUAFFFFABRRRQAUUUUAFFFFABRRRQAUUUUAFI3SiigCSiiigD/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Two Rivers Shopping Centre - Wilk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BBCBEE3A-6CA9-48DD-B93F-FDAE987702F7}"/>
              </a:ext>
            </a:extLst>
          </p:cNvPr>
          <p:cNvSpPr txBox="1"/>
          <p:nvPr/>
        </p:nvSpPr>
        <p:spPr>
          <a:xfrm>
            <a:off x="8936700" y="1502243"/>
            <a:ext cx="3355759" cy="1754326"/>
          </a:xfrm>
          <a:prstGeom prst="rect">
            <a:avLst/>
          </a:prstGeom>
          <a:noFill/>
        </p:spPr>
        <p:txBody>
          <a:bodyPr wrap="square" rtlCol="0">
            <a:spAutoFit/>
          </a:bodyPr>
          <a:lstStyle/>
          <a:p>
            <a:pPr marL="285750" indent="-285750">
              <a:buFont typeface="Arial" panose="020B0604020202020204" pitchFamily="34" charset="0"/>
              <a:buChar char="•"/>
            </a:pPr>
            <a:r>
              <a:rPr lang="en-GB"/>
              <a:t>Barley Croft Primary School Braunstone Primary School</a:t>
            </a:r>
          </a:p>
          <a:p>
            <a:pPr marL="285750" indent="-285750">
              <a:buFont typeface="Arial" panose="020B0604020202020204" pitchFamily="34" charset="0"/>
              <a:buChar char="•"/>
            </a:pPr>
            <a:r>
              <a:rPr lang="en-GB"/>
              <a:t>Ellesmere School</a:t>
            </a:r>
          </a:p>
          <a:p>
            <a:pPr marL="285750" indent="-285750">
              <a:buFont typeface="Arial" panose="020B0604020202020204" pitchFamily="34" charset="0"/>
              <a:buChar char="•"/>
            </a:pPr>
            <a:r>
              <a:rPr lang="en-GB" err="1"/>
              <a:t>Mowmacre</a:t>
            </a:r>
            <a:r>
              <a:rPr lang="en-GB"/>
              <a:t> Hill Primary</a:t>
            </a:r>
          </a:p>
          <a:p>
            <a:pPr marL="285750" indent="-285750">
              <a:buFont typeface="Arial" panose="020B0604020202020204" pitchFamily="34" charset="0"/>
              <a:buChar char="•"/>
            </a:pPr>
            <a:r>
              <a:rPr lang="en-GB"/>
              <a:t>Woodstock Primary Academy</a:t>
            </a:r>
          </a:p>
          <a:p>
            <a:endParaRPr lang="en-GB"/>
          </a:p>
        </p:txBody>
      </p:sp>
      <p:pic>
        <p:nvPicPr>
          <p:cNvPr id="9" name="Picture 8">
            <a:extLst>
              <a:ext uri="{FF2B5EF4-FFF2-40B4-BE49-F238E27FC236}">
                <a16:creationId xmlns:a16="http://schemas.microsoft.com/office/drawing/2014/main" id="{F3E7A556-F00B-44E8-B6EC-6B7798DCD4B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1684" y="205114"/>
            <a:ext cx="5530316" cy="843389"/>
          </a:xfrm>
          <a:prstGeom prst="rect">
            <a:avLst/>
          </a:prstGeom>
        </p:spPr>
      </p:pic>
      <p:pic>
        <p:nvPicPr>
          <p:cNvPr id="10" name="Picture 9" descr="A group of people in a playground">
            <a:extLst>
              <a:ext uri="{FF2B5EF4-FFF2-40B4-BE49-F238E27FC236}">
                <a16:creationId xmlns:a16="http://schemas.microsoft.com/office/drawing/2014/main" id="{0F6078B9-3761-48CF-B62F-9AB0546427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6842" y="3333987"/>
            <a:ext cx="2706355" cy="1909741"/>
          </a:xfrm>
          <a:prstGeom prst="rect">
            <a:avLst/>
          </a:prstGeom>
        </p:spPr>
      </p:pic>
      <p:pic>
        <p:nvPicPr>
          <p:cNvPr id="11" name="Picture 10">
            <a:extLst>
              <a:ext uri="{FF2B5EF4-FFF2-40B4-BE49-F238E27FC236}">
                <a16:creationId xmlns:a16="http://schemas.microsoft.com/office/drawing/2014/main" id="{44819AE5-F486-44DC-B176-25638CF9F3A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7200" y="5309119"/>
            <a:ext cx="5421076" cy="1577909"/>
          </a:xfrm>
          <a:prstGeom prst="rect">
            <a:avLst/>
          </a:prstGeom>
        </p:spPr>
      </p:pic>
      <p:pic>
        <p:nvPicPr>
          <p:cNvPr id="12" name="Picture 11" descr="before and after images of a gardening project">
            <a:extLst>
              <a:ext uri="{FF2B5EF4-FFF2-40B4-BE49-F238E27FC236}">
                <a16:creationId xmlns:a16="http://schemas.microsoft.com/office/drawing/2014/main" id="{A83ED73A-3160-4679-BF22-BB58CE8A5E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7200" y="3771675"/>
            <a:ext cx="2525258" cy="1920453"/>
          </a:xfrm>
          <a:prstGeom prst="rect">
            <a:avLst/>
          </a:prstGeom>
          <a:ln w="3175">
            <a:solidFill>
              <a:schemeClr val="tx1"/>
            </a:solidFill>
          </a:ln>
        </p:spPr>
      </p:pic>
      <p:pic>
        <p:nvPicPr>
          <p:cNvPr id="13" name="Picture 12" descr="image of equipment">
            <a:extLst>
              <a:ext uri="{FF2B5EF4-FFF2-40B4-BE49-F238E27FC236}">
                <a16:creationId xmlns:a16="http://schemas.microsoft.com/office/drawing/2014/main" id="{2E16C127-292D-48E4-B6EE-0520466762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7200" y="1489962"/>
            <a:ext cx="2106290" cy="2191970"/>
          </a:xfrm>
          <a:prstGeom prst="rect">
            <a:avLst/>
          </a:prstGeom>
          <a:ln w="3175">
            <a:solidFill>
              <a:schemeClr val="tx1"/>
            </a:solidFill>
          </a:ln>
        </p:spPr>
      </p:pic>
    </p:spTree>
    <p:extLst>
      <p:ext uri="{BB962C8B-B14F-4D97-AF65-F5344CB8AC3E}">
        <p14:creationId xmlns:p14="http://schemas.microsoft.com/office/powerpoint/2010/main" val="27051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Image of a sh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 b="-2"/>
          <a:stretch/>
        </p:blipFill>
        <p:spPr bwMode="auto">
          <a:xfrm>
            <a:off x="4166505" y="10"/>
            <a:ext cx="4444096" cy="30670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IMAGE OF A PON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3790950"/>
            <a:ext cx="8305800" cy="30670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10" name="Freeform: Shape 84">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00" name="Picture 8" descr="image of people doing DIY"/>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2"/>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11" name="Freeform: Shape 86">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9" name="Picture 7" descr="image of people doing DIY"/>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98105" y="1713590"/>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12" name="Oval 88">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8" name="Picture 6" descr="Image of a garden plante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3"/>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13" name="Freeform: Shape 90">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8194" name="Picture 2" descr="GROUP OF PEOPLE IN A PLAYGROUND"/>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3" b="-3"/>
          <a:stretch/>
        </p:blipFill>
        <p:spPr bwMode="auto">
          <a:xfrm>
            <a:off x="7928700" y="-1"/>
            <a:ext cx="4277711" cy="3045402"/>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3AA40DD4-5F14-4B52-BD75-5F6A69DE0F8E}"/>
              </a:ext>
            </a:extLst>
          </p:cNvPr>
          <p:cNvSpPr>
            <a:spLocks noGrp="1"/>
          </p:cNvSpPr>
          <p:nvPr>
            <p:ph type="title"/>
          </p:nvPr>
        </p:nvSpPr>
        <p:spPr/>
        <p:txBody>
          <a:bodyPr/>
          <a:lstStyle/>
          <a:p>
            <a:r>
              <a:rPr lang="en-GB"/>
              <a:t>Wilko</a:t>
            </a:r>
            <a:r>
              <a:rPr lang="en-GB" baseline="0"/>
              <a:t> Project</a:t>
            </a:r>
            <a:endParaRPr lang="en-GB"/>
          </a:p>
        </p:txBody>
      </p:sp>
    </p:spTree>
    <p:extLst>
      <p:ext uri="{BB962C8B-B14F-4D97-AF65-F5344CB8AC3E}">
        <p14:creationId xmlns:p14="http://schemas.microsoft.com/office/powerpoint/2010/main" val="73859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38" y="254850"/>
            <a:ext cx="10515600" cy="1325563"/>
          </a:xfrm>
        </p:spPr>
        <p:txBody>
          <a:bodyPr/>
          <a:lstStyle/>
          <a:p>
            <a:r>
              <a:rPr lang="en-GB" b="1"/>
              <a:t>Grow Your Own Grub</a:t>
            </a:r>
          </a:p>
        </p:txBody>
      </p:sp>
      <p:sp>
        <p:nvSpPr>
          <p:cNvPr id="3" name="Content Placeholder 2"/>
          <p:cNvSpPr>
            <a:spLocks noGrp="1"/>
          </p:cNvSpPr>
          <p:nvPr>
            <p:ph idx="1"/>
          </p:nvPr>
        </p:nvSpPr>
        <p:spPr>
          <a:xfrm>
            <a:off x="590492" y="1580413"/>
            <a:ext cx="10661342" cy="4374796"/>
          </a:xfrm>
        </p:spPr>
        <p:txBody>
          <a:bodyPr vert="horz" lIns="91440" tIns="45720" rIns="91440" bIns="45720" rtlCol="0" anchor="t">
            <a:noAutofit/>
          </a:bodyPr>
          <a:lstStyle/>
          <a:p>
            <a:pPr lvl="0"/>
            <a:r>
              <a:rPr lang="en-GB" sz="2000"/>
              <a:t>The </a:t>
            </a:r>
            <a:r>
              <a:rPr lang="en-GB" sz="2000" err="1"/>
              <a:t>Mealbarrow</a:t>
            </a:r>
            <a:r>
              <a:rPr lang="en-GB" sz="2000"/>
              <a:t> competition is a great way to involve the wider school community in your growing activities. </a:t>
            </a:r>
          </a:p>
          <a:p>
            <a:pPr lvl="0"/>
            <a:r>
              <a:rPr lang="en-GB" sz="2000"/>
              <a:t>Combine creative culinary skills and gardening, your school is challenged to design a three course menu and grow a minimum of 5 ingredients in your </a:t>
            </a:r>
            <a:r>
              <a:rPr lang="en-GB" sz="2000" err="1"/>
              <a:t>Mealbarrow</a:t>
            </a:r>
            <a:r>
              <a:rPr lang="en-GB" sz="2000"/>
              <a:t> along with your own growing area. </a:t>
            </a:r>
            <a:r>
              <a:rPr lang="en-GB" sz="2000" err="1"/>
              <a:t>Mealbarrows</a:t>
            </a:r>
            <a:r>
              <a:rPr lang="en-GB" sz="2000"/>
              <a:t> are then showcased for a public vote.</a:t>
            </a:r>
          </a:p>
          <a:p>
            <a:pPr lvl="0"/>
            <a:r>
              <a:rPr lang="en-GB" sz="2000"/>
              <a:t>Raise awareness of healthy eating and cooking in your school. </a:t>
            </a:r>
          </a:p>
          <a:p>
            <a:pPr lvl="0"/>
            <a:r>
              <a:rPr lang="en-GB" sz="2000"/>
              <a:t>Use as part of your Food for Life and Eco-Schools Awards.</a:t>
            </a:r>
          </a:p>
          <a:p>
            <a:pPr lvl="0"/>
            <a:r>
              <a:rPr lang="en-GB" sz="2000"/>
              <a:t>Receive recognition with Bronze, Silver or Gold Grow your Own Grub Award for published criteria on your extended growing area.</a:t>
            </a:r>
          </a:p>
          <a:p>
            <a:pPr lvl="0"/>
            <a:r>
              <a:rPr lang="en-GB" sz="2000"/>
              <a:t>Commitments</a:t>
            </a:r>
          </a:p>
          <a:p>
            <a:pPr marL="742950" lvl="1" indent="-285750">
              <a:lnSpc>
                <a:spcPct val="100000"/>
              </a:lnSpc>
              <a:spcBef>
                <a:spcPts val="0"/>
              </a:spcBef>
              <a:defRPr/>
            </a:pPr>
            <a:r>
              <a:rPr lang="en-GB" sz="1400"/>
              <a:t>Attend free food growing training </a:t>
            </a:r>
          </a:p>
          <a:p>
            <a:pPr marL="742950" lvl="1" indent="-285750">
              <a:lnSpc>
                <a:spcPct val="100000"/>
              </a:lnSpc>
              <a:spcBef>
                <a:spcPts val="0"/>
              </a:spcBef>
              <a:defRPr/>
            </a:pPr>
            <a:r>
              <a:rPr lang="en-GB" sz="1400"/>
              <a:t>Collect compost  and wheelbarrow</a:t>
            </a:r>
            <a:endParaRPr lang="en-GB" sz="1400">
              <a:cs typeface="Calibri"/>
            </a:endParaRPr>
          </a:p>
          <a:p>
            <a:pPr marL="742950" lvl="1" indent="-285750">
              <a:lnSpc>
                <a:spcPct val="100000"/>
              </a:lnSpc>
              <a:spcBef>
                <a:spcPts val="0"/>
              </a:spcBef>
              <a:defRPr/>
            </a:pPr>
            <a:r>
              <a:rPr lang="en-GB" sz="1400"/>
              <a:t>Design and submit a healthy 3 course menu</a:t>
            </a:r>
            <a:endParaRPr lang="en-GB" sz="1400">
              <a:cs typeface="Calibri"/>
            </a:endParaRPr>
          </a:p>
          <a:p>
            <a:pPr marL="742950" lvl="1" indent="-285750">
              <a:lnSpc>
                <a:spcPct val="100000"/>
              </a:lnSpc>
              <a:spcBef>
                <a:spcPts val="0"/>
              </a:spcBef>
              <a:defRPr/>
            </a:pPr>
            <a:r>
              <a:rPr lang="en-GB" sz="1400"/>
              <a:t>Grow at least 5 of your ingredients in the </a:t>
            </a:r>
            <a:r>
              <a:rPr lang="en-GB" sz="1400" err="1"/>
              <a:t>Mealbarrow</a:t>
            </a:r>
            <a:endParaRPr lang="en-GB" sz="1400">
              <a:cs typeface="Calibri"/>
            </a:endParaRPr>
          </a:p>
          <a:p>
            <a:pPr marL="742950" lvl="1" indent="-285750">
              <a:lnSpc>
                <a:spcPct val="100000"/>
              </a:lnSpc>
              <a:spcBef>
                <a:spcPts val="0"/>
              </a:spcBef>
              <a:defRPr/>
            </a:pPr>
            <a:r>
              <a:rPr lang="en-GB" sz="1400"/>
              <a:t>Deliver and collect the </a:t>
            </a:r>
            <a:r>
              <a:rPr lang="en-GB" sz="1400" err="1"/>
              <a:t>Mealbarrow</a:t>
            </a:r>
            <a:r>
              <a:rPr lang="en-GB" sz="1400"/>
              <a:t> for the celebration day (support is available)</a:t>
            </a:r>
            <a:endParaRPr lang="en-GB" sz="1400">
              <a:cs typeface="Calibri"/>
            </a:endParaRPr>
          </a:p>
          <a:p>
            <a:pPr marL="742950" lvl="1" indent="-285750">
              <a:lnSpc>
                <a:spcPct val="100000"/>
              </a:lnSpc>
              <a:spcBef>
                <a:spcPts val="0"/>
              </a:spcBef>
              <a:defRPr/>
            </a:pPr>
            <a:r>
              <a:rPr lang="en-GB" sz="1400"/>
              <a:t>Host the judging team during your site visit to view your </a:t>
            </a:r>
            <a:r>
              <a:rPr lang="en-GB" sz="1400" err="1"/>
              <a:t>Mealbarrow</a:t>
            </a:r>
            <a:r>
              <a:rPr lang="en-GB" sz="1400"/>
              <a:t> and extended growing area (where available).</a:t>
            </a:r>
            <a:endParaRPr lang="en-GB" sz="1400">
              <a:cs typeface="Calibri"/>
            </a:endParaRPr>
          </a:p>
          <a:p>
            <a:pPr marL="742950" lvl="1" indent="-285750">
              <a:lnSpc>
                <a:spcPct val="100000"/>
              </a:lnSpc>
              <a:spcBef>
                <a:spcPts val="0"/>
              </a:spcBef>
              <a:defRPr/>
            </a:pPr>
            <a:r>
              <a:rPr lang="en-GB" sz="1400"/>
              <a:t>Advertise the competition and the celebration day to parents &amp; families via school newsletters and the school’s social media channels </a:t>
            </a:r>
            <a:endParaRPr lang="en-GB" sz="1400">
              <a:cs typeface="Calibri"/>
            </a:endParaRPr>
          </a:p>
          <a:p>
            <a:pPr marL="285750" lvl="0" indent="-285750">
              <a:lnSpc>
                <a:spcPct val="100000"/>
              </a:lnSpc>
              <a:spcBef>
                <a:spcPts val="0"/>
              </a:spcBef>
              <a:defRPr/>
            </a:pPr>
            <a:endParaRPr lang="en-GB" sz="1600"/>
          </a:p>
          <a:p>
            <a:pPr lvl="0"/>
            <a:endParaRPr lang="en-GB" sz="1600"/>
          </a:p>
          <a:p>
            <a:pPr lvl="0"/>
            <a:endParaRPr lang="en-GB" sz="1600"/>
          </a:p>
          <a:p>
            <a:endParaRPr lang="en-GB" sz="1200"/>
          </a:p>
        </p:txBody>
      </p:sp>
      <p:pic>
        <p:nvPicPr>
          <p:cNvPr id="7" name="Picture 6">
            <a:extLst>
              <a:ext uri="{FF2B5EF4-FFF2-40B4-BE49-F238E27FC236}">
                <a16:creationId xmlns:a16="http://schemas.microsoft.com/office/drawing/2014/main" id="{01F213A9-EAEB-4840-81DE-C6267778055F}"/>
              </a:ext>
              <a:ext uri="{C183D7F6-B498-43B3-948B-1728B52AA6E4}">
                <adec:decorative xmlns:adec="http://schemas.microsoft.com/office/drawing/2017/decorative" val="1"/>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555233" y="461913"/>
            <a:ext cx="1313335" cy="905089"/>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6506DFE-01D7-4568-970E-91915D786D2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0976" y="99526"/>
            <a:ext cx="1230066" cy="1334671"/>
          </a:xfrm>
          <a:prstGeom prst="rect">
            <a:avLst/>
          </a:prstGeom>
        </p:spPr>
      </p:pic>
      <p:pic>
        <p:nvPicPr>
          <p:cNvPr id="9" name="Picture 8">
            <a:extLst>
              <a:ext uri="{FF2B5EF4-FFF2-40B4-BE49-F238E27FC236}">
                <a16:creationId xmlns:a16="http://schemas.microsoft.com/office/drawing/2014/main" id="{5DD83F84-2F6F-47F1-8BF3-8E41290D0A95}"/>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3723" y="209666"/>
            <a:ext cx="676944" cy="1195471"/>
          </a:xfrm>
          <a:prstGeom prst="rect">
            <a:avLst/>
          </a:prstGeom>
          <a:noFill/>
          <a:ln>
            <a:noFill/>
          </a:ln>
        </p:spPr>
      </p:pic>
      <p:pic>
        <p:nvPicPr>
          <p:cNvPr id="10" name="Picture 3">
            <a:extLst>
              <a:ext uri="{FF2B5EF4-FFF2-40B4-BE49-F238E27FC236}">
                <a16:creationId xmlns:a16="http://schemas.microsoft.com/office/drawing/2014/main" id="{679BFC0D-1BE9-4E48-88E1-7E20FC217247}"/>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83761" y="4965280"/>
            <a:ext cx="1136145" cy="113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6B8968EC-148B-4601-A014-D3F45ACC245D}"/>
              </a:ext>
              <a:ext uri="{C183D7F6-B498-43B3-948B-1728B52AA6E4}">
                <adec:decorative xmlns:adec="http://schemas.microsoft.com/office/drawing/2017/decorative" val="1"/>
              </a:ext>
            </a:extLst>
          </p:cNvPr>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1101350" y="287962"/>
            <a:ext cx="758465" cy="1054536"/>
          </a:xfrm>
          <a:prstGeom prst="rect">
            <a:avLst/>
          </a:prstGeom>
          <a:noFill/>
          <a:ln>
            <a:noFill/>
          </a:ln>
        </p:spPr>
      </p:pic>
    </p:spTree>
    <p:extLst>
      <p:ext uri="{BB962C8B-B14F-4D97-AF65-F5344CB8AC3E}">
        <p14:creationId xmlns:p14="http://schemas.microsoft.com/office/powerpoint/2010/main" val="1577915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3" y="273464"/>
            <a:ext cx="10515600" cy="1325563"/>
          </a:xfrm>
        </p:spPr>
        <p:txBody>
          <a:bodyPr/>
          <a:lstStyle/>
          <a:p>
            <a:r>
              <a:rPr lang="en-GB" b="1"/>
              <a:t>Pumpkin Garden</a:t>
            </a:r>
          </a:p>
        </p:txBody>
      </p:sp>
      <p:sp>
        <p:nvSpPr>
          <p:cNvPr id="3" name="Content Placeholder 2"/>
          <p:cNvSpPr>
            <a:spLocks noGrp="1"/>
          </p:cNvSpPr>
          <p:nvPr>
            <p:ph idx="1"/>
          </p:nvPr>
        </p:nvSpPr>
        <p:spPr>
          <a:xfrm>
            <a:off x="535372" y="1728275"/>
            <a:ext cx="6628907" cy="4685514"/>
          </a:xfrm>
        </p:spPr>
        <p:txBody>
          <a:bodyPr>
            <a:normAutofit lnSpcReduction="10000"/>
          </a:bodyPr>
          <a:lstStyle/>
          <a:p>
            <a:pPr lvl="0"/>
            <a:r>
              <a:rPr lang="en-GB" sz="2400"/>
              <a:t>This year we have launched a brand new competition – the Pumpkin Garden Competition. </a:t>
            </a:r>
          </a:p>
          <a:p>
            <a:pPr lvl="0"/>
            <a:r>
              <a:rPr lang="en-GB" sz="2400"/>
              <a:t>Each school participating in the competition received the same selection of pumpkin and squash seeds and a downloadable guide </a:t>
            </a:r>
          </a:p>
          <a:p>
            <a:pPr lvl="0"/>
            <a:r>
              <a:rPr lang="en-GB" sz="2400"/>
              <a:t>To be in with a chance of winning you will need to submit a selection of photos and a brief report which includes how you harvested, cooked and composted the pumpkins</a:t>
            </a:r>
          </a:p>
          <a:p>
            <a:pPr lvl="0"/>
            <a:r>
              <a:rPr lang="en-GB" sz="2400"/>
              <a:t>As part of the competition you are encouraged to design the garden on a theme of your choice.</a:t>
            </a:r>
          </a:p>
          <a:p>
            <a:pPr lvl="0"/>
            <a:r>
              <a:rPr lang="en-GB" sz="2400"/>
              <a:t>There will be prizes for first, second and third place </a:t>
            </a:r>
          </a:p>
          <a:p>
            <a:endParaRPr lang="en-GB" sz="1800"/>
          </a:p>
        </p:txBody>
      </p:sp>
      <p:pic>
        <p:nvPicPr>
          <p:cNvPr id="4" name="Picture 3">
            <a:extLst>
              <a:ext uri="{C183D7F6-B498-43B3-948B-1728B52AA6E4}">
                <adec:decorative xmlns:adec="http://schemas.microsoft.com/office/drawing/2017/decorative" val="1"/>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555233" y="461913"/>
            <a:ext cx="1313335" cy="905089"/>
          </a:xfrm>
          <a:prstGeom prst="rect">
            <a:avLst/>
          </a:prstGeom>
          <a:noFill/>
          <a:ln>
            <a:noFill/>
          </a:ln>
          <a:extLst>
            <a:ext uri="{53640926-AAD7-44D8-BBD7-CCE9431645EC}">
              <a14:shadowObscured xmlns:a14="http://schemas.microsoft.com/office/drawing/2010/main"/>
            </a:ext>
          </a:ex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0976" y="99526"/>
            <a:ext cx="1230066" cy="1334671"/>
          </a:xfrm>
          <a:prstGeom prst="rect">
            <a:avLst/>
          </a:prstGeom>
        </p:spPr>
      </p:pic>
      <p:pic>
        <p:nvPicPr>
          <p:cNvPr id="6" name="Picture 5">
            <a:extLs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3723" y="209666"/>
            <a:ext cx="676944" cy="1195471"/>
          </a:xfrm>
          <a:prstGeom prst="rect">
            <a:avLst/>
          </a:prstGeom>
          <a:noFill/>
          <a:ln>
            <a:noFill/>
          </a:ln>
        </p:spPr>
      </p:pic>
      <p:pic>
        <p:nvPicPr>
          <p:cNvPr id="7" name="Picture 6" descr="Pumpkins growing in a field">
            <a:extLst>
              <a:ext uri="{FF2B5EF4-FFF2-40B4-BE49-F238E27FC236}">
                <a16:creationId xmlns:a16="http://schemas.microsoft.com/office/drawing/2014/main" id="{AE8F358A-64CC-4676-ACF2-98D12B42C9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57758" y="4287076"/>
            <a:ext cx="2467563" cy="1800000"/>
          </a:xfrm>
          <a:prstGeom prst="rect">
            <a:avLst/>
          </a:prstGeom>
          <a:ln w="3175">
            <a:solidFill>
              <a:schemeClr val="tx1"/>
            </a:solidFill>
          </a:ln>
        </p:spPr>
      </p:pic>
      <p:pic>
        <p:nvPicPr>
          <p:cNvPr id="9" name="Picture 8" descr="Squash growing over an archway">
            <a:extLst>
              <a:ext uri="{FF2B5EF4-FFF2-40B4-BE49-F238E27FC236}">
                <a16:creationId xmlns:a16="http://schemas.microsoft.com/office/drawing/2014/main" id="{47F6862D-1946-4A2E-B661-9B3B01EB4A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5423" y="1728275"/>
            <a:ext cx="2339087" cy="1800000"/>
          </a:xfrm>
          <a:prstGeom prst="rect">
            <a:avLst/>
          </a:prstGeom>
          <a:ln w="3175">
            <a:solidFill>
              <a:schemeClr val="tx1"/>
            </a:solidFill>
          </a:ln>
        </p:spPr>
      </p:pic>
      <p:pic>
        <p:nvPicPr>
          <p:cNvPr id="8" name="Picture 2" descr="Image result for pumpkin children">
            <a:extLst>
              <a:ext uri="{FF2B5EF4-FFF2-40B4-BE49-F238E27FC236}">
                <a16:creationId xmlns:a16="http://schemas.microsoft.com/office/drawing/2014/main" id="{3A191421-4341-42DC-A666-1105BD6BDDC3}"/>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9291540" y="2700714"/>
            <a:ext cx="2575327" cy="1800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152FABF9-C133-4F3A-99EF-CA3D0C65B5F6}"/>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840733" y="5448330"/>
            <a:ext cx="1136145" cy="113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FD0E2057-7CB1-4BD6-BF78-ABF0A6A8145A}"/>
              </a:ext>
              <a:ext uri="{C183D7F6-B498-43B3-948B-1728B52AA6E4}">
                <adec:decorative xmlns:adec="http://schemas.microsoft.com/office/drawing/2017/decorative" val="1"/>
              </a:ext>
            </a:extLst>
          </p:cNvPr>
          <p:cNvPicPr/>
          <p:nvPr/>
        </p:nvPicPr>
        <p:blipFill>
          <a:blip r:embed="rId9"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1101350" y="287962"/>
            <a:ext cx="758465" cy="1054536"/>
          </a:xfrm>
          <a:prstGeom prst="rect">
            <a:avLst/>
          </a:prstGeom>
          <a:noFill/>
          <a:ln>
            <a:noFill/>
          </a:ln>
        </p:spPr>
      </p:pic>
    </p:spTree>
    <p:extLst>
      <p:ext uri="{BB962C8B-B14F-4D97-AF65-F5344CB8AC3E}">
        <p14:creationId xmlns:p14="http://schemas.microsoft.com/office/powerpoint/2010/main" val="157791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38B7-4D54-4161-8B87-74ACA753FA41}"/>
              </a:ext>
            </a:extLst>
          </p:cNvPr>
          <p:cNvSpPr>
            <a:spLocks noGrp="1"/>
          </p:cNvSpPr>
          <p:nvPr>
            <p:ph type="title"/>
          </p:nvPr>
        </p:nvSpPr>
        <p:spPr>
          <a:xfrm>
            <a:off x="363179" y="114916"/>
            <a:ext cx="6586491" cy="1676603"/>
          </a:xfrm>
        </p:spPr>
        <p:txBody>
          <a:bodyPr vert="horz" lIns="91440" tIns="45720" rIns="91440" bIns="45720" rtlCol="0" anchor="ctr">
            <a:normAutofit/>
          </a:bodyPr>
          <a:lstStyle/>
          <a:p>
            <a:r>
              <a:rPr lang="en-US" b="1"/>
              <a:t>What is Environmental Education Leicester?</a:t>
            </a:r>
          </a:p>
        </p:txBody>
      </p:sp>
      <p:sp>
        <p:nvSpPr>
          <p:cNvPr id="6" name="TextBox 5">
            <a:extLst>
              <a:ext uri="{FF2B5EF4-FFF2-40B4-BE49-F238E27FC236}">
                <a16:creationId xmlns:a16="http://schemas.microsoft.com/office/drawing/2014/main" id="{D99557EC-A6A0-4C65-B098-DF467F90BBA5}"/>
              </a:ext>
            </a:extLst>
          </p:cNvPr>
          <p:cNvSpPr txBox="1"/>
          <p:nvPr/>
        </p:nvSpPr>
        <p:spPr>
          <a:xfrm>
            <a:off x="291462" y="1857935"/>
            <a:ext cx="6729364" cy="37854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a:t>Provide free support to all Leicester School.</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Communications with schools – social media (Twitter, Facebook, Instagram, YouTube), monthly </a:t>
            </a:r>
            <a:r>
              <a:rPr lang="en-US" err="1"/>
              <a:t>eBulletins</a:t>
            </a:r>
            <a:r>
              <a:rPr lang="en-US"/>
              <a:t> and quarterly newsletter.</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err="1"/>
              <a:t>TeachMeets</a:t>
            </a:r>
            <a:r>
              <a:rPr lang="en-US"/>
              <a:t>, Eco-Schools Roadshow, Eco-Schools &amp; Food for Life Celebration, Sustainable Schools Celebration bi-annual.</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Focus on the Eco-Schools Award.</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Delivery of energy and litter focused projects.</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Project support and partnership working with internal and external </a:t>
            </a:r>
            <a:r>
              <a:rPr lang="en-US" err="1"/>
              <a:t>organisation</a:t>
            </a:r>
            <a:r>
              <a:rPr lang="en-US"/>
              <a:t>.</a:t>
            </a:r>
            <a:endParaRPr lang="en-US">
              <a:cs typeface="Calibri"/>
            </a:endParaRPr>
          </a:p>
        </p:txBody>
      </p:sp>
      <p:pic>
        <p:nvPicPr>
          <p:cNvPr id="4" name="Picture 4" descr="Environmental Education Flyer">
            <a:extLst>
              <a:ext uri="{FF2B5EF4-FFF2-40B4-BE49-F238E27FC236}">
                <a16:creationId xmlns:a16="http://schemas.microsoft.com/office/drawing/2014/main" id="{1ED86B2C-7EFC-4173-AEB9-7D0413C9D01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13533" y="247660"/>
            <a:ext cx="4292691" cy="6353165"/>
          </a:xfrm>
          <a:prstGeom prst="rect">
            <a:avLst/>
          </a:prstGeom>
          <a:ln w="6350">
            <a:solidFill>
              <a:schemeClr val="tx1"/>
            </a:solidFill>
          </a:ln>
          <a:effectLst/>
        </p:spPr>
      </p:pic>
    </p:spTree>
    <p:extLst>
      <p:ext uri="{BB962C8B-B14F-4D97-AF65-F5344CB8AC3E}">
        <p14:creationId xmlns:p14="http://schemas.microsoft.com/office/powerpoint/2010/main" val="339630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F83C-2A2D-4D41-B125-A879048656C3}"/>
              </a:ext>
            </a:extLst>
          </p:cNvPr>
          <p:cNvSpPr>
            <a:spLocks noGrp="1"/>
          </p:cNvSpPr>
          <p:nvPr>
            <p:ph type="title"/>
          </p:nvPr>
        </p:nvSpPr>
        <p:spPr>
          <a:xfrm>
            <a:off x="693058" y="156163"/>
            <a:ext cx="10515600" cy="1325563"/>
          </a:xfrm>
        </p:spPr>
        <p:txBody>
          <a:bodyPr/>
          <a:lstStyle/>
          <a:p>
            <a:r>
              <a:rPr lang="en-GB" b="1"/>
              <a:t>Community Food Support Programme </a:t>
            </a:r>
          </a:p>
        </p:txBody>
      </p:sp>
      <p:pic>
        <p:nvPicPr>
          <p:cNvPr id="12" name="Content Placeholder 11" descr="image of children doing gardening">
            <a:extLst>
              <a:ext uri="{FF2B5EF4-FFF2-40B4-BE49-F238E27FC236}">
                <a16:creationId xmlns:a16="http://schemas.microsoft.com/office/drawing/2014/main" id="{56C68860-6CE8-4B59-9FC6-4D1489A0E03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200" y="1461803"/>
            <a:ext cx="4599441" cy="2816358"/>
          </a:xfrm>
          <a:ln w="28575">
            <a:solidFill>
              <a:srgbClr val="7030A0"/>
            </a:solidFill>
          </a:ln>
        </p:spPr>
      </p:pic>
      <p:pic>
        <p:nvPicPr>
          <p:cNvPr id="5" name="Picture 4">
            <a:extLst>
              <a:ext uri="{FF2B5EF4-FFF2-40B4-BE49-F238E27FC236}">
                <a16:creationId xmlns:a16="http://schemas.microsoft.com/office/drawing/2014/main" id="{8DA20CCC-02B8-4865-A552-32E56224643C}"/>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69703" y="369509"/>
            <a:ext cx="963159" cy="1473690"/>
          </a:xfrm>
          <a:prstGeom prst="rect">
            <a:avLst/>
          </a:prstGeom>
          <a:noFill/>
          <a:ln>
            <a:noFill/>
          </a:ln>
        </p:spPr>
      </p:pic>
      <p:pic>
        <p:nvPicPr>
          <p:cNvPr id="6" name="Picture 3">
            <a:extLst>
              <a:ext uri="{FF2B5EF4-FFF2-40B4-BE49-F238E27FC236}">
                <a16:creationId xmlns:a16="http://schemas.microsoft.com/office/drawing/2014/main" id="{37C67E63-7ABB-4BFF-9204-1178B34F93BA}"/>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6465" y="4877477"/>
            <a:ext cx="1136145" cy="113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9">
            <a:extLst>
              <a:ext uri="{FF2B5EF4-FFF2-40B4-BE49-F238E27FC236}">
                <a16:creationId xmlns:a16="http://schemas.microsoft.com/office/drawing/2014/main" id="{92920298-35DB-4990-9D91-6C1E3CB808DB}"/>
              </a:ext>
            </a:extLst>
          </p:cNvPr>
          <p:cNvSpPr>
            <a:spLocks noGrp="1"/>
          </p:cNvSpPr>
          <p:nvPr>
            <p:ph sz="half" idx="2"/>
          </p:nvPr>
        </p:nvSpPr>
        <p:spPr>
          <a:xfrm>
            <a:off x="6037944" y="1311873"/>
            <a:ext cx="5181600" cy="4351338"/>
          </a:xfrm>
        </p:spPr>
        <p:txBody>
          <a:bodyPr>
            <a:normAutofit fontScale="92500" lnSpcReduction="10000"/>
          </a:bodyPr>
          <a:lstStyle/>
          <a:p>
            <a:r>
              <a:rPr lang="en-GB"/>
              <a:t>Bespoke advice (in person and online) to schools on setting up or maintaining a food garden</a:t>
            </a:r>
          </a:p>
          <a:p>
            <a:r>
              <a:rPr lang="en-GB"/>
              <a:t> Sessions for small groups or whole classes in all aspects of food gardening</a:t>
            </a:r>
          </a:p>
          <a:p>
            <a:r>
              <a:rPr lang="en-GB"/>
              <a:t>Inset training for teachers to link food growing to the curriculum</a:t>
            </a:r>
          </a:p>
          <a:p>
            <a:r>
              <a:rPr lang="en-GB"/>
              <a:t>Fundraising advice</a:t>
            </a:r>
          </a:p>
          <a:p>
            <a:r>
              <a:rPr lang="en-GB"/>
              <a:t>How to open your garden to the wider community</a:t>
            </a:r>
          </a:p>
        </p:txBody>
      </p:sp>
      <p:pic>
        <p:nvPicPr>
          <p:cNvPr id="14" name="Picture 6" descr="Facebook logo">
            <a:extLst>
              <a:ext uri="{FF2B5EF4-FFF2-40B4-BE49-F238E27FC236}">
                <a16:creationId xmlns:a16="http://schemas.microsoft.com/office/drawing/2014/main" id="{1647E85C-1BDB-43F6-9A7D-223DBFCB0F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110" y="4582890"/>
            <a:ext cx="625579" cy="625579"/>
          </a:xfrm>
          <a:prstGeom prst="rect">
            <a:avLst/>
          </a:prstGeom>
        </p:spPr>
      </p:pic>
      <p:sp>
        <p:nvSpPr>
          <p:cNvPr id="15" name="TextBox 14">
            <a:extLst>
              <a:ext uri="{FF2B5EF4-FFF2-40B4-BE49-F238E27FC236}">
                <a16:creationId xmlns:a16="http://schemas.microsoft.com/office/drawing/2014/main" id="{949923B2-8B93-461F-8954-4BF7806243AA}"/>
              </a:ext>
            </a:extLst>
          </p:cNvPr>
          <p:cNvSpPr txBox="1"/>
          <p:nvPr/>
        </p:nvSpPr>
        <p:spPr>
          <a:xfrm>
            <a:off x="1429436" y="4692811"/>
            <a:ext cx="3416968" cy="369332"/>
          </a:xfrm>
          <a:prstGeom prst="rect">
            <a:avLst/>
          </a:prstGeom>
          <a:noFill/>
        </p:spPr>
        <p:txBody>
          <a:bodyPr wrap="square" rtlCol="0">
            <a:spAutoFit/>
          </a:bodyPr>
          <a:lstStyle/>
          <a:p>
            <a:r>
              <a:rPr lang="en-GB">
                <a:hlinkClick r:id="rId6"/>
              </a:rPr>
              <a:t>Leicester Food Growing</a:t>
            </a:r>
            <a:endParaRPr lang="en-GB"/>
          </a:p>
        </p:txBody>
      </p:sp>
      <p:pic>
        <p:nvPicPr>
          <p:cNvPr id="16" name="Picture 8" descr="Twitter logo">
            <a:extLst>
              <a:ext uri="{FF2B5EF4-FFF2-40B4-BE49-F238E27FC236}">
                <a16:creationId xmlns:a16="http://schemas.microsoft.com/office/drawing/2014/main" id="{88AAD077-63D3-413A-9070-B7F76844E2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9139" y="5310098"/>
            <a:ext cx="971237" cy="706227"/>
          </a:xfrm>
          <a:prstGeom prst="rect">
            <a:avLst/>
          </a:prstGeom>
        </p:spPr>
      </p:pic>
      <p:sp>
        <p:nvSpPr>
          <p:cNvPr id="17" name="TextBox 16">
            <a:extLst>
              <a:ext uri="{FF2B5EF4-FFF2-40B4-BE49-F238E27FC236}">
                <a16:creationId xmlns:a16="http://schemas.microsoft.com/office/drawing/2014/main" id="{746CE3DB-AA0F-4278-A87E-E12A5E84BF27}"/>
              </a:ext>
            </a:extLst>
          </p:cNvPr>
          <p:cNvSpPr txBox="1"/>
          <p:nvPr/>
        </p:nvSpPr>
        <p:spPr>
          <a:xfrm>
            <a:off x="1451224" y="5374839"/>
            <a:ext cx="2310063" cy="369332"/>
          </a:xfrm>
          <a:prstGeom prst="rect">
            <a:avLst/>
          </a:prstGeom>
          <a:noFill/>
        </p:spPr>
        <p:txBody>
          <a:bodyPr wrap="square" rtlCol="0">
            <a:spAutoFit/>
          </a:bodyPr>
          <a:lstStyle/>
          <a:p>
            <a:r>
              <a:rPr lang="en-GB" err="1">
                <a:hlinkClick r:id="rId8"/>
              </a:rPr>
              <a:t>LeicFoodGrowing</a:t>
            </a:r>
            <a:endParaRPr lang="en-GB"/>
          </a:p>
        </p:txBody>
      </p:sp>
      <p:pic>
        <p:nvPicPr>
          <p:cNvPr id="18" name="Picture 18" descr="email graphic">
            <a:extLst>
              <a:ext uri="{FF2B5EF4-FFF2-40B4-BE49-F238E27FC236}">
                <a16:creationId xmlns:a16="http://schemas.microsoft.com/office/drawing/2014/main" id="{788D71B7-9B91-49C2-A999-0B9D767C33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71"/>
          <a:stretch/>
        </p:blipFill>
        <p:spPr>
          <a:xfrm>
            <a:off x="600222" y="6117955"/>
            <a:ext cx="575353" cy="596457"/>
          </a:xfrm>
          <a:prstGeom prst="rect">
            <a:avLst/>
          </a:prstGeom>
        </p:spPr>
      </p:pic>
      <p:sp>
        <p:nvSpPr>
          <p:cNvPr id="20" name="TextBox 19">
            <a:extLst>
              <a:ext uri="{FF2B5EF4-FFF2-40B4-BE49-F238E27FC236}">
                <a16:creationId xmlns:a16="http://schemas.microsoft.com/office/drawing/2014/main" id="{364259E2-2343-4AEF-BD1B-7ADEE558FFFE}"/>
              </a:ext>
            </a:extLst>
          </p:cNvPr>
          <p:cNvSpPr txBox="1"/>
          <p:nvPr/>
        </p:nvSpPr>
        <p:spPr>
          <a:xfrm>
            <a:off x="1429436" y="6109875"/>
            <a:ext cx="2197912" cy="646331"/>
          </a:xfrm>
          <a:prstGeom prst="rect">
            <a:avLst/>
          </a:prstGeom>
          <a:noFill/>
        </p:spPr>
        <p:txBody>
          <a:bodyPr wrap="square" rtlCol="0">
            <a:spAutoFit/>
          </a:bodyPr>
          <a:lstStyle/>
          <a:p>
            <a:r>
              <a:rPr lang="en-GB">
                <a:hlinkClick r:id="rId10"/>
              </a:rPr>
              <a:t>midlands@tcv.org.uk</a:t>
            </a:r>
            <a:endParaRPr lang="en-GB"/>
          </a:p>
          <a:p>
            <a:endParaRPr lang="en-GB"/>
          </a:p>
        </p:txBody>
      </p:sp>
      <p:sp>
        <p:nvSpPr>
          <p:cNvPr id="21" name="TextBox 20">
            <a:extLst>
              <a:ext uri="{FF2B5EF4-FFF2-40B4-BE49-F238E27FC236}">
                <a16:creationId xmlns:a16="http://schemas.microsoft.com/office/drawing/2014/main" id="{8950FA28-D36F-4A95-B989-A0C7F3BB8A92}"/>
              </a:ext>
            </a:extLst>
          </p:cNvPr>
          <p:cNvSpPr txBox="1"/>
          <p:nvPr/>
        </p:nvSpPr>
        <p:spPr>
          <a:xfrm>
            <a:off x="6149272" y="5791082"/>
            <a:ext cx="5663589" cy="923330"/>
          </a:xfrm>
          <a:prstGeom prst="rect">
            <a:avLst/>
          </a:prstGeom>
          <a:noFill/>
        </p:spPr>
        <p:txBody>
          <a:bodyPr wrap="square" rtlCol="0">
            <a:spAutoFit/>
          </a:bodyPr>
          <a:lstStyle/>
          <a:p>
            <a:r>
              <a:rPr lang="en-GB">
                <a:hlinkClick r:id="rId11"/>
              </a:rPr>
              <a:t>www.leicester.gov.uk/your-council/policies-plans-and-strategies/environment-and-sustainability/leicesters-food-plan/get-growing-grant</a:t>
            </a:r>
            <a:r>
              <a:rPr lang="en-GB"/>
              <a:t> </a:t>
            </a:r>
          </a:p>
        </p:txBody>
      </p:sp>
      <p:sp>
        <p:nvSpPr>
          <p:cNvPr id="23" name="TextBox 22">
            <a:extLst>
              <a:ext uri="{FF2B5EF4-FFF2-40B4-BE49-F238E27FC236}">
                <a16:creationId xmlns:a16="http://schemas.microsoft.com/office/drawing/2014/main" id="{0FCC5DAE-B9ED-42C9-B457-FA7D2C3F0AC4}"/>
              </a:ext>
            </a:extLst>
          </p:cNvPr>
          <p:cNvSpPr txBox="1"/>
          <p:nvPr/>
        </p:nvSpPr>
        <p:spPr>
          <a:xfrm>
            <a:off x="6150795" y="5429609"/>
            <a:ext cx="5553998" cy="400110"/>
          </a:xfrm>
          <a:prstGeom prst="rect">
            <a:avLst/>
          </a:prstGeom>
          <a:noFill/>
        </p:spPr>
        <p:txBody>
          <a:bodyPr wrap="square" rtlCol="0">
            <a:spAutoFit/>
          </a:bodyPr>
          <a:lstStyle/>
          <a:p>
            <a:r>
              <a:rPr lang="en-GB" sz="2000" b="1"/>
              <a:t>Leicester City Council’s Get Growing Grants</a:t>
            </a:r>
          </a:p>
        </p:txBody>
      </p:sp>
    </p:spTree>
    <p:extLst>
      <p:ext uri="{BB962C8B-B14F-4D97-AF65-F5344CB8AC3E}">
        <p14:creationId xmlns:p14="http://schemas.microsoft.com/office/powerpoint/2010/main" val="301579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08A4-1473-41D4-AAF2-641EF3B7447F}"/>
              </a:ext>
            </a:extLst>
          </p:cNvPr>
          <p:cNvSpPr>
            <a:spLocks noGrp="1"/>
          </p:cNvSpPr>
          <p:nvPr>
            <p:ph type="title"/>
          </p:nvPr>
        </p:nvSpPr>
        <p:spPr>
          <a:xfrm>
            <a:off x="1175656" y="441592"/>
            <a:ext cx="10014857" cy="1325563"/>
          </a:xfrm>
        </p:spPr>
        <p:txBody>
          <a:bodyPr vert="horz" lIns="91440" tIns="45720" rIns="91440" bIns="45720" rtlCol="0" anchor="ctr">
            <a:noAutofit/>
          </a:bodyPr>
          <a:lstStyle/>
          <a:p>
            <a:r>
              <a:rPr lang="en-US" b="1"/>
              <a:t>Linking Schools and the Community </a:t>
            </a:r>
            <a:br>
              <a:rPr lang="en-US" b="1"/>
            </a:br>
            <a:r>
              <a:rPr lang="en-US" b="1"/>
              <a:t>through Food Growing</a:t>
            </a:r>
          </a:p>
        </p:txBody>
      </p:sp>
      <p:pic>
        <p:nvPicPr>
          <p:cNvPr id="9" name="Content Placeholder 8" descr="A picture containing outdoor">
            <a:extLst>
              <a:ext uri="{FF2B5EF4-FFF2-40B4-BE49-F238E27FC236}">
                <a16:creationId xmlns:a16="http://schemas.microsoft.com/office/drawing/2014/main" id="{404DC234-3EFD-4B70-99EE-B5E0A15E992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96000" y="2140126"/>
            <a:ext cx="2836480" cy="2127360"/>
          </a:xfrm>
          <a:ln>
            <a:solidFill>
              <a:schemeClr val="accent2">
                <a:lumMod val="60000"/>
                <a:lumOff val="40000"/>
              </a:schemeClr>
            </a:solidFill>
          </a:ln>
        </p:spPr>
      </p:pic>
      <p:pic>
        <p:nvPicPr>
          <p:cNvPr id="7" name="Content Placeholder 6">
            <a:extLst>
              <a:ext uri="{FF2B5EF4-FFF2-40B4-BE49-F238E27FC236}">
                <a16:creationId xmlns:a16="http://schemas.microsoft.com/office/drawing/2014/main" id="{798B931B-279F-4A22-A56D-7C82B57D6BD4}"/>
              </a:ext>
              <a:ext uri="{C183D7F6-B498-43B3-948B-1728B52AA6E4}">
                <adec:decorative xmlns:adec="http://schemas.microsoft.com/office/drawing/2017/decorative" val="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24808" y="5436224"/>
            <a:ext cx="1906641" cy="1139217"/>
          </a:xfrm>
          <a:prstGeom prst="rect">
            <a:avLst/>
          </a:prstGeom>
        </p:spPr>
      </p:pic>
      <p:sp>
        <p:nvSpPr>
          <p:cNvPr id="10" name="Heart 9" descr="Image of plants">
            <a:extLst>
              <a:ext uri="{FF2B5EF4-FFF2-40B4-BE49-F238E27FC236}">
                <a16:creationId xmlns:a16="http://schemas.microsoft.com/office/drawing/2014/main" id="{9AFB65EC-B81D-4498-A3A6-69DE72895F97}"/>
              </a:ext>
            </a:extLst>
          </p:cNvPr>
          <p:cNvSpPr/>
          <p:nvPr/>
        </p:nvSpPr>
        <p:spPr>
          <a:xfrm>
            <a:off x="9286863" y="426480"/>
            <a:ext cx="2687423" cy="2302206"/>
          </a:xfrm>
          <a:prstGeom prst="hear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1685CD-245B-4AC6-B800-867BB61C9AB1}"/>
              </a:ext>
            </a:extLst>
          </p:cNvPr>
          <p:cNvSpPr txBox="1"/>
          <p:nvPr/>
        </p:nvSpPr>
        <p:spPr>
          <a:xfrm>
            <a:off x="1175656" y="2140126"/>
            <a:ext cx="4711586" cy="3139321"/>
          </a:xfrm>
          <a:prstGeom prst="rect">
            <a:avLst/>
          </a:prstGeom>
          <a:noFill/>
        </p:spPr>
        <p:txBody>
          <a:bodyPr wrap="square" rtlCol="0">
            <a:spAutoFit/>
          </a:bodyPr>
          <a:lstStyle/>
          <a:p>
            <a:pPr marL="285750" indent="-285750">
              <a:buFont typeface="Arial" panose="020B0604020202020204" pitchFamily="34" charset="0"/>
              <a:buChar char="•"/>
            </a:pPr>
            <a:r>
              <a:rPr lang="en-GB" sz="2000"/>
              <a:t>TCV’s Green Gym at Rolleston Primary runs an adult only session on Thursdays and a family session on Saturdays, growing healthy food and having fun in the heart of Eyres Monsell.</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2000"/>
              <a:t>TCV has been supporting development of two allotment plots in Evington, which will be an outdoor classroom for Mayflower Primary.</a:t>
            </a:r>
          </a:p>
        </p:txBody>
      </p:sp>
      <p:pic>
        <p:nvPicPr>
          <p:cNvPr id="19" name="Picture 18" descr="A person standing on a dirt road&#10;&#10;">
            <a:extLst>
              <a:ext uri="{FF2B5EF4-FFF2-40B4-BE49-F238E27FC236}">
                <a16:creationId xmlns:a16="http://schemas.microsoft.com/office/drawing/2014/main" id="{210FF711-84BD-48FA-8962-E28E5EBEAF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4448081"/>
            <a:ext cx="2836480" cy="2127360"/>
          </a:xfrm>
          <a:prstGeom prst="rect">
            <a:avLst/>
          </a:prstGeom>
          <a:ln>
            <a:solidFill>
              <a:schemeClr val="accent2">
                <a:lumMod val="60000"/>
                <a:lumOff val="40000"/>
              </a:schemeClr>
            </a:solidFill>
          </a:ln>
        </p:spPr>
      </p:pic>
      <p:pic>
        <p:nvPicPr>
          <p:cNvPr id="13" name="Picture 12" descr="tcv">
            <a:extLst>
              <a:ext uri="{FF2B5EF4-FFF2-40B4-BE49-F238E27FC236}">
                <a16:creationId xmlns:a16="http://schemas.microsoft.com/office/drawing/2014/main" id="{9EC6F7FF-0897-48F0-AC53-97C0359ACE7E}"/>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92615" y="3404948"/>
            <a:ext cx="1906641" cy="3098292"/>
          </a:xfrm>
          <a:prstGeom prst="rect">
            <a:avLst/>
          </a:prstGeom>
        </p:spPr>
      </p:pic>
      <p:sp>
        <p:nvSpPr>
          <p:cNvPr id="14" name="Rectangle 13">
            <a:extLst>
              <a:ext uri="{FF2B5EF4-FFF2-40B4-BE49-F238E27FC236}">
                <a16:creationId xmlns:a16="http://schemas.microsoft.com/office/drawing/2014/main" id="{B3EC7330-4247-4B94-87EF-70FE605E54CB}"/>
              </a:ext>
              <a:ext uri="{C183D7F6-B498-43B3-948B-1728B52AA6E4}">
                <adec:decorative xmlns:adec="http://schemas.microsoft.com/office/drawing/2017/decorative" val="1"/>
              </a:ext>
            </a:extLst>
          </p:cNvPr>
          <p:cNvSpPr/>
          <p:nvPr/>
        </p:nvSpPr>
        <p:spPr>
          <a:xfrm>
            <a:off x="-76142" y="0"/>
            <a:ext cx="897415"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4333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603D-2631-467D-BF41-3A6F4B5F8203}"/>
              </a:ext>
            </a:extLst>
          </p:cNvPr>
          <p:cNvSpPr>
            <a:spLocks noGrp="1"/>
          </p:cNvSpPr>
          <p:nvPr>
            <p:ph type="title"/>
          </p:nvPr>
        </p:nvSpPr>
        <p:spPr>
          <a:xfrm>
            <a:off x="5268204" y="288121"/>
            <a:ext cx="5747657" cy="2076333"/>
          </a:xfrm>
        </p:spPr>
        <p:txBody>
          <a:bodyPr vert="horz" lIns="91440" tIns="45720" rIns="91440" bIns="45720" rtlCol="0" anchor="t">
            <a:normAutofit/>
          </a:bodyPr>
          <a:lstStyle/>
          <a:p>
            <a:r>
              <a:rPr lang="en-US" sz="4800" b="1"/>
              <a:t>Support During the Covid-19 Crisis </a:t>
            </a:r>
          </a:p>
        </p:txBody>
      </p:sp>
      <p:pic>
        <p:nvPicPr>
          <p:cNvPr id="10" name="Picture 9" descr="TCV LOGO">
            <a:extLst>
              <a:ext uri="{FF2B5EF4-FFF2-40B4-BE49-F238E27FC236}">
                <a16:creationId xmlns:a16="http://schemas.microsoft.com/office/drawing/2014/main" id="{27EBA42F-905C-411B-B2FF-4FB012F19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6544" y="4296035"/>
            <a:ext cx="1272791" cy="2068286"/>
          </a:xfrm>
          <a:prstGeom prst="rect">
            <a:avLst/>
          </a:prstGeom>
        </p:spPr>
      </p:pic>
      <p:sp>
        <p:nvSpPr>
          <p:cNvPr id="3" name="Rectangle 2">
            <a:extLst>
              <a:ext uri="{FF2B5EF4-FFF2-40B4-BE49-F238E27FC236}">
                <a16:creationId xmlns:a16="http://schemas.microsoft.com/office/drawing/2014/main" id="{AED6A527-F6CF-4CE6-94FF-6F42A0C87653}"/>
              </a:ext>
            </a:extLst>
          </p:cNvPr>
          <p:cNvSpPr/>
          <p:nvPr/>
        </p:nvSpPr>
        <p:spPr>
          <a:xfrm>
            <a:off x="5437648" y="2049266"/>
            <a:ext cx="4660368" cy="1815882"/>
          </a:xfrm>
          <a:prstGeom prst="rect">
            <a:avLst/>
          </a:prstGeom>
        </p:spPr>
        <p:txBody>
          <a:bodyPr wrap="square">
            <a:spAutoFit/>
          </a:bodyPr>
          <a:lstStyle/>
          <a:p>
            <a:pPr algn="ctr"/>
            <a:r>
              <a:rPr lang="en-GB" sz="2800"/>
              <a:t>Limited stocks of seeds available by post</a:t>
            </a:r>
          </a:p>
          <a:p>
            <a:pPr algn="ctr"/>
            <a:r>
              <a:rPr lang="en-GB" sz="2800"/>
              <a:t>Lots of advice on the Leicester Food Growing Facebook Group</a:t>
            </a:r>
            <a:endParaRPr lang="en-GB"/>
          </a:p>
        </p:txBody>
      </p:sp>
      <p:pic>
        <p:nvPicPr>
          <p:cNvPr id="1026" name="Picture 2" descr="Image of Garden Chats leaflet">
            <a:extLst>
              <a:ext uri="{FF2B5EF4-FFF2-40B4-BE49-F238E27FC236}">
                <a16:creationId xmlns:a16="http://schemas.microsoft.com/office/drawing/2014/main" id="{1A128A65-7D55-42CC-ACA8-86F6F1EDED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231" y="288121"/>
            <a:ext cx="4430004" cy="626435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B458BBE-4855-4DE3-843C-7346FC7ECFBF}"/>
              </a:ext>
              <a:ext uri="{C183D7F6-B498-43B3-948B-1728B52AA6E4}">
                <adec:decorative xmlns:adec="http://schemas.microsoft.com/office/drawing/2017/decorative" val="1"/>
              </a:ext>
            </a:extLst>
          </p:cNvPr>
          <p:cNvSpPr/>
          <p:nvPr/>
        </p:nvSpPr>
        <p:spPr>
          <a:xfrm>
            <a:off x="10595429" y="0"/>
            <a:ext cx="1596571"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6057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455849" y="211123"/>
            <a:ext cx="10515600" cy="1325563"/>
          </a:xfrm>
        </p:spPr>
        <p:txBody>
          <a:bodyPr/>
          <a:lstStyle/>
          <a:p>
            <a:r>
              <a:rPr lang="en-US" b="1" err="1">
                <a:cs typeface="Calibri Light"/>
              </a:rPr>
              <a:t>Enstruct</a:t>
            </a:r>
            <a:endParaRPr lang="en-US" b="1"/>
          </a:p>
        </p:txBody>
      </p:sp>
      <p:sp>
        <p:nvSpPr>
          <p:cNvPr id="3" name="Content Placeholder 2">
            <a:extLst>
              <a:ext uri="{FF2B5EF4-FFF2-40B4-BE49-F238E27FC236}">
                <a16:creationId xmlns:a16="http://schemas.microsoft.com/office/drawing/2014/main" id="{AEBE1A7B-1227-4EC3-A869-9AEFA783C7A2}"/>
              </a:ext>
            </a:extLst>
          </p:cNvPr>
          <p:cNvSpPr>
            <a:spLocks noGrp="1"/>
          </p:cNvSpPr>
          <p:nvPr>
            <p:ph idx="1"/>
          </p:nvPr>
        </p:nvSpPr>
        <p:spPr>
          <a:xfrm>
            <a:off x="455850" y="1395342"/>
            <a:ext cx="8524378" cy="4781621"/>
          </a:xfrm>
        </p:spPr>
        <p:txBody>
          <a:bodyPr>
            <a:normAutofit/>
          </a:bodyPr>
          <a:lstStyle/>
          <a:p>
            <a:r>
              <a:rPr lang="en-GB" sz="2000"/>
              <a:t>At </a:t>
            </a:r>
            <a:r>
              <a:rPr lang="en-GB" sz="2000" err="1"/>
              <a:t>Enstruct</a:t>
            </a:r>
            <a:r>
              <a:rPr lang="en-GB" sz="2000"/>
              <a:t> Training we strive to enrich the lives of young people by offering fun, engaging and accessible alternative learning programmes in areas they would otherwise not have the opportunity to explore.</a:t>
            </a:r>
          </a:p>
          <a:p>
            <a:r>
              <a:rPr lang="en-GB" sz="2000"/>
              <a:t>Our flexible approach allows us to create programmes of learning to reflect the individual needs of our learners, encouraging the development of their self-esteem, confidence and their physical and mental well-being.</a:t>
            </a:r>
          </a:p>
          <a:p>
            <a:r>
              <a:rPr lang="en-GB" sz="2000"/>
              <a:t>Our skilled and dedicated team provides our learners with programmes which encourage the development of valuable life skills such as resilience and risk management, whilst increasing their knowledge and practical skills in the environmental and construction sectors.  We aim to increase their desire to learn and opportunities for employment and further training.</a:t>
            </a:r>
          </a:p>
          <a:p>
            <a:r>
              <a:rPr lang="en-GB" sz="2000"/>
              <a:t>Having traded as two separate companies for more than 5 years, Environmental Studies Ltd and VTEC have joined forces to create a learning establishment with a focus towards both environmental and construction skills and forest school and outdoor learning.</a:t>
            </a:r>
          </a:p>
          <a:p>
            <a:endParaRPr lang="en-US" sz="2000"/>
          </a:p>
        </p:txBody>
      </p:sp>
      <p:pic>
        <p:nvPicPr>
          <p:cNvPr id="3074" name="Picture 2" descr="ENSTRUCT 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35826" y="385692"/>
            <a:ext cx="26003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5849" y="6066855"/>
            <a:ext cx="2869888" cy="369332"/>
          </a:xfrm>
          <a:prstGeom prst="rect">
            <a:avLst/>
          </a:prstGeom>
        </p:spPr>
        <p:txBody>
          <a:bodyPr wrap="none">
            <a:spAutoFit/>
          </a:bodyPr>
          <a:lstStyle/>
          <a:p>
            <a:r>
              <a:rPr lang="en-GB">
                <a:hlinkClick r:id="rId3"/>
              </a:rPr>
              <a:t>www.enstructtraining.co.uk</a:t>
            </a:r>
            <a:r>
              <a:rPr lang="en-GB"/>
              <a:t> </a:t>
            </a:r>
          </a:p>
        </p:txBody>
      </p:sp>
      <p:pic>
        <p:nvPicPr>
          <p:cNvPr id="3076" name="Picture 4" descr="CHILDREN WITH VEGETAB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35826" y="1536686"/>
            <a:ext cx="2600325" cy="14636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RSON SITTING AMOGST TRE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35825" y="3063042"/>
            <a:ext cx="2600325" cy="147745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IMAGE OFA FORES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35825" y="4590037"/>
            <a:ext cx="2599200" cy="147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428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45" y="365125"/>
            <a:ext cx="10986155" cy="1325563"/>
          </a:xfrm>
        </p:spPr>
        <p:txBody>
          <a:bodyPr/>
          <a:lstStyle/>
          <a:p>
            <a:r>
              <a:rPr lang="en-GB" b="1"/>
              <a:t>Countryside Classroom</a:t>
            </a: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68968" y="502911"/>
            <a:ext cx="30099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630869" y="6139934"/>
            <a:ext cx="3418756" cy="369332"/>
          </a:xfrm>
          <a:prstGeom prst="rect">
            <a:avLst/>
          </a:prstGeom>
        </p:spPr>
        <p:txBody>
          <a:bodyPr wrap="none">
            <a:spAutoFit/>
          </a:bodyPr>
          <a:lstStyle/>
          <a:p>
            <a:r>
              <a:rPr lang="en-GB">
                <a:hlinkClick r:id="rId3"/>
              </a:rPr>
              <a:t>www.countrysideclassroom.org.uk</a:t>
            </a:r>
            <a:endParaRPr lang="en-GB"/>
          </a:p>
        </p:txBody>
      </p:sp>
      <p:sp>
        <p:nvSpPr>
          <p:cNvPr id="4" name="Rectangle 3"/>
          <p:cNvSpPr/>
          <p:nvPr/>
        </p:nvSpPr>
        <p:spPr>
          <a:xfrm>
            <a:off x="513132" y="1690688"/>
            <a:ext cx="6096000" cy="4524315"/>
          </a:xfrm>
          <a:prstGeom prst="rect">
            <a:avLst/>
          </a:prstGeom>
        </p:spPr>
        <p:txBody>
          <a:bodyPr>
            <a:spAutoFit/>
          </a:bodyPr>
          <a:lstStyle/>
          <a:p>
            <a:pPr marL="285750" indent="-285750" fontAlgn="b">
              <a:buFont typeface="Arial" panose="020B0604020202020204" pitchFamily="34" charset="0"/>
              <a:buChar char="•"/>
            </a:pPr>
            <a:r>
              <a:rPr lang="en-GB"/>
              <a:t>Countryside Classroom helps teachers to find resources, places to visit and school support relating to the themes of food, farming and the natural environment</a:t>
            </a:r>
          </a:p>
          <a:p>
            <a:pPr marL="285750" indent="-285750" fontAlgn="b">
              <a:buFont typeface="Arial" panose="020B0604020202020204" pitchFamily="34" charset="0"/>
              <a:buChar char="•"/>
            </a:pPr>
            <a:endParaRPr lang="en-GB"/>
          </a:p>
          <a:p>
            <a:pPr marL="285750" indent="-285750" fontAlgn="b">
              <a:buFont typeface="Arial" panose="020B0604020202020204" pitchFamily="34" charset="0"/>
              <a:buChar char="•"/>
            </a:pPr>
            <a:r>
              <a:rPr lang="en-GB"/>
              <a:t>We aim to inspire and enable teachers to use food, farming and the natural environment more often, in and out of the classroom, because we want all children to have the opportunity to learn about and experience these essential topics</a:t>
            </a:r>
          </a:p>
          <a:p>
            <a:pPr marL="285750" indent="-285750" fontAlgn="b">
              <a:buFont typeface="Arial" panose="020B0604020202020204" pitchFamily="34" charset="0"/>
              <a:buChar char="•"/>
            </a:pPr>
            <a:endParaRPr lang="en-GB"/>
          </a:p>
          <a:p>
            <a:pPr marL="285750" indent="-285750">
              <a:buFont typeface="Arial" panose="020B0604020202020204" pitchFamily="34" charset="0"/>
              <a:buChar char="•"/>
            </a:pPr>
            <a:r>
              <a:rPr lang="en-GB"/>
              <a:t>Countryside Classroom is a managed by a partnership of organisations that represent the very best in food, farming and environment education</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They are committed to working together to increase the quality of our services and reduce duplication in the sector</a:t>
            </a:r>
          </a:p>
        </p:txBody>
      </p:sp>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6333" y="346622"/>
            <a:ext cx="1928249" cy="162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creenshot of a web page&#10;">
            <a:extLst>
              <a:ext uri="{FF2B5EF4-FFF2-40B4-BE49-F238E27FC236}">
                <a16:creationId xmlns:a16="http://schemas.microsoft.com/office/drawing/2014/main" id="{DC12B018-ADEC-41E3-AD9B-3632F6E726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3860" y="2250583"/>
            <a:ext cx="5045391" cy="3509193"/>
          </a:xfrm>
          <a:prstGeom prst="rect">
            <a:avLst/>
          </a:prstGeom>
          <a:ln w="3175">
            <a:solidFill>
              <a:schemeClr val="tx1"/>
            </a:solidFill>
          </a:ln>
        </p:spPr>
      </p:pic>
    </p:spTree>
    <p:extLst>
      <p:ext uri="{BB962C8B-B14F-4D97-AF65-F5344CB8AC3E}">
        <p14:creationId xmlns:p14="http://schemas.microsoft.com/office/powerpoint/2010/main" val="4048955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 name="Title 583">
            <a:extLst>
              <a:ext uri="{FF2B5EF4-FFF2-40B4-BE49-F238E27FC236}">
                <a16:creationId xmlns:a16="http://schemas.microsoft.com/office/drawing/2014/main" id="{69DE4D4B-690E-4895-A711-59987C469B8B}"/>
              </a:ext>
            </a:extLst>
          </p:cNvPr>
          <p:cNvSpPr>
            <a:spLocks noGrp="1"/>
          </p:cNvSpPr>
          <p:nvPr>
            <p:ph type="title"/>
          </p:nvPr>
        </p:nvSpPr>
        <p:spPr>
          <a:xfrm>
            <a:off x="504371" y="195883"/>
            <a:ext cx="10515600" cy="1325563"/>
          </a:xfrm>
        </p:spPr>
        <p:txBody>
          <a:bodyPr/>
          <a:lstStyle/>
          <a:p>
            <a:r>
              <a:rPr lang="en-US" b="1">
                <a:ea typeface="+mj-lt"/>
                <a:cs typeface="+mj-lt"/>
              </a:rPr>
              <a:t>Curriculum Links – Wild about Learning</a:t>
            </a:r>
            <a:endParaRPr lang="en-US"/>
          </a:p>
        </p:txBody>
      </p:sp>
      <p:sp>
        <p:nvSpPr>
          <p:cNvPr id="6" name="Content Placeholder 5">
            <a:extLst>
              <a:ext uri="{FF2B5EF4-FFF2-40B4-BE49-F238E27FC236}">
                <a16:creationId xmlns:a16="http://schemas.microsoft.com/office/drawing/2014/main" id="{3376101E-283C-4212-B88C-E41300B8E2C8}"/>
              </a:ext>
            </a:extLst>
          </p:cNvPr>
          <p:cNvSpPr>
            <a:spLocks noGrp="1"/>
          </p:cNvSpPr>
          <p:nvPr>
            <p:ph idx="1"/>
          </p:nvPr>
        </p:nvSpPr>
        <p:spPr>
          <a:xfrm>
            <a:off x="504371" y="1473096"/>
            <a:ext cx="6767286" cy="4802187"/>
          </a:xfrm>
        </p:spPr>
        <p:txBody>
          <a:bodyPr>
            <a:normAutofit lnSpcReduction="10000"/>
          </a:bodyPr>
          <a:lstStyle/>
          <a:p>
            <a:r>
              <a:rPr lang="en-GB"/>
              <a:t>The curriculum-linked teacher’s pack is designed to support and encourage teachers to take their lessons outdoors. Wild About Learning consists of 2 hour numeracy and literacy lesson plans for each KS1 and KS2 year group, plus links to other packs and resources </a:t>
            </a:r>
          </a:p>
          <a:p>
            <a:pPr marL="0" indent="0">
              <a:buNone/>
            </a:pPr>
            <a:endParaRPr lang="en-GB"/>
          </a:p>
          <a:p>
            <a:r>
              <a:rPr lang="en-GB"/>
              <a:t>Lesson plans have been designed to:</a:t>
            </a:r>
          </a:p>
          <a:p>
            <a:pPr lvl="1"/>
            <a:r>
              <a:rPr lang="en-GB"/>
              <a:t>Work in any school grounds</a:t>
            </a:r>
          </a:p>
          <a:p>
            <a:pPr lvl="1"/>
            <a:r>
              <a:rPr lang="en-GB"/>
              <a:t>Use commonly found natural materials</a:t>
            </a:r>
          </a:p>
          <a:p>
            <a:pPr lvl="1"/>
            <a:r>
              <a:rPr lang="en-GB"/>
              <a:t>Need minimum preparation time</a:t>
            </a:r>
          </a:p>
        </p:txBody>
      </p:sp>
      <p:pic>
        <p:nvPicPr>
          <p:cNvPr id="2051" name="Picture 3">
            <a:extLst>
              <a:ext uri="{FF2B5EF4-FFF2-40B4-BE49-F238E27FC236}">
                <a16:creationId xmlns:a16="http://schemas.microsoft.com/office/drawing/2014/main" id="{B8BF4E6B-B595-4EE7-A35E-F45094D20E53}"/>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38" y="1521446"/>
            <a:ext cx="3536691" cy="50008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E33B0B3-3F8B-41DC-B255-B3C0826DAFF3}"/>
              </a:ext>
            </a:extLst>
          </p:cNvPr>
          <p:cNvSpPr/>
          <p:nvPr/>
        </p:nvSpPr>
        <p:spPr>
          <a:xfrm>
            <a:off x="504371" y="6123542"/>
            <a:ext cx="5484643" cy="369332"/>
          </a:xfrm>
          <a:prstGeom prst="rect">
            <a:avLst/>
          </a:prstGeom>
        </p:spPr>
        <p:txBody>
          <a:bodyPr wrap="none">
            <a:spAutoFit/>
          </a:bodyPr>
          <a:lstStyle/>
          <a:p>
            <a:r>
              <a:rPr lang="en-GB">
                <a:hlinkClick r:id="rId3"/>
              </a:rPr>
              <a:t>http://www.wildforestschool.org.uk/wild-about-learning</a:t>
            </a:r>
            <a:endParaRPr lang="en-GB"/>
          </a:p>
        </p:txBody>
      </p:sp>
    </p:spTree>
    <p:extLst>
      <p:ext uri="{BB962C8B-B14F-4D97-AF65-F5344CB8AC3E}">
        <p14:creationId xmlns:p14="http://schemas.microsoft.com/office/powerpoint/2010/main" val="2778773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title="Leicestershire and Rutland Wildlife Trust - Wild About Learning">
            <a:hlinkClick r:id="" action="ppaction://media"/>
            <a:extLst>
              <a:ext uri="{FF2B5EF4-FFF2-40B4-BE49-F238E27FC236}">
                <a16:creationId xmlns:a16="http://schemas.microsoft.com/office/drawing/2014/main" id="{0A2A426D-7EFE-4F05-804B-66EEDEEEB0A7}"/>
              </a:ext>
            </a:extLst>
          </p:cNvPr>
          <p:cNvPicPr>
            <a:picLocks noGrp="1" noRot="1" noChangeAspect="1"/>
          </p:cNvPicPr>
          <p:nvPr>
            <p:ph idx="1"/>
            <a:videoFile r:link="rId1"/>
          </p:nvPr>
        </p:nvPicPr>
        <p:blipFill>
          <a:blip r:embed="rId3"/>
          <a:stretch>
            <a:fillRect/>
          </a:stretch>
        </p:blipFill>
        <p:spPr>
          <a:xfrm>
            <a:off x="655411" y="365125"/>
            <a:ext cx="10881178" cy="6120523"/>
          </a:xfrm>
          <a:prstGeom prst="rect">
            <a:avLst/>
          </a:prstGeom>
        </p:spPr>
      </p:pic>
      <p:sp>
        <p:nvSpPr>
          <p:cNvPr id="3" name="Title 2" descr="Wild Learning video" hidden="1">
            <a:extLst>
              <a:ext uri="{FF2B5EF4-FFF2-40B4-BE49-F238E27FC236}">
                <a16:creationId xmlns:a16="http://schemas.microsoft.com/office/drawing/2014/main" id="{6F81045B-5266-452C-885D-DCF0AE8DB38F}"/>
              </a:ext>
            </a:extLst>
          </p:cNvPr>
          <p:cNvSpPr>
            <a:spLocks noGrp="1"/>
          </p:cNvSpPr>
          <p:nvPr>
            <p:ph type="title"/>
          </p:nvPr>
        </p:nvSpPr>
        <p:spPr/>
        <p:txBody>
          <a:bodyPr/>
          <a:lstStyle/>
          <a:p>
            <a:r>
              <a:rPr lang="en-GB"/>
              <a:t>Wild about learning video</a:t>
            </a:r>
          </a:p>
        </p:txBody>
      </p:sp>
    </p:spTree>
    <p:extLst>
      <p:ext uri="{BB962C8B-B14F-4D97-AF65-F5344CB8AC3E}">
        <p14:creationId xmlns:p14="http://schemas.microsoft.com/office/powerpoint/2010/main" val="16171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917C-23DB-410D-80F4-0A2B99D8FDD6}"/>
              </a:ext>
            </a:extLst>
          </p:cNvPr>
          <p:cNvSpPr>
            <a:spLocks noGrp="1"/>
          </p:cNvSpPr>
          <p:nvPr>
            <p:ph type="title"/>
          </p:nvPr>
        </p:nvSpPr>
        <p:spPr/>
        <p:txBody>
          <a:bodyPr/>
          <a:lstStyle/>
          <a:p>
            <a:r>
              <a:rPr lang="en-GB">
                <a:cs typeface="Calibri Light"/>
              </a:rPr>
              <a:t>Additional Links for</a:t>
            </a:r>
            <a:endParaRPr lang="en-GB"/>
          </a:p>
        </p:txBody>
      </p:sp>
      <p:sp>
        <p:nvSpPr>
          <p:cNvPr id="3" name="Content Placeholder 2">
            <a:extLst>
              <a:ext uri="{FF2B5EF4-FFF2-40B4-BE49-F238E27FC236}">
                <a16:creationId xmlns:a16="http://schemas.microsoft.com/office/drawing/2014/main" id="{49700910-BE92-4848-96A4-996CE2E03128}"/>
              </a:ext>
            </a:extLst>
          </p:cNvPr>
          <p:cNvSpPr>
            <a:spLocks noGrp="1"/>
          </p:cNvSpPr>
          <p:nvPr>
            <p:ph idx="1"/>
          </p:nvPr>
        </p:nvSpPr>
        <p:spPr/>
        <p:txBody>
          <a:bodyPr vert="horz" lIns="91440" tIns="45720" rIns="91440" bIns="45720" rtlCol="0" anchor="t">
            <a:noAutofit/>
          </a:bodyPr>
          <a:lstStyle/>
          <a:p>
            <a:r>
              <a:rPr lang="en-GB" sz="1600"/>
              <a:t>OPAL's national citizen science surveys</a:t>
            </a:r>
            <a:endParaRPr lang="en-GB" sz="1600">
              <a:cs typeface="Calibri"/>
            </a:endParaRPr>
          </a:p>
          <a:p>
            <a:pPr lvl="1"/>
            <a:r>
              <a:rPr lang="en-GB" sz="1600"/>
              <a:t>The surveys explore the health of our soils and trees, the quality of our air and water, the distribution of native and invasive invertebrates, and the importance of habitats for wildlife. We provide easy-to-follow survey instructions, straightforward ID guides and a variety of other resources to help you explore your local environment.</a:t>
            </a:r>
            <a:endParaRPr lang="en-GB" sz="1600">
              <a:cs typeface="Calibri"/>
            </a:endParaRPr>
          </a:p>
          <a:p>
            <a:pPr lvl="1"/>
            <a:r>
              <a:rPr lang="en-GB" sz="1600">
                <a:hlinkClick r:id="rId2"/>
              </a:rPr>
              <a:t>https://www.opalexplorenature.org/surveys</a:t>
            </a:r>
            <a:r>
              <a:rPr lang="en-GB" sz="1600"/>
              <a:t> </a:t>
            </a:r>
            <a:endParaRPr lang="en-GB" sz="1600">
              <a:cs typeface="Calibri"/>
            </a:endParaRPr>
          </a:p>
          <a:p>
            <a:r>
              <a:rPr lang="en-GB" sz="1600"/>
              <a:t>Urban science </a:t>
            </a:r>
            <a:endParaRPr lang="en-GB" sz="1600">
              <a:cs typeface="Calibri"/>
            </a:endParaRPr>
          </a:p>
          <a:p>
            <a:pPr lvl="1"/>
            <a:r>
              <a:rPr lang="en-GB" sz="1600"/>
              <a:t>An EU publicly funded free at source project - modules all have an outdoor learning element. For example, our physical science Energy module – ‘Living walls’ has a focus on a GCSE enquiry-based learning approach to green walls – do they work?  What are the advantages? </a:t>
            </a:r>
            <a:endParaRPr lang="en-GB" sz="1600">
              <a:cs typeface="Calibri"/>
            </a:endParaRPr>
          </a:p>
          <a:p>
            <a:pPr lvl="1"/>
            <a:r>
              <a:rPr lang="en-GB" sz="1600">
                <a:hlinkClick r:id="rId3"/>
              </a:rPr>
              <a:t>https://urbanscience.eu/uk/learning-modulesxplorenature.org/surveys</a:t>
            </a:r>
            <a:endParaRPr lang="en-GB" sz="1600">
              <a:cs typeface="Calibri"/>
            </a:endParaRPr>
          </a:p>
          <a:p>
            <a:r>
              <a:rPr lang="en-GB" sz="1600"/>
              <a:t>The Association for Science Education (ASE)</a:t>
            </a:r>
            <a:endParaRPr lang="en-GB" sz="1600">
              <a:cs typeface="Calibri"/>
            </a:endParaRPr>
          </a:p>
          <a:p>
            <a:pPr lvl="1"/>
            <a:r>
              <a:rPr lang="en-GB" sz="1600"/>
              <a:t>ASE is committed to promoting fieldwork as an effective and inspirational way to teach science. The 'outdoor classroom' provides a meaningful way to engage learners in practical science, giving them experience of collecting and analysing data, and making predictions in the real world, beyond the limitations of the classroom or laboratory.</a:t>
            </a:r>
            <a:endParaRPr lang="en-GB" sz="1600">
              <a:cs typeface="Calibri"/>
            </a:endParaRPr>
          </a:p>
          <a:p>
            <a:pPr lvl="1"/>
            <a:r>
              <a:rPr lang="en-GB" sz="1600">
                <a:hlinkClick r:id="rId4"/>
              </a:rPr>
              <a:t>https://www.ase.org.uk/outdoor-science</a:t>
            </a:r>
            <a:r>
              <a:rPr lang="en-GB" sz="1600"/>
              <a:t> </a:t>
            </a:r>
            <a:endParaRPr lang="en-GB" sz="1600">
              <a:cs typeface="Calibri"/>
            </a:endParaRPr>
          </a:p>
        </p:txBody>
      </p:sp>
    </p:spTree>
    <p:extLst>
      <p:ext uri="{BB962C8B-B14F-4D97-AF65-F5344CB8AC3E}">
        <p14:creationId xmlns:p14="http://schemas.microsoft.com/office/powerpoint/2010/main" val="3971378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C83E-A3E2-42F1-8745-70CACBD7C5BE}"/>
              </a:ext>
            </a:extLst>
          </p:cNvPr>
          <p:cNvSpPr>
            <a:spLocks noGrp="1"/>
          </p:cNvSpPr>
          <p:nvPr>
            <p:ph type="title"/>
          </p:nvPr>
        </p:nvSpPr>
        <p:spPr>
          <a:xfrm>
            <a:off x="476738" y="189279"/>
            <a:ext cx="10515600" cy="1325563"/>
          </a:xfrm>
        </p:spPr>
        <p:txBody>
          <a:bodyPr/>
          <a:lstStyle/>
          <a:p>
            <a:r>
              <a:rPr lang="en-US" b="1">
                <a:cs typeface="Calibri Light"/>
              </a:rPr>
              <a:t>Declaring a Climate Emergency in School</a:t>
            </a:r>
          </a:p>
        </p:txBody>
      </p:sp>
      <p:pic>
        <p:nvPicPr>
          <p:cNvPr id="3" name="Picture 3" descr="Sustainable Leicester Logo">
            <a:extLst>
              <a:ext uri="{FF2B5EF4-FFF2-40B4-BE49-F238E27FC236}">
                <a16:creationId xmlns:a16="http://schemas.microsoft.com/office/drawing/2014/main" id="{4BE703FD-AC3A-42B0-A4B2-FC46865C7C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6553" y="154047"/>
            <a:ext cx="1693653" cy="1402811"/>
          </a:xfrm>
          <a:prstGeom prst="rect">
            <a:avLst/>
          </a:prstGeom>
        </p:spPr>
      </p:pic>
      <p:sp>
        <p:nvSpPr>
          <p:cNvPr id="10" name="TextBox 9">
            <a:extLst>
              <a:ext uri="{FF2B5EF4-FFF2-40B4-BE49-F238E27FC236}">
                <a16:creationId xmlns:a16="http://schemas.microsoft.com/office/drawing/2014/main" id="{875E0B7B-CFB6-4918-8426-32C4032BAC9B}"/>
              </a:ext>
            </a:extLst>
          </p:cNvPr>
          <p:cNvSpPr txBox="1"/>
          <p:nvPr/>
        </p:nvSpPr>
        <p:spPr>
          <a:xfrm>
            <a:off x="481051" y="1516589"/>
            <a:ext cx="4626634" cy="4527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4000"/>
              </a:lnSpc>
              <a:spcBef>
                <a:spcPts val="1000"/>
              </a:spcBef>
              <a:spcAft>
                <a:spcPts val="200"/>
              </a:spcAft>
              <a:buFont typeface="Arial"/>
              <a:buChar char="•"/>
            </a:pPr>
            <a:r>
              <a:rPr lang="en-GB">
                <a:ea typeface="+mn-lt"/>
                <a:cs typeface="+mn-lt"/>
              </a:rPr>
              <a:t>On 1 February 2019 Leicester City Council declared a </a:t>
            </a:r>
            <a:r>
              <a:rPr lang="en-GB">
                <a:ea typeface="+mn-lt"/>
                <a:cs typeface="+mn-lt"/>
                <a:hlinkClick r:id="rId3"/>
              </a:rPr>
              <a:t>Climate Emergency</a:t>
            </a:r>
            <a:r>
              <a:rPr lang="en-GB">
                <a:ea typeface="+mn-lt"/>
                <a:cs typeface="+mn-lt"/>
              </a:rPr>
              <a:t>. The declaration is an acknowledgement that: </a:t>
            </a:r>
            <a:endParaRPr lang="en-US">
              <a:ea typeface="+mn-lt"/>
              <a:cs typeface="+mn-lt"/>
            </a:endParaRPr>
          </a:p>
          <a:p>
            <a:pPr marL="742950" lvl="1" indent="-285750">
              <a:lnSpc>
                <a:spcPct val="94000"/>
              </a:lnSpc>
              <a:spcBef>
                <a:spcPts val="500"/>
              </a:spcBef>
              <a:spcAft>
                <a:spcPts val="200"/>
              </a:spcAft>
              <a:buFont typeface="Arial"/>
              <a:buChar char="•"/>
            </a:pPr>
            <a:r>
              <a:rPr lang="en-GB" i="1">
                <a:ea typeface="+mn-lt"/>
                <a:cs typeface="+mn-lt"/>
              </a:rPr>
              <a:t>Climate change is happening, and threatens the wellbeing of everyone in Leicester and worldwide </a:t>
            </a:r>
            <a:endParaRPr lang="en-US">
              <a:ea typeface="+mn-lt"/>
              <a:cs typeface="+mn-lt"/>
            </a:endParaRPr>
          </a:p>
          <a:p>
            <a:pPr marL="742950" lvl="1" indent="-285750">
              <a:lnSpc>
                <a:spcPct val="94000"/>
              </a:lnSpc>
              <a:spcBef>
                <a:spcPts val="500"/>
              </a:spcBef>
              <a:spcAft>
                <a:spcPts val="200"/>
              </a:spcAft>
              <a:buFont typeface="Arial"/>
              <a:buChar char="•"/>
            </a:pPr>
            <a:r>
              <a:rPr lang="en-GB" i="1">
                <a:ea typeface="+mn-lt"/>
                <a:cs typeface="+mn-lt"/>
              </a:rPr>
              <a:t>The speed and scale of global and local action to tackle the problem needs to be dramatically increased. </a:t>
            </a:r>
            <a:endParaRPr lang="en-US">
              <a:ea typeface="+mn-lt"/>
              <a:cs typeface="+mn-lt"/>
            </a:endParaRPr>
          </a:p>
          <a:p>
            <a:pPr marL="285750" indent="-285750">
              <a:lnSpc>
                <a:spcPct val="94000"/>
              </a:lnSpc>
              <a:spcBef>
                <a:spcPts val="1000"/>
              </a:spcBef>
              <a:spcAft>
                <a:spcPts val="200"/>
              </a:spcAft>
              <a:buFont typeface="Arial"/>
              <a:buChar char="•"/>
            </a:pPr>
            <a:endParaRPr lang="en-GB">
              <a:ea typeface="+mn-lt"/>
              <a:cs typeface="+mn-lt"/>
            </a:endParaRPr>
          </a:p>
          <a:p>
            <a:pPr marL="285750" indent="-285750">
              <a:lnSpc>
                <a:spcPct val="94000"/>
              </a:lnSpc>
              <a:spcBef>
                <a:spcPts val="1000"/>
              </a:spcBef>
              <a:spcAft>
                <a:spcPts val="200"/>
              </a:spcAft>
              <a:buFont typeface="Arial"/>
              <a:buChar char="•"/>
            </a:pPr>
            <a:r>
              <a:rPr lang="en-GB">
                <a:ea typeface="+mn-lt"/>
                <a:cs typeface="+mn-lt"/>
              </a:rPr>
              <a:t>In its declaration, the Council committed to developing a new action plan to address the emergency through our own services and projects .</a:t>
            </a:r>
            <a:endParaRPr lang="en-US">
              <a:ea typeface="+mn-lt"/>
              <a:cs typeface="+mn-lt"/>
            </a:endParaRPr>
          </a:p>
          <a:p>
            <a:pPr algn="l"/>
            <a:endParaRPr lang="en-US">
              <a:cs typeface="Calibri"/>
            </a:endParaRPr>
          </a:p>
        </p:txBody>
      </p:sp>
      <p:sp>
        <p:nvSpPr>
          <p:cNvPr id="11" name="Content Placeholder 2">
            <a:extLst>
              <a:ext uri="{FF2B5EF4-FFF2-40B4-BE49-F238E27FC236}">
                <a16:creationId xmlns:a16="http://schemas.microsoft.com/office/drawing/2014/main" id="{A6E1DFFA-44C5-49AD-903B-8D38BE3C48A7}"/>
              </a:ext>
            </a:extLst>
          </p:cNvPr>
          <p:cNvSpPr>
            <a:spLocks noGrp="1"/>
          </p:cNvSpPr>
          <p:nvPr/>
        </p:nvSpPr>
        <p:spPr>
          <a:xfrm>
            <a:off x="5857335" y="1608013"/>
            <a:ext cx="5848709" cy="3497449"/>
          </a:xfrm>
          <a:prstGeom prst="rect">
            <a:avLst/>
          </a:prstGeom>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GB" sz="1800" b="1">
                <a:solidFill>
                  <a:srgbClr val="000000"/>
                </a:solidFill>
              </a:rPr>
              <a:t>What action you can do:</a:t>
            </a:r>
            <a:endParaRPr lang="en-US" sz="1800" b="1">
              <a:solidFill>
                <a:srgbClr val="000000"/>
              </a:solidFill>
              <a:cs typeface="Calibri"/>
            </a:endParaRPr>
          </a:p>
          <a:p>
            <a:pPr marL="383540" indent="-383540"/>
            <a:r>
              <a:rPr lang="en-GB" sz="1800">
                <a:solidFill>
                  <a:srgbClr val="000000"/>
                </a:solidFill>
              </a:rPr>
              <a:t>Discuss your plans with students and staff .</a:t>
            </a:r>
            <a:endParaRPr lang="en-US" sz="1800">
              <a:solidFill>
                <a:srgbClr val="000000"/>
              </a:solidFill>
              <a:cs typeface="Calibri" panose="020F0502020204030204"/>
            </a:endParaRPr>
          </a:p>
          <a:p>
            <a:pPr marL="383540" indent="-383540"/>
            <a:r>
              <a:rPr lang="en-GB" sz="1800">
                <a:solidFill>
                  <a:srgbClr val="000000"/>
                </a:solidFill>
              </a:rPr>
              <a:t>Select actions which you plan to achieve, make them manageable but also remember we are in a Climate Emergency. </a:t>
            </a:r>
          </a:p>
          <a:p>
            <a:pPr marL="383540" indent="-383540"/>
            <a:r>
              <a:rPr lang="en-GB" sz="1800">
                <a:solidFill>
                  <a:srgbClr val="000000"/>
                </a:solidFill>
              </a:rPr>
              <a:t>Make sure your actions have a duration, responsibilities and an evaluation.</a:t>
            </a:r>
            <a:endParaRPr lang="en-GB" sz="1800">
              <a:solidFill>
                <a:srgbClr val="000000"/>
              </a:solidFill>
              <a:cs typeface="Calibri" panose="020F0502020204030204"/>
            </a:endParaRPr>
          </a:p>
          <a:p>
            <a:pPr marL="383540" indent="-383540"/>
            <a:r>
              <a:rPr lang="en-GB" sz="1800">
                <a:solidFill>
                  <a:srgbClr val="000000"/>
                </a:solidFill>
              </a:rPr>
              <a:t>Take your action plan to the Governing Body or Trustees to ensure that you have their support. </a:t>
            </a:r>
            <a:endParaRPr lang="en-GB" sz="1800">
              <a:solidFill>
                <a:srgbClr val="000000"/>
              </a:solidFill>
              <a:cs typeface="Calibri"/>
            </a:endParaRPr>
          </a:p>
          <a:p>
            <a:pPr marL="383540" indent="-383540"/>
            <a:r>
              <a:rPr lang="en-GB" sz="1800">
                <a:solidFill>
                  <a:srgbClr val="000000"/>
                </a:solidFill>
              </a:rPr>
              <a:t>You can submit your action plan to the City Council which we will publicise as part of our wider action plan. </a:t>
            </a:r>
            <a:endParaRPr lang="en-GB" sz="1800">
              <a:solidFill>
                <a:srgbClr val="000000"/>
              </a:solidFill>
              <a:cs typeface="Calibri" panose="020F0502020204030204"/>
            </a:endParaRPr>
          </a:p>
          <a:p>
            <a:pPr marL="383540" indent="-383540"/>
            <a:r>
              <a:rPr lang="en-GB" sz="1800">
                <a:solidFill>
                  <a:srgbClr val="000000"/>
                </a:solidFill>
              </a:rPr>
              <a:t>Start your action plan! </a:t>
            </a:r>
            <a:endParaRPr lang="en-GB" sz="1800">
              <a:solidFill>
                <a:srgbClr val="000000"/>
              </a:solidFill>
              <a:cs typeface="Calibri" panose="020F0502020204030204"/>
            </a:endParaRPr>
          </a:p>
          <a:p>
            <a:pPr marL="383540" indent="-383540"/>
            <a:r>
              <a:rPr lang="en-GB" sz="1800">
                <a:solidFill>
                  <a:srgbClr val="000000"/>
                </a:solidFill>
              </a:rPr>
              <a:t>Review regularly to check and maintain your progress .</a:t>
            </a:r>
            <a:endParaRPr lang="en-GB" sz="1800">
              <a:solidFill>
                <a:srgbClr val="000000"/>
              </a:solidFill>
              <a:cs typeface="Calibri" panose="020F0502020204030204"/>
            </a:endParaRPr>
          </a:p>
        </p:txBody>
      </p:sp>
      <p:sp>
        <p:nvSpPr>
          <p:cNvPr id="4" name="TextBox 3">
            <a:extLst>
              <a:ext uri="{FF2B5EF4-FFF2-40B4-BE49-F238E27FC236}">
                <a16:creationId xmlns:a16="http://schemas.microsoft.com/office/drawing/2014/main" id="{D3354BEA-6982-421A-939C-9108C7770596}"/>
              </a:ext>
            </a:extLst>
          </p:cNvPr>
          <p:cNvSpPr txBox="1"/>
          <p:nvPr/>
        </p:nvSpPr>
        <p:spPr>
          <a:xfrm>
            <a:off x="435708" y="6219093"/>
            <a:ext cx="5664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linkClick r:id="rId4"/>
              </a:rPr>
              <a:t>schools.leicester.gov.uk/climate-emergency</a:t>
            </a:r>
            <a:r>
              <a:rPr lang="en-US" b="1"/>
              <a:t> </a:t>
            </a:r>
          </a:p>
        </p:txBody>
      </p:sp>
    </p:spTree>
    <p:extLst>
      <p:ext uri="{BB962C8B-B14F-4D97-AF65-F5344CB8AC3E}">
        <p14:creationId xmlns:p14="http://schemas.microsoft.com/office/powerpoint/2010/main" val="2662995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Example of the climate emergency declaration action plan">
            <a:extLst>
              <a:ext uri="{FF2B5EF4-FFF2-40B4-BE49-F238E27FC236}">
                <a16:creationId xmlns:a16="http://schemas.microsoft.com/office/drawing/2014/main" id="{8A1C6FEC-490B-4696-8A7A-FFD2BFAD42A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632" y="540576"/>
            <a:ext cx="6716272" cy="4409156"/>
          </a:xfrm>
          <a:prstGeom prst="rect">
            <a:avLst/>
          </a:prstGeom>
        </p:spPr>
      </p:pic>
      <p:pic>
        <p:nvPicPr>
          <p:cNvPr id="9" name="Picture 9" descr="A screenshot of a climate emergency declaration form ">
            <a:extLst>
              <a:ext uri="{FF2B5EF4-FFF2-40B4-BE49-F238E27FC236}">
                <a16:creationId xmlns:a16="http://schemas.microsoft.com/office/drawing/2014/main" id="{48830AB2-0372-47B0-BCFD-4CEC7830EE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34655" y="500781"/>
            <a:ext cx="4172712" cy="5856438"/>
          </a:xfrm>
          <a:prstGeom prst="rect">
            <a:avLst/>
          </a:prstGeom>
        </p:spPr>
      </p:pic>
      <p:sp>
        <p:nvSpPr>
          <p:cNvPr id="15" name="Rectangle 14">
            <a:extLst>
              <a:ext uri="{FF2B5EF4-FFF2-40B4-BE49-F238E27FC236}">
                <a16:creationId xmlns:a16="http://schemas.microsoft.com/office/drawing/2014/main" id="{3716592C-CCD4-4C9D-8C01-6BD91D66E72A}"/>
              </a:ext>
            </a:extLst>
          </p:cNvPr>
          <p:cNvSpPr/>
          <p:nvPr/>
        </p:nvSpPr>
        <p:spPr>
          <a:xfrm>
            <a:off x="570376" y="5040718"/>
            <a:ext cx="6096000" cy="1277273"/>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GB" sz="2000">
              <a:solidFill>
                <a:srgbClr val="000000"/>
              </a:solidFill>
              <a:latin typeface="Calibri" panose="020F0502020204030204" pitchFamily="34" charset="0"/>
            </a:endParaRPr>
          </a:p>
          <a:p>
            <a:pPr>
              <a:spcAft>
                <a:spcPts val="600"/>
              </a:spcAft>
            </a:pPr>
            <a:r>
              <a:rPr lang="en-GB" sz="2800">
                <a:solidFill>
                  <a:srgbClr val="002060"/>
                </a:solidFill>
                <a:latin typeface="Calibri" panose="020F0502020204030204" pitchFamily="34" charset="0"/>
              </a:rPr>
              <a:t> Templates and document available at </a:t>
            </a:r>
            <a:r>
              <a:rPr lang="en-GB" sz="2400" b="1" u="sng">
                <a:solidFill>
                  <a:srgbClr val="002060"/>
                </a:solidFill>
                <a:latin typeface="Calibri" panose="020F0502020204030204" pitchFamily="34" charset="0"/>
              </a:rPr>
              <a:t>schools.leicester.gov.uk/climate-emergency </a:t>
            </a:r>
            <a:endParaRPr lang="en-GB" sz="2400" u="sng">
              <a:solidFill>
                <a:srgbClr val="002060"/>
              </a:solidFill>
            </a:endParaRPr>
          </a:p>
        </p:txBody>
      </p:sp>
      <p:sp>
        <p:nvSpPr>
          <p:cNvPr id="17" name="Title 1" hidden="1">
            <a:extLst>
              <a:ext uri="{FF2B5EF4-FFF2-40B4-BE49-F238E27FC236}">
                <a16:creationId xmlns:a16="http://schemas.microsoft.com/office/drawing/2014/main" id="{717118B0-3721-4852-B780-3E73B9DA0AAA}"/>
              </a:ext>
            </a:extLst>
          </p:cNvPr>
          <p:cNvSpPr>
            <a:spLocks noGrp="1"/>
          </p:cNvSpPr>
          <p:nvPr>
            <p:ph type="title"/>
          </p:nvPr>
        </p:nvSpPr>
        <p:spPr>
          <a:xfrm>
            <a:off x="476738" y="189279"/>
            <a:ext cx="10515600" cy="1325563"/>
          </a:xfrm>
        </p:spPr>
        <p:txBody>
          <a:bodyPr/>
          <a:lstStyle/>
          <a:p>
            <a:r>
              <a:rPr lang="en-US" b="1">
                <a:cs typeface="Calibri Light"/>
              </a:rPr>
              <a:t>Climate Emergency Documents</a:t>
            </a:r>
          </a:p>
        </p:txBody>
      </p:sp>
    </p:spTree>
    <p:extLst>
      <p:ext uri="{BB962C8B-B14F-4D97-AF65-F5344CB8AC3E}">
        <p14:creationId xmlns:p14="http://schemas.microsoft.com/office/powerpoint/2010/main" val="263880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election of photos from eco-roadshow">
            <a:extLst>
              <a:ext uri="{FF2B5EF4-FFF2-40B4-BE49-F238E27FC236}">
                <a16:creationId xmlns:a16="http://schemas.microsoft.com/office/drawing/2014/main" id="{848C7A03-BD17-4D4D-BD0C-52A336CE61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4C54E7A-903C-4018-9A1C-C209E84BFECD}"/>
              </a:ext>
            </a:extLst>
          </p:cNvPr>
          <p:cNvSpPr>
            <a:spLocks noGrp="1"/>
          </p:cNvSpPr>
          <p:nvPr>
            <p:ph type="title"/>
          </p:nvPr>
        </p:nvSpPr>
        <p:spPr>
          <a:xfrm>
            <a:off x="652298" y="2142550"/>
            <a:ext cx="4204137" cy="1342754"/>
          </a:xfrm>
        </p:spPr>
        <p:txBody>
          <a:bodyPr>
            <a:normAutofit/>
          </a:bodyPr>
          <a:lstStyle/>
          <a:p>
            <a:pPr algn="ctr"/>
            <a:r>
              <a:rPr lang="en-US" sz="3600" b="1">
                <a:cs typeface="Calibri Light"/>
              </a:rPr>
              <a:t>Eco-Schools Roadshow </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679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3A25A7-5373-4AAA-B3A1-E85CF17BF0AE}"/>
              </a:ext>
            </a:extLst>
          </p:cNvPr>
          <p:cNvSpPr>
            <a:spLocks noGrp="1"/>
          </p:cNvSpPr>
          <p:nvPr>
            <p:ph type="title"/>
          </p:nvPr>
        </p:nvSpPr>
        <p:spPr>
          <a:xfrm>
            <a:off x="640079" y="2053641"/>
            <a:ext cx="3669161" cy="2760098"/>
          </a:xfrm>
        </p:spPr>
        <p:txBody>
          <a:bodyPr>
            <a:normAutofit/>
          </a:bodyPr>
          <a:lstStyle/>
          <a:p>
            <a:r>
              <a:rPr lang="en-GB" b="1">
                <a:solidFill>
                  <a:srgbClr val="FFFFFF"/>
                </a:solidFill>
              </a:rPr>
              <a:t>Other opportunities coming up </a:t>
            </a:r>
            <a:endParaRPr lang="en-GB">
              <a:solidFill>
                <a:srgbClr val="FFFFFF"/>
              </a:solidFill>
            </a:endParaRPr>
          </a:p>
        </p:txBody>
      </p:sp>
      <p:sp>
        <p:nvSpPr>
          <p:cNvPr id="3" name="Content Placeholder 2">
            <a:extLst>
              <a:ext uri="{FF2B5EF4-FFF2-40B4-BE49-F238E27FC236}">
                <a16:creationId xmlns:a16="http://schemas.microsoft.com/office/drawing/2014/main" id="{BB4ADB73-6CC2-461E-82D4-76E076F9F6BF}"/>
              </a:ext>
            </a:extLst>
          </p:cNvPr>
          <p:cNvSpPr>
            <a:spLocks noGrp="1"/>
          </p:cNvSpPr>
          <p:nvPr>
            <p:ph idx="1"/>
          </p:nvPr>
        </p:nvSpPr>
        <p:spPr>
          <a:xfrm>
            <a:off x="6248725" y="629338"/>
            <a:ext cx="5306084" cy="6510218"/>
          </a:xfrm>
        </p:spPr>
        <p:txBody>
          <a:bodyPr vert="horz" lIns="91440" tIns="45720" rIns="91440" bIns="45720" rtlCol="0" anchor="ctr">
            <a:normAutofit/>
          </a:bodyPr>
          <a:lstStyle/>
          <a:p>
            <a:r>
              <a:rPr lang="en-GB" sz="1900" b="1">
                <a:solidFill>
                  <a:srgbClr val="000000"/>
                </a:solidFill>
                <a:hlinkClick r:id="rId3"/>
              </a:rPr>
              <a:t>Education Officer (Eco-Schools)</a:t>
            </a:r>
            <a:r>
              <a:rPr lang="en-GB" sz="1900" b="1">
                <a:solidFill>
                  <a:srgbClr val="000000"/>
                </a:solidFill>
              </a:rPr>
              <a:t> </a:t>
            </a:r>
            <a:r>
              <a:rPr lang="en-GB" sz="1900">
                <a:solidFill>
                  <a:srgbClr val="000000"/>
                </a:solidFill>
              </a:rPr>
              <a:t>in Leicester – deadline 13 May 2020</a:t>
            </a:r>
            <a:endParaRPr lang="en-GB" sz="1900">
              <a:solidFill>
                <a:srgbClr val="000000"/>
              </a:solidFill>
              <a:cs typeface="Calibri"/>
            </a:endParaRPr>
          </a:p>
          <a:p>
            <a:pPr lvl="1"/>
            <a:r>
              <a:rPr lang="en-GB" sz="1900">
                <a:solidFill>
                  <a:srgbClr val="000000"/>
                </a:solidFill>
                <a:cs typeface="Calibri"/>
              </a:rPr>
              <a:t>15 hours a week, starting at the end of August 2020 (term time working)</a:t>
            </a:r>
          </a:p>
          <a:p>
            <a:endParaRPr lang="en-GB" sz="1900" b="1">
              <a:solidFill>
                <a:srgbClr val="000000"/>
              </a:solidFill>
              <a:cs typeface="Calibri"/>
            </a:endParaRPr>
          </a:p>
          <a:p>
            <a:r>
              <a:rPr lang="en-GB" sz="1900" b="1">
                <a:solidFill>
                  <a:srgbClr val="000000"/>
                </a:solidFill>
                <a:hlinkClick r:id="rId4"/>
              </a:rPr>
              <a:t>UN Climate Change Learn Online</a:t>
            </a:r>
            <a:r>
              <a:rPr lang="en-GB" sz="1900" b="1">
                <a:solidFill>
                  <a:srgbClr val="000000"/>
                </a:solidFill>
              </a:rPr>
              <a:t> </a:t>
            </a:r>
            <a:endParaRPr lang="en-GB" sz="1900" b="1">
              <a:solidFill>
                <a:srgbClr val="000000"/>
              </a:solidFill>
              <a:cs typeface="Calibri"/>
            </a:endParaRPr>
          </a:p>
          <a:p>
            <a:pPr lvl="1"/>
            <a:r>
              <a:rPr lang="en-GB" sz="1900">
                <a:solidFill>
                  <a:srgbClr val="000000"/>
                </a:solidFill>
                <a:ea typeface="+mn-lt"/>
                <a:cs typeface="+mn-lt"/>
              </a:rPr>
              <a:t>Climate Change: From Learning to Action (8 hours)</a:t>
            </a:r>
            <a:endParaRPr lang="en-GB" sz="1900">
              <a:solidFill>
                <a:srgbClr val="000000"/>
              </a:solidFill>
              <a:cs typeface="Calibri" panose="020F0502020204030204"/>
            </a:endParaRPr>
          </a:p>
          <a:p>
            <a:pPr lvl="1"/>
            <a:r>
              <a:rPr lang="en-GB" sz="1900">
                <a:solidFill>
                  <a:srgbClr val="000000"/>
                </a:solidFill>
                <a:ea typeface="+mn-lt"/>
                <a:cs typeface="+mn-lt"/>
              </a:rPr>
              <a:t>Children and Climate Change (6 hours)</a:t>
            </a:r>
            <a:endParaRPr lang="en-GB" sz="1900">
              <a:solidFill>
                <a:srgbClr val="000000"/>
              </a:solidFill>
              <a:cs typeface="Calibri"/>
            </a:endParaRPr>
          </a:p>
          <a:p>
            <a:pPr lvl="1"/>
            <a:r>
              <a:rPr lang="en-GB" sz="1900">
                <a:solidFill>
                  <a:srgbClr val="000000"/>
                </a:solidFill>
                <a:ea typeface="+mn-lt"/>
                <a:cs typeface="+mn-lt"/>
              </a:rPr>
              <a:t>Cities and Climate Change (2 hours)</a:t>
            </a:r>
            <a:endParaRPr lang="en-GB" sz="1900">
              <a:solidFill>
                <a:srgbClr val="000000"/>
              </a:solidFill>
              <a:cs typeface="Calibri"/>
            </a:endParaRPr>
          </a:p>
          <a:p>
            <a:pPr lvl="1"/>
            <a:r>
              <a:rPr lang="en-GB" sz="1900">
                <a:solidFill>
                  <a:srgbClr val="000000"/>
                </a:solidFill>
                <a:ea typeface="+mn-lt"/>
                <a:cs typeface="+mn-lt"/>
              </a:rPr>
              <a:t>Human Health and Climate Change (2 hours)</a:t>
            </a:r>
          </a:p>
          <a:p>
            <a:pPr lvl="1"/>
            <a:r>
              <a:rPr lang="en-GB" sz="1900">
                <a:solidFill>
                  <a:srgbClr val="000000"/>
                </a:solidFill>
                <a:ea typeface="+mn-lt"/>
                <a:cs typeface="+mn-lt"/>
              </a:rPr>
              <a:t>Module 1 of Open Online Course on Gender and Environment (6 hours)</a:t>
            </a:r>
            <a:endParaRPr lang="en-GB" sz="1900">
              <a:solidFill>
                <a:srgbClr val="000000"/>
              </a:solidFill>
              <a:cs typeface="Calibri" panose="020F0502020204030204"/>
            </a:endParaRPr>
          </a:p>
          <a:p>
            <a:endParaRPr lang="en-GB" sz="1900">
              <a:solidFill>
                <a:srgbClr val="000000"/>
              </a:solidFill>
              <a:cs typeface="Calibri" panose="020F0502020204030204"/>
            </a:endParaRPr>
          </a:p>
          <a:p>
            <a:r>
              <a:rPr lang="en-GB" sz="1900" b="1">
                <a:solidFill>
                  <a:srgbClr val="000000"/>
                </a:solidFill>
                <a:cs typeface="Calibri"/>
                <a:hlinkClick r:id="rId5"/>
              </a:rPr>
              <a:t>Off School website</a:t>
            </a:r>
            <a:r>
              <a:rPr lang="en-GB" sz="1900">
                <a:solidFill>
                  <a:srgbClr val="000000"/>
                </a:solidFill>
                <a:cs typeface="Calibri"/>
              </a:rPr>
              <a:t> - </a:t>
            </a:r>
            <a:r>
              <a:rPr lang="en-GB" sz="1900">
                <a:solidFill>
                  <a:srgbClr val="000000"/>
                </a:solidFill>
                <a:ea typeface="+mn-lt"/>
                <a:cs typeface="+mn-lt"/>
              </a:rPr>
              <a:t>a free website full of ideas for home learning and fun activities. Head to the Activity Zone for 100s of films, created by teachers, across loads of great topics and themes!</a:t>
            </a:r>
            <a:endParaRPr lang="en-GB" sz="1900">
              <a:solidFill>
                <a:srgbClr val="000000"/>
              </a:solidFill>
            </a:endParaRPr>
          </a:p>
          <a:p>
            <a:endParaRPr lang="en-GB" sz="1700">
              <a:solidFill>
                <a:srgbClr val="000000"/>
              </a:solidFill>
              <a:cs typeface="Calibri"/>
            </a:endParaRPr>
          </a:p>
          <a:p>
            <a:endParaRPr lang="en-GB" sz="1700">
              <a:solidFill>
                <a:srgbClr val="000000"/>
              </a:solidFill>
              <a:cs typeface="Calibri"/>
            </a:endParaRPr>
          </a:p>
        </p:txBody>
      </p:sp>
    </p:spTree>
    <p:extLst>
      <p:ext uri="{BB962C8B-B14F-4D97-AF65-F5344CB8AC3E}">
        <p14:creationId xmlns:p14="http://schemas.microsoft.com/office/powerpoint/2010/main" val="361634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5F1F4-95B7-4DF2-A4AA-FC873FE6D292}"/>
              </a:ext>
            </a:extLst>
          </p:cNvPr>
          <p:cNvSpPr>
            <a:spLocks noGrp="1"/>
          </p:cNvSpPr>
          <p:nvPr>
            <p:ph type="title"/>
          </p:nvPr>
        </p:nvSpPr>
        <p:spPr>
          <a:xfrm>
            <a:off x="863029" y="1012004"/>
            <a:ext cx="3416158" cy="4795408"/>
          </a:xfrm>
        </p:spPr>
        <p:txBody>
          <a:bodyPr>
            <a:normAutofit/>
          </a:bodyPr>
          <a:lstStyle/>
          <a:p>
            <a:r>
              <a:rPr lang="en-US" b="1">
                <a:solidFill>
                  <a:srgbClr val="FFFFFF"/>
                </a:solidFill>
                <a:cs typeface="Calibri Light"/>
              </a:rPr>
              <a:t>Grant opportunities </a:t>
            </a:r>
            <a:endParaRPr lang="en-US" b="1">
              <a:solidFill>
                <a:srgbClr val="FFFFFF"/>
              </a:solidFill>
            </a:endParaRPr>
          </a:p>
        </p:txBody>
      </p:sp>
      <p:graphicFrame>
        <p:nvGraphicFramePr>
          <p:cNvPr id="7" name="Content Placeholder 2" descr="Decorative ">
            <a:extLst>
              <a:ext uri="{FF2B5EF4-FFF2-40B4-BE49-F238E27FC236}">
                <a16:creationId xmlns:a16="http://schemas.microsoft.com/office/drawing/2014/main" id="{3E33473A-9132-4F33-9D1B-53DFAD7E6C2E}"/>
              </a:ext>
            </a:extLst>
          </p:cNvPr>
          <p:cNvGraphicFramePr>
            <a:graphicFrameLocks noGrp="1"/>
          </p:cNvGraphicFramePr>
          <p:nvPr>
            <p:ph idx="1"/>
            <p:extLst>
              <p:ext uri="{D42A27DB-BD31-4B8C-83A1-F6EECF244321}">
                <p14:modId xmlns:p14="http://schemas.microsoft.com/office/powerpoint/2010/main" val="270173320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446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1A222-C608-41E9-ADD6-4FC8A92F37C7}"/>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a:solidFill>
                  <a:schemeClr val="bg1"/>
                </a:solidFill>
                <a:latin typeface="+mj-lt"/>
                <a:ea typeface="+mj-ea"/>
                <a:cs typeface="+mj-cs"/>
              </a:rPr>
              <a:t>Questions and Answers</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ecorative">
            <a:extLst>
              <a:ext uri="{FF2B5EF4-FFF2-40B4-BE49-F238E27FC236}">
                <a16:creationId xmlns:a16="http://schemas.microsoft.com/office/drawing/2014/main" id="{9BD782BA-9765-4453-9777-9213E2219A6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811313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3A25A7-5373-4AAA-B3A1-E85CF17BF0AE}"/>
              </a:ext>
            </a:extLst>
          </p:cNvPr>
          <p:cNvSpPr>
            <a:spLocks noGrp="1"/>
          </p:cNvSpPr>
          <p:nvPr>
            <p:ph type="title"/>
          </p:nvPr>
        </p:nvSpPr>
        <p:spPr>
          <a:xfrm>
            <a:off x="1179576" y="822960"/>
            <a:ext cx="9829800" cy="1325880"/>
          </a:xfrm>
        </p:spPr>
        <p:txBody>
          <a:bodyPr>
            <a:normAutofit/>
          </a:bodyPr>
          <a:lstStyle/>
          <a:p>
            <a:pPr algn="ctr"/>
            <a:r>
              <a:rPr lang="en-GB" sz="4800" b="1">
                <a:solidFill>
                  <a:srgbClr val="FFFFFF"/>
                </a:solidFill>
                <a:cs typeface="Calibri Light"/>
              </a:rPr>
              <a:t>Future Webinars </a:t>
            </a:r>
            <a:endParaRPr lang="en-US" sz="4800">
              <a:solidFill>
                <a:srgbClr val="FFFFFF"/>
              </a:solidFill>
              <a:cs typeface="Calibri Light"/>
            </a:endParaRPr>
          </a:p>
        </p:txBody>
      </p:sp>
      <p:graphicFrame>
        <p:nvGraphicFramePr>
          <p:cNvPr id="20" name="Content Placeholder 6">
            <a:extLst>
              <a:ext uri="{FF2B5EF4-FFF2-40B4-BE49-F238E27FC236}">
                <a16:creationId xmlns:a16="http://schemas.microsoft.com/office/drawing/2014/main" id="{B2C3F2FD-9F42-41A3-BE40-ECCDC513CD06}"/>
              </a:ext>
            </a:extLst>
          </p:cNvPr>
          <p:cNvGraphicFramePr>
            <a:graphicFrameLocks/>
          </p:cNvGraphicFramePr>
          <p:nvPr>
            <p:extLst>
              <p:ext uri="{D42A27DB-BD31-4B8C-83A1-F6EECF244321}">
                <p14:modId xmlns:p14="http://schemas.microsoft.com/office/powerpoint/2010/main" val="3438839606"/>
              </p:ext>
            </p:extLst>
          </p:nvPr>
        </p:nvGraphicFramePr>
        <p:xfrm>
          <a:off x="783771" y="2659810"/>
          <a:ext cx="10898155" cy="3897255"/>
        </p:xfrm>
        <a:graphic>
          <a:graphicData uri="http://schemas.openxmlformats.org/drawingml/2006/table">
            <a:tbl>
              <a:tblPr firstRow="1" bandRow="1">
                <a:tableStyleId>{5940675A-B579-460E-94D1-54222C63F5DA}</a:tableStyleId>
              </a:tblPr>
              <a:tblGrid>
                <a:gridCol w="1650627">
                  <a:extLst>
                    <a:ext uri="{9D8B030D-6E8A-4147-A177-3AD203B41FA5}">
                      <a16:colId xmlns:a16="http://schemas.microsoft.com/office/drawing/2014/main" val="186147542"/>
                    </a:ext>
                  </a:extLst>
                </a:gridCol>
                <a:gridCol w="5179382">
                  <a:extLst>
                    <a:ext uri="{9D8B030D-6E8A-4147-A177-3AD203B41FA5}">
                      <a16:colId xmlns:a16="http://schemas.microsoft.com/office/drawing/2014/main" val="3933056512"/>
                    </a:ext>
                  </a:extLst>
                </a:gridCol>
                <a:gridCol w="4068146">
                  <a:extLst>
                    <a:ext uri="{9D8B030D-6E8A-4147-A177-3AD203B41FA5}">
                      <a16:colId xmlns:a16="http://schemas.microsoft.com/office/drawing/2014/main" val="3105795627"/>
                    </a:ext>
                  </a:extLst>
                </a:gridCol>
              </a:tblGrid>
              <a:tr h="486285">
                <a:tc>
                  <a:txBody>
                    <a:bodyPr/>
                    <a:lstStyle/>
                    <a:p>
                      <a:pPr marL="0" algn="ctr" rtl="0" eaLnBrk="1" latinLnBrk="0" hangingPunct="1">
                        <a:spcBef>
                          <a:spcPts val="0"/>
                        </a:spcBef>
                        <a:spcAft>
                          <a:spcPts val="0"/>
                        </a:spcAft>
                      </a:pPr>
                      <a:r>
                        <a:rPr lang="en-GB" sz="1800" kern="1200">
                          <a:effectLst/>
                        </a:rPr>
                        <a:t>13 May</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Waste and recycling</a:t>
                      </a:r>
                      <a:endParaRPr lang="en-GB" sz="1800">
                        <a:effectLst/>
                      </a:endParaRPr>
                    </a:p>
                  </a:txBody>
                  <a:tcPr marL="0" marR="0" marT="0" marB="0" anchor="ctr"/>
                </a:tc>
                <a:tc>
                  <a:txBody>
                    <a:bodyPr/>
                    <a:lstStyle/>
                    <a:p>
                      <a:pPr marL="0" algn="ctr" rtl="0" eaLnBrk="1" latinLnBrk="0" hangingPunct="1">
                        <a:spcBef>
                          <a:spcPts val="0"/>
                        </a:spcBef>
                        <a:spcAft>
                          <a:spcPts val="0"/>
                        </a:spcAft>
                      </a:pPr>
                      <a:endParaRPr lang="en-GB" sz="1600">
                        <a:effectLst/>
                      </a:endParaRPr>
                    </a:p>
                  </a:txBody>
                  <a:tcPr marL="0" marR="0" marT="0" marB="0" anchor="ctr"/>
                </a:tc>
                <a:extLst>
                  <a:ext uri="{0D108BD9-81ED-4DB2-BD59-A6C34878D82A}">
                    <a16:rowId xmlns:a16="http://schemas.microsoft.com/office/drawing/2014/main" val="1965205030"/>
                  </a:ext>
                </a:extLst>
              </a:tr>
              <a:tr h="486285">
                <a:tc>
                  <a:txBody>
                    <a:bodyPr/>
                    <a:lstStyle/>
                    <a:p>
                      <a:pPr marL="0" algn="ctr" rtl="0" eaLnBrk="1" latinLnBrk="0" hangingPunct="1">
                        <a:spcBef>
                          <a:spcPts val="0"/>
                        </a:spcBef>
                        <a:spcAft>
                          <a:spcPts val="0"/>
                        </a:spcAft>
                      </a:pPr>
                      <a:r>
                        <a:rPr lang="en-GB" sz="1800" kern="1200">
                          <a:effectLst/>
                        </a:rPr>
                        <a:t>20 May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Transport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600">
                          <a:effectLst/>
                        </a:rPr>
                        <a:t>Danni Kennell, Air Quality Education, Living Streets </a:t>
                      </a:r>
                    </a:p>
                  </a:txBody>
                  <a:tcPr marL="0" marR="0" marT="0" marB="0" anchor="ctr"/>
                </a:tc>
                <a:extLst>
                  <a:ext uri="{0D108BD9-81ED-4DB2-BD59-A6C34878D82A}">
                    <a16:rowId xmlns:a16="http://schemas.microsoft.com/office/drawing/2014/main" val="552525538"/>
                  </a:ext>
                </a:extLst>
              </a:tr>
              <a:tr h="486285">
                <a:tc>
                  <a:txBody>
                    <a:bodyPr/>
                    <a:lstStyle/>
                    <a:p>
                      <a:pPr marL="0" algn="ctr" rtl="0" eaLnBrk="1" latinLnBrk="0" hangingPunct="1">
                        <a:spcBef>
                          <a:spcPts val="0"/>
                        </a:spcBef>
                        <a:spcAft>
                          <a:spcPts val="0"/>
                        </a:spcAft>
                      </a:pPr>
                      <a:r>
                        <a:rPr lang="en-GB" sz="1800" kern="1200">
                          <a:effectLst/>
                        </a:rPr>
                        <a:t>3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Biodiversity</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600">
                          <a:effectLst/>
                        </a:rPr>
                        <a:t>Martha Rose, Leicestershire &amp; Rutland Wildlife Trust</a:t>
                      </a:r>
                    </a:p>
                  </a:txBody>
                  <a:tcPr marL="0" marR="0" marT="0" marB="0" anchor="ctr"/>
                </a:tc>
                <a:extLst>
                  <a:ext uri="{0D108BD9-81ED-4DB2-BD59-A6C34878D82A}">
                    <a16:rowId xmlns:a16="http://schemas.microsoft.com/office/drawing/2014/main" val="883990806"/>
                  </a:ext>
                </a:extLst>
              </a:tr>
              <a:tr h="486285">
                <a:tc>
                  <a:txBody>
                    <a:bodyPr/>
                    <a:lstStyle/>
                    <a:p>
                      <a:pPr marL="0" algn="ctr" rtl="0" eaLnBrk="1" latinLnBrk="0" hangingPunct="1">
                        <a:spcBef>
                          <a:spcPts val="0"/>
                        </a:spcBef>
                        <a:spcAft>
                          <a:spcPts val="0"/>
                        </a:spcAft>
                      </a:pPr>
                      <a:r>
                        <a:rPr lang="en-GB" sz="1800" kern="1200">
                          <a:effectLst/>
                        </a:rPr>
                        <a:t>10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Global Citizenship &amp; Fairtrade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600">
                          <a:effectLst/>
                        </a:rPr>
                        <a:t>Hannah Boydon, Mayflower Primary School</a:t>
                      </a:r>
                    </a:p>
                  </a:txBody>
                  <a:tcPr marL="0" marR="0" marT="0" marB="0" anchor="ctr"/>
                </a:tc>
                <a:extLst>
                  <a:ext uri="{0D108BD9-81ED-4DB2-BD59-A6C34878D82A}">
                    <a16:rowId xmlns:a16="http://schemas.microsoft.com/office/drawing/2014/main" val="2972611584"/>
                  </a:ext>
                </a:extLst>
              </a:tr>
              <a:tr h="486285">
                <a:tc>
                  <a:txBody>
                    <a:bodyPr/>
                    <a:lstStyle/>
                    <a:p>
                      <a:pPr marL="0" algn="ctr" rtl="0" eaLnBrk="1" latinLnBrk="0" hangingPunct="1">
                        <a:spcBef>
                          <a:spcPts val="0"/>
                        </a:spcBef>
                        <a:spcAft>
                          <a:spcPts val="0"/>
                        </a:spcAft>
                      </a:pPr>
                      <a:r>
                        <a:rPr lang="en-GB" sz="1800" kern="1200">
                          <a:effectLst/>
                        </a:rPr>
                        <a:t>17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Healthy Living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600">
                          <a:effectLst/>
                        </a:rPr>
                        <a:t>Lisa Didier - Food for Life, Sam Woods - TCV, </a:t>
                      </a:r>
                      <a:br>
                        <a:rPr lang="en-GB" sz="1600">
                          <a:effectLst/>
                        </a:rPr>
                      </a:br>
                      <a:r>
                        <a:rPr lang="en-GB" sz="1600">
                          <a:effectLst/>
                        </a:rPr>
                        <a:t>Daxa Ralhan, Leicester City Council</a:t>
                      </a:r>
                    </a:p>
                  </a:txBody>
                  <a:tcPr marL="0" marR="0" marT="0" marB="0" anchor="ctr"/>
                </a:tc>
                <a:extLst>
                  <a:ext uri="{0D108BD9-81ED-4DB2-BD59-A6C34878D82A}">
                    <a16:rowId xmlns:a16="http://schemas.microsoft.com/office/drawing/2014/main" val="987393568"/>
                  </a:ext>
                </a:extLst>
              </a:tr>
              <a:tr h="486285">
                <a:tc>
                  <a:txBody>
                    <a:bodyPr/>
                    <a:lstStyle/>
                    <a:p>
                      <a:pPr marL="0" algn="ctr" rtl="0" eaLnBrk="1" latinLnBrk="0" hangingPunct="1">
                        <a:spcBef>
                          <a:spcPts val="0"/>
                        </a:spcBef>
                        <a:spcAft>
                          <a:spcPts val="0"/>
                        </a:spcAft>
                      </a:pPr>
                      <a:r>
                        <a:rPr lang="en-GB" sz="1800" kern="1200">
                          <a:effectLst/>
                        </a:rPr>
                        <a:t>24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Marine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600">
                          <a:effectLst/>
                        </a:rPr>
                        <a:t>Daniel Coles, Alex Cameron, Roshni Jose -  Leicester City Council </a:t>
                      </a:r>
                    </a:p>
                    <a:p>
                      <a:pPr marL="0" algn="ctr" rtl="0" eaLnBrk="1" latinLnBrk="0" hangingPunct="1">
                        <a:spcBef>
                          <a:spcPts val="0"/>
                        </a:spcBef>
                        <a:spcAft>
                          <a:spcPts val="0"/>
                        </a:spcAft>
                      </a:pPr>
                      <a:r>
                        <a:rPr lang="en-GB" sz="1600" kern="1200">
                          <a:solidFill>
                            <a:schemeClr val="tx1"/>
                          </a:solidFill>
                          <a:effectLst/>
                          <a:latin typeface="+mn-lt"/>
                          <a:ea typeface="+mn-ea"/>
                          <a:cs typeface="+mn-cs"/>
                        </a:rPr>
                        <a:t>Nicola Holt, Environment Engagement, Leicester City Council (and also Refill Leicester)</a:t>
                      </a:r>
                    </a:p>
                  </a:txBody>
                  <a:tcPr marL="0" marR="0" marT="0" marB="0" anchor="ctr"/>
                </a:tc>
                <a:extLst>
                  <a:ext uri="{0D108BD9-81ED-4DB2-BD59-A6C34878D82A}">
                    <a16:rowId xmlns:a16="http://schemas.microsoft.com/office/drawing/2014/main" val="3740869813"/>
                  </a:ext>
                </a:extLst>
              </a:tr>
              <a:tr h="486285">
                <a:tc>
                  <a:txBody>
                    <a:bodyPr/>
                    <a:lstStyle/>
                    <a:p>
                      <a:pPr marL="0" algn="ctr" rtl="0" eaLnBrk="1" latinLnBrk="0" hangingPunct="1">
                        <a:spcBef>
                          <a:spcPts val="0"/>
                        </a:spcBef>
                        <a:spcAft>
                          <a:spcPts val="0"/>
                        </a:spcAft>
                      </a:pPr>
                      <a:r>
                        <a:rPr lang="en-GB" sz="1800" kern="1200">
                          <a:effectLst/>
                        </a:rPr>
                        <a:t>1 July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Catch up on all Eco-topics </a:t>
                      </a:r>
                      <a:endParaRPr lang="en-GB" sz="1800">
                        <a:effectLst/>
                      </a:endParaRPr>
                    </a:p>
                  </a:txBody>
                  <a:tcPr marL="0" marR="0" marT="0" marB="0" anchor="ctr"/>
                </a:tc>
                <a:tc>
                  <a:txBody>
                    <a:bodyPr/>
                    <a:lstStyle/>
                    <a:p>
                      <a:pPr marL="0" algn="ctr" rtl="0" eaLnBrk="1" latinLnBrk="0" hangingPunct="1">
                        <a:spcBef>
                          <a:spcPts val="0"/>
                        </a:spcBef>
                        <a:spcAft>
                          <a:spcPts val="0"/>
                        </a:spcAft>
                      </a:pPr>
                      <a:endParaRPr lang="en-GB" sz="1800">
                        <a:effectLst/>
                      </a:endParaRPr>
                    </a:p>
                  </a:txBody>
                  <a:tcPr marL="0" marR="0" marT="0" marB="0" anchor="ctr"/>
                </a:tc>
                <a:extLst>
                  <a:ext uri="{0D108BD9-81ED-4DB2-BD59-A6C34878D82A}">
                    <a16:rowId xmlns:a16="http://schemas.microsoft.com/office/drawing/2014/main" val="860698000"/>
                  </a:ext>
                </a:extLst>
              </a:tr>
            </a:tbl>
          </a:graphicData>
        </a:graphic>
      </p:graphicFrame>
    </p:spTree>
    <p:extLst>
      <p:ext uri="{BB962C8B-B14F-4D97-AF65-F5344CB8AC3E}">
        <p14:creationId xmlns:p14="http://schemas.microsoft.com/office/powerpoint/2010/main" val="2527096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25A7-5373-4AAA-B3A1-E85CF17BF0AE}"/>
              </a:ext>
            </a:extLst>
          </p:cNvPr>
          <p:cNvSpPr>
            <a:spLocks noGrp="1"/>
          </p:cNvSpPr>
          <p:nvPr>
            <p:ph type="title"/>
          </p:nvPr>
        </p:nvSpPr>
        <p:spPr/>
        <p:txBody>
          <a:bodyPr/>
          <a:lstStyle/>
          <a:p>
            <a:r>
              <a:rPr lang="en-GB" b="1">
                <a:cs typeface="Calibri Light"/>
              </a:rPr>
              <a:t>Keeping in Touch</a:t>
            </a:r>
          </a:p>
        </p:txBody>
      </p:sp>
      <p:pic>
        <p:nvPicPr>
          <p:cNvPr id="6" name="Picture 6" descr="Facebook logo">
            <a:extLst>
              <a:ext uri="{FF2B5EF4-FFF2-40B4-BE49-F238E27FC236}">
                <a16:creationId xmlns:a16="http://schemas.microsoft.com/office/drawing/2014/main" id="{61EC37B2-6F2E-4400-AA99-BD79813A0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506" y="1775014"/>
            <a:ext cx="818663" cy="818663"/>
          </a:xfrm>
          <a:prstGeom prst="rect">
            <a:avLst/>
          </a:prstGeom>
        </p:spPr>
      </p:pic>
      <p:pic>
        <p:nvPicPr>
          <p:cNvPr id="8" name="Picture 8" descr="Twitter logo">
            <a:extLst>
              <a:ext uri="{FF2B5EF4-FFF2-40B4-BE49-F238E27FC236}">
                <a16:creationId xmlns:a16="http://schemas.microsoft.com/office/drawing/2014/main" id="{5F483EE9-E279-4BB9-A828-9D41F29932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4114" y="2716122"/>
            <a:ext cx="1316893" cy="957568"/>
          </a:xfrm>
          <a:prstGeom prst="rect">
            <a:avLst/>
          </a:prstGeom>
        </p:spPr>
      </p:pic>
      <p:pic>
        <p:nvPicPr>
          <p:cNvPr id="10" name="Picture 10" descr="Youtube logo">
            <a:extLst>
              <a:ext uri="{FF2B5EF4-FFF2-40B4-BE49-F238E27FC236}">
                <a16:creationId xmlns:a16="http://schemas.microsoft.com/office/drawing/2014/main" id="{EC91DB58-DA43-456E-996C-B67AC195F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6609" y="1713742"/>
            <a:ext cx="938138" cy="688128"/>
          </a:xfrm>
          <a:prstGeom prst="rect">
            <a:avLst/>
          </a:prstGeom>
        </p:spPr>
      </p:pic>
      <p:pic>
        <p:nvPicPr>
          <p:cNvPr id="12" name="Picture 12" descr="Instagram logo">
            <a:extLst>
              <a:ext uri="{FF2B5EF4-FFF2-40B4-BE49-F238E27FC236}">
                <a16:creationId xmlns:a16="http://schemas.microsoft.com/office/drawing/2014/main" id="{01250393-7B6A-4676-BF42-773CA179AD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5672" y="2610712"/>
            <a:ext cx="945174" cy="945174"/>
          </a:xfrm>
          <a:prstGeom prst="rect">
            <a:avLst/>
          </a:prstGeom>
        </p:spPr>
      </p:pic>
      <p:pic>
        <p:nvPicPr>
          <p:cNvPr id="14" name="Picture 14" descr="Internet sign ">
            <a:extLst>
              <a:ext uri="{FF2B5EF4-FFF2-40B4-BE49-F238E27FC236}">
                <a16:creationId xmlns:a16="http://schemas.microsoft.com/office/drawing/2014/main" id="{75C64A53-2859-4539-9BCA-735521EA3F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4982" y="3804618"/>
            <a:ext cx="965200" cy="945662"/>
          </a:xfrm>
          <a:prstGeom prst="rect">
            <a:avLst/>
          </a:prstGeom>
        </p:spPr>
      </p:pic>
      <p:pic>
        <p:nvPicPr>
          <p:cNvPr id="18" name="Picture 18" descr="email graphic">
            <a:extLst>
              <a:ext uri="{FF2B5EF4-FFF2-40B4-BE49-F238E27FC236}">
                <a16:creationId xmlns:a16="http://schemas.microsoft.com/office/drawing/2014/main" id="{0E7237D7-AF1D-4E46-801F-FB3AA9780B3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971"/>
          <a:stretch/>
        </p:blipFill>
        <p:spPr>
          <a:xfrm>
            <a:off x="1359360" y="4933090"/>
            <a:ext cx="985264" cy="1021404"/>
          </a:xfrm>
          <a:prstGeom prst="rect">
            <a:avLst/>
          </a:prstGeom>
        </p:spPr>
      </p:pic>
      <p:sp>
        <p:nvSpPr>
          <p:cNvPr id="21" name="Content Placeholder 20">
            <a:extLst>
              <a:ext uri="{FF2B5EF4-FFF2-40B4-BE49-F238E27FC236}">
                <a16:creationId xmlns:a16="http://schemas.microsoft.com/office/drawing/2014/main" id="{B1279EE9-AEAA-446F-AA83-11F3826F1E69}"/>
              </a:ext>
            </a:extLst>
          </p:cNvPr>
          <p:cNvSpPr>
            <a:spLocks noGrp="1"/>
          </p:cNvSpPr>
          <p:nvPr>
            <p:ph idx="1"/>
          </p:nvPr>
        </p:nvSpPr>
        <p:spPr>
          <a:xfrm>
            <a:off x="2416760" y="1972532"/>
            <a:ext cx="4146061" cy="687877"/>
          </a:xfrm>
        </p:spPr>
        <p:txBody>
          <a:bodyPr vert="horz" lIns="91440" tIns="45720" rIns="91440" bIns="45720" rtlCol="0" anchor="t">
            <a:normAutofit/>
          </a:bodyPr>
          <a:lstStyle/>
          <a:p>
            <a:pPr marL="0" indent="0">
              <a:buNone/>
            </a:pPr>
            <a:r>
              <a:rPr lang="en-US" b="1" err="1">
                <a:cs typeface="Calibri"/>
              </a:rPr>
              <a:t>EnvEducationLeicester</a:t>
            </a:r>
          </a:p>
        </p:txBody>
      </p:sp>
      <p:sp>
        <p:nvSpPr>
          <p:cNvPr id="23" name="Content Placeholder 20">
            <a:extLst>
              <a:ext uri="{FF2B5EF4-FFF2-40B4-BE49-F238E27FC236}">
                <a16:creationId xmlns:a16="http://schemas.microsoft.com/office/drawing/2014/main" id="{0DFA1CC6-2609-4CB8-836A-29B86047B24B}"/>
              </a:ext>
            </a:extLst>
          </p:cNvPr>
          <p:cNvSpPr txBox="1">
            <a:spLocks/>
          </p:cNvSpPr>
          <p:nvPr/>
        </p:nvSpPr>
        <p:spPr>
          <a:xfrm>
            <a:off x="2431902" y="3013199"/>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err="1">
                <a:cs typeface="Calibri"/>
              </a:rPr>
              <a:t>EcoSchoolsLCC</a:t>
            </a:r>
            <a:endParaRPr lang="en-US" err="1"/>
          </a:p>
        </p:txBody>
      </p:sp>
      <p:sp>
        <p:nvSpPr>
          <p:cNvPr id="24" name="Content Placeholder 20">
            <a:extLst>
              <a:ext uri="{FF2B5EF4-FFF2-40B4-BE49-F238E27FC236}">
                <a16:creationId xmlns:a16="http://schemas.microsoft.com/office/drawing/2014/main" id="{EA8ED7E6-6423-450F-B424-1F458313E49A}"/>
              </a:ext>
            </a:extLst>
          </p:cNvPr>
          <p:cNvSpPr txBox="1">
            <a:spLocks/>
          </p:cNvSpPr>
          <p:nvPr/>
        </p:nvSpPr>
        <p:spPr>
          <a:xfrm>
            <a:off x="8001588" y="1832592"/>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err="1">
                <a:cs typeface="Calibri"/>
              </a:rPr>
              <a:t>EcoSchoolsLCC</a:t>
            </a:r>
            <a:endParaRPr lang="en-US" err="1"/>
          </a:p>
        </p:txBody>
      </p:sp>
      <p:sp>
        <p:nvSpPr>
          <p:cNvPr id="25" name="Content Placeholder 20">
            <a:extLst>
              <a:ext uri="{FF2B5EF4-FFF2-40B4-BE49-F238E27FC236}">
                <a16:creationId xmlns:a16="http://schemas.microsoft.com/office/drawing/2014/main" id="{F527B294-58BD-48F8-8427-EAFACB9DE376}"/>
              </a:ext>
            </a:extLst>
          </p:cNvPr>
          <p:cNvSpPr txBox="1">
            <a:spLocks/>
          </p:cNvSpPr>
          <p:nvPr/>
        </p:nvSpPr>
        <p:spPr>
          <a:xfrm>
            <a:off x="7982049" y="2829052"/>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err="1">
                <a:cs typeface="Calibri"/>
              </a:rPr>
              <a:t>EcoSchoolsLCC</a:t>
            </a:r>
            <a:endParaRPr lang="en-US" err="1"/>
          </a:p>
        </p:txBody>
      </p:sp>
      <p:sp>
        <p:nvSpPr>
          <p:cNvPr id="26" name="Content Placeholder 20">
            <a:extLst>
              <a:ext uri="{FF2B5EF4-FFF2-40B4-BE49-F238E27FC236}">
                <a16:creationId xmlns:a16="http://schemas.microsoft.com/office/drawing/2014/main" id="{DE4D4C81-9886-464A-9BC8-C172E5AB301E}"/>
              </a:ext>
            </a:extLst>
          </p:cNvPr>
          <p:cNvSpPr txBox="1">
            <a:spLocks/>
          </p:cNvSpPr>
          <p:nvPr/>
        </p:nvSpPr>
        <p:spPr>
          <a:xfrm>
            <a:off x="2399714" y="4049549"/>
            <a:ext cx="6144513"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schools.leicester.gov.uk/eco-schools </a:t>
            </a:r>
          </a:p>
        </p:txBody>
      </p:sp>
      <p:sp>
        <p:nvSpPr>
          <p:cNvPr id="27" name="Content Placeholder 20">
            <a:extLst>
              <a:ext uri="{FF2B5EF4-FFF2-40B4-BE49-F238E27FC236}">
                <a16:creationId xmlns:a16="http://schemas.microsoft.com/office/drawing/2014/main" id="{1680B09C-0B46-4B37-BE7D-416D7BA7CA9C}"/>
              </a:ext>
            </a:extLst>
          </p:cNvPr>
          <p:cNvSpPr txBox="1">
            <a:spLocks/>
          </p:cNvSpPr>
          <p:nvPr/>
        </p:nvSpPr>
        <p:spPr>
          <a:xfrm>
            <a:off x="2396750" y="5126850"/>
            <a:ext cx="6091677" cy="9164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hlinkClick r:id="rId8"/>
              </a:rPr>
              <a:t>Eco-Schools@leicester.gov.uk</a:t>
            </a:r>
            <a:r>
              <a:rPr lang="en-US" b="1">
                <a:cs typeface="Calibri"/>
              </a:rPr>
              <a:t> </a:t>
            </a:r>
            <a:endParaRPr lang="en-US">
              <a:cs typeface="Calibri"/>
            </a:endParaRPr>
          </a:p>
          <a:p>
            <a:pPr marL="0" indent="0">
              <a:buNone/>
            </a:pPr>
            <a:r>
              <a:rPr lang="en-US" b="1">
                <a:cs typeface="Calibri"/>
              </a:rPr>
              <a:t>(sign up for newsletter and </a:t>
            </a:r>
            <a:r>
              <a:rPr lang="en-US" b="1" err="1">
                <a:cs typeface="Calibri"/>
              </a:rPr>
              <a:t>eBulletins</a:t>
            </a:r>
            <a:r>
              <a:rPr lang="en-US" b="1">
                <a:cs typeface="Calibri"/>
              </a:rPr>
              <a:t>) </a:t>
            </a:r>
            <a:endParaRPr lang="en-US">
              <a:cs typeface="Calibri"/>
            </a:endParaRPr>
          </a:p>
        </p:txBody>
      </p:sp>
    </p:spTree>
    <p:extLst>
      <p:ext uri="{BB962C8B-B14F-4D97-AF65-F5344CB8AC3E}">
        <p14:creationId xmlns:p14="http://schemas.microsoft.com/office/powerpoint/2010/main" val="261650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election of photos fro Celebration events">
            <a:extLst>
              <a:ext uri="{FF2B5EF4-FFF2-40B4-BE49-F238E27FC236}">
                <a16:creationId xmlns:a16="http://schemas.microsoft.com/office/drawing/2014/main" id="{7A54A350-9B2B-4468-AE05-3C25283C27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498D3D7-2543-40B7-811B-72465857593E}"/>
              </a:ext>
            </a:extLst>
          </p:cNvPr>
          <p:cNvSpPr>
            <a:spLocks noGrp="1"/>
          </p:cNvSpPr>
          <p:nvPr>
            <p:ph type="title"/>
          </p:nvPr>
        </p:nvSpPr>
        <p:spPr>
          <a:xfrm>
            <a:off x="833273" y="2152075"/>
            <a:ext cx="4204137" cy="1342754"/>
          </a:xfrm>
        </p:spPr>
        <p:txBody>
          <a:bodyPr>
            <a:normAutofit/>
          </a:bodyPr>
          <a:lstStyle/>
          <a:p>
            <a:pPr algn="ctr"/>
            <a:r>
              <a:rPr lang="en-US" sz="3600" b="1">
                <a:cs typeface="Calibri Light"/>
              </a:rPr>
              <a:t>Eco-Schools and Food for Life Celebrations</a:t>
            </a:r>
            <a:endParaRPr lang="en-US" sz="3600" b="1"/>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93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B1B1-1D26-452C-9A4B-608414F9468E}"/>
              </a:ext>
            </a:extLst>
          </p:cNvPr>
          <p:cNvSpPr>
            <a:spLocks noGrp="1"/>
          </p:cNvSpPr>
          <p:nvPr>
            <p:ph type="title"/>
          </p:nvPr>
        </p:nvSpPr>
        <p:spPr/>
        <p:txBody>
          <a:bodyPr>
            <a:normAutofit/>
          </a:bodyPr>
          <a:lstStyle/>
          <a:p>
            <a:r>
              <a:rPr lang="en-GB" b="1">
                <a:solidFill>
                  <a:srgbClr val="000000"/>
                </a:solidFill>
              </a:rPr>
              <a:t>Eco-Schools – Our Work in Leicester</a:t>
            </a:r>
            <a:endParaRPr lang="en-GB" b="1"/>
          </a:p>
        </p:txBody>
      </p:sp>
      <p:sp>
        <p:nvSpPr>
          <p:cNvPr id="3" name="Content Placeholder 2">
            <a:extLst>
              <a:ext uri="{FF2B5EF4-FFF2-40B4-BE49-F238E27FC236}">
                <a16:creationId xmlns:a16="http://schemas.microsoft.com/office/drawing/2014/main" id="{BF2DE177-777C-4EB3-A52F-F923850ADD26}"/>
              </a:ext>
            </a:extLst>
          </p:cNvPr>
          <p:cNvSpPr>
            <a:spLocks noGrp="1"/>
          </p:cNvSpPr>
          <p:nvPr>
            <p:ph idx="1"/>
          </p:nvPr>
        </p:nvSpPr>
        <p:spPr>
          <a:xfrm>
            <a:off x="721659" y="1924237"/>
            <a:ext cx="11147502" cy="4351338"/>
          </a:xfrm>
        </p:spPr>
        <p:txBody>
          <a:bodyPr vert="horz" lIns="91440" tIns="45720" rIns="91440" bIns="45720" rtlCol="0" anchor="t">
            <a:normAutofit/>
          </a:bodyPr>
          <a:lstStyle/>
          <a:p>
            <a:r>
              <a:rPr lang="en-GB">
                <a:cs typeface="Calibri"/>
              </a:rPr>
              <a:t>Promoted Eco-Schools as an award since September 2014 (114 schools)</a:t>
            </a:r>
          </a:p>
          <a:p>
            <a:endParaRPr lang="en-GB">
              <a:cs typeface="Calibri"/>
            </a:endParaRPr>
          </a:p>
          <a:p>
            <a:r>
              <a:rPr lang="en-GB">
                <a:cs typeface="Calibri"/>
              </a:rPr>
              <a:t>109 registered on the programme</a:t>
            </a:r>
            <a:endParaRPr lang="en-GB"/>
          </a:p>
          <a:p>
            <a:r>
              <a:rPr lang="en-GB">
                <a:cs typeface="Calibri"/>
              </a:rPr>
              <a:t>of those, 91 have achieved bronze</a:t>
            </a:r>
          </a:p>
          <a:p>
            <a:r>
              <a:rPr lang="en-GB">
                <a:cs typeface="Calibri"/>
              </a:rPr>
              <a:t>of those, 78 have achieved silver</a:t>
            </a:r>
          </a:p>
          <a:p>
            <a:r>
              <a:rPr lang="en-GB">
                <a:cs typeface="Calibri"/>
              </a:rPr>
              <a:t>of those 48 have achieved Green Flag </a:t>
            </a:r>
          </a:p>
        </p:txBody>
      </p:sp>
      <p:pic>
        <p:nvPicPr>
          <p:cNvPr id="6" name="Picture 6" descr="Image of eco school logos">
            <a:extLst>
              <a:ext uri="{FF2B5EF4-FFF2-40B4-BE49-F238E27FC236}">
                <a16:creationId xmlns:a16="http://schemas.microsoft.com/office/drawing/2014/main" id="{E3636E1C-5519-4643-B3F4-64D2DB5011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181" y="5642344"/>
            <a:ext cx="2743200" cy="851338"/>
          </a:xfrm>
          <a:prstGeom prst="rect">
            <a:avLst/>
          </a:prstGeom>
        </p:spPr>
      </p:pic>
      <p:pic>
        <p:nvPicPr>
          <p:cNvPr id="4" name="Picture 4" descr="Graph to show number of eco schools in Leicester">
            <a:extLst>
              <a:ext uri="{FF2B5EF4-FFF2-40B4-BE49-F238E27FC236}">
                <a16:creationId xmlns:a16="http://schemas.microsoft.com/office/drawing/2014/main" id="{8837998F-F17C-47EF-A702-BFFDC07A7D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39829" y="2754936"/>
            <a:ext cx="5317273" cy="3741813"/>
          </a:xfrm>
          <a:prstGeom prst="rect">
            <a:avLst/>
          </a:prstGeom>
        </p:spPr>
      </p:pic>
    </p:spTree>
    <p:extLst>
      <p:ext uri="{BB962C8B-B14F-4D97-AF65-F5344CB8AC3E}">
        <p14:creationId xmlns:p14="http://schemas.microsoft.com/office/powerpoint/2010/main" val="411730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Diagram of the eco-schools seven steps model">
            <a:extLst>
              <a:ext uri="{FF2B5EF4-FFF2-40B4-BE49-F238E27FC236}">
                <a16:creationId xmlns:a16="http://schemas.microsoft.com/office/drawing/2014/main" id="{AA00C9D8-6099-4C3B-8470-2796833D05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621690" y="356774"/>
            <a:ext cx="6243262" cy="6369144"/>
          </a:xfrm>
          <a:prstGeom prst="rect">
            <a:avLst/>
          </a:prstGeom>
          <a:effectLst/>
        </p:spPr>
      </p:pic>
      <p:sp>
        <p:nvSpPr>
          <p:cNvPr id="2" name="Title 1">
            <a:extLst>
              <a:ext uri="{FF2B5EF4-FFF2-40B4-BE49-F238E27FC236}">
                <a16:creationId xmlns:a16="http://schemas.microsoft.com/office/drawing/2014/main" id="{594075EC-8E43-4435-9D90-294C456417DF}"/>
              </a:ext>
            </a:extLst>
          </p:cNvPr>
          <p:cNvSpPr>
            <a:spLocks noGrp="1"/>
          </p:cNvSpPr>
          <p:nvPr>
            <p:ph type="title"/>
          </p:nvPr>
        </p:nvSpPr>
        <p:spPr>
          <a:xfrm>
            <a:off x="648929" y="629266"/>
            <a:ext cx="5127031" cy="1676603"/>
          </a:xfrm>
        </p:spPr>
        <p:txBody>
          <a:bodyPr vert="horz" lIns="91440" tIns="45720" rIns="91440" bIns="45720" rtlCol="0">
            <a:normAutofit fontScale="90000"/>
          </a:bodyPr>
          <a:lstStyle/>
          <a:p>
            <a:r>
              <a:rPr lang="en-US"/>
              <a:t>Eco-Schools </a:t>
            </a:r>
            <a:r>
              <a:rPr lang="en-GB"/>
              <a:t>Programme</a:t>
            </a:r>
            <a:br>
              <a:rPr lang="en-US"/>
            </a:br>
            <a:r>
              <a:rPr lang="en-US"/>
              <a:t>7 step model</a:t>
            </a:r>
          </a:p>
        </p:txBody>
      </p:sp>
      <p:pic>
        <p:nvPicPr>
          <p:cNvPr id="3" name="Picture 7" descr="eco schools logo">
            <a:extLst>
              <a:ext uri="{FF2B5EF4-FFF2-40B4-BE49-F238E27FC236}">
                <a16:creationId xmlns:a16="http://schemas.microsoft.com/office/drawing/2014/main" id="{783D1F55-A60D-4C45-BDC7-6DEDD711E2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
          <a:stretch/>
        </p:blipFill>
        <p:spPr>
          <a:xfrm>
            <a:off x="329893" y="5053970"/>
            <a:ext cx="1429354" cy="1534241"/>
          </a:xfrm>
          <a:prstGeom prst="rect">
            <a:avLst/>
          </a:prstGeom>
        </p:spPr>
      </p:pic>
    </p:spTree>
    <p:extLst>
      <p:ext uri="{BB962C8B-B14F-4D97-AF65-F5344CB8AC3E}">
        <p14:creationId xmlns:p14="http://schemas.microsoft.com/office/powerpoint/2010/main" val="240109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503664" y="1751284"/>
            <a:ext cx="6631260" cy="4788094"/>
          </a:xfrm>
        </p:spPr>
        <p:txBody>
          <a:bodyPr vert="horz" lIns="91440" tIns="45720" rIns="91440" bIns="45720" rtlCol="0" anchor="t">
            <a:normAutofit/>
          </a:bodyPr>
          <a:lstStyle/>
          <a:p>
            <a:r>
              <a:rPr lang="en-US">
                <a:cs typeface="Calibri"/>
              </a:rPr>
              <a:t>Step 1 – Eco-Committee, the heart of an Eco-Schools action and learning</a:t>
            </a:r>
          </a:p>
          <a:p>
            <a:endParaRPr lang="en-US">
              <a:cs typeface="Calibri"/>
            </a:endParaRPr>
          </a:p>
          <a:p>
            <a:pPr lvl="1"/>
            <a:r>
              <a:rPr lang="en-US">
                <a:cs typeface="Calibri"/>
              </a:rPr>
              <a:t>At least one pupil form each year group</a:t>
            </a:r>
          </a:p>
          <a:p>
            <a:pPr lvl="1"/>
            <a:r>
              <a:rPr lang="en-US">
                <a:cs typeface="Calibri"/>
              </a:rPr>
              <a:t>Meet at least once per half term</a:t>
            </a:r>
          </a:p>
          <a:p>
            <a:pPr lvl="1"/>
            <a:r>
              <a:rPr lang="en-US">
                <a:cs typeface="Calibri"/>
              </a:rPr>
              <a:t>Share responsibility for running meetings</a:t>
            </a:r>
          </a:p>
          <a:p>
            <a:pPr lvl="1"/>
            <a:r>
              <a:rPr lang="en-US">
                <a:cs typeface="Calibri"/>
              </a:rPr>
              <a:t>Records of minutes are kept</a:t>
            </a:r>
          </a:p>
          <a:p>
            <a:pPr lvl="1"/>
            <a:r>
              <a:rPr lang="en-US">
                <a:cs typeface="Calibri"/>
              </a:rPr>
              <a:t>Minutes displayed on the Eco-board</a:t>
            </a:r>
          </a:p>
          <a:p>
            <a:pPr lvl="1"/>
            <a:r>
              <a:rPr lang="en-US" i="1">
                <a:cs typeface="Calibri"/>
              </a:rPr>
              <a:t>Representative from parents, governors or senior leaders </a:t>
            </a:r>
          </a:p>
          <a:p>
            <a:endParaRPr lang="en-US">
              <a:cs typeface="Calibri"/>
            </a:endParaRPr>
          </a:p>
          <a:p>
            <a:endParaRPr lang="en-US">
              <a:cs typeface="Calibri"/>
            </a:endParaRPr>
          </a:p>
          <a:p>
            <a:pPr marL="0" indent="0">
              <a:buNone/>
            </a:pPr>
            <a:endParaRPr lang="en-US">
              <a:cs typeface="Calibri"/>
            </a:endParaRPr>
          </a:p>
        </p:txBody>
      </p:sp>
      <p:pic>
        <p:nvPicPr>
          <p:cNvPr id="4" name="Picture 4" descr="Eco School video - Eco Committee" title="Eco School video - Eco Committee">
            <a:hlinkClick r:id="" action="ppaction://media"/>
            <a:extLst>
              <a:ext uri="{FF2B5EF4-FFF2-40B4-BE49-F238E27FC236}">
                <a16:creationId xmlns:a16="http://schemas.microsoft.com/office/drawing/2014/main" id="{ABFB1576-E15C-440D-B456-335F1112B2CD}"/>
              </a:ext>
            </a:extLst>
          </p:cNvPr>
          <p:cNvPicPr>
            <a:picLocks noRot="1" noChangeAspect="1"/>
          </p:cNvPicPr>
          <p:nvPr>
            <a:videoFile r:link="rId1"/>
          </p:nvPr>
        </p:nvPicPr>
        <p:blipFill>
          <a:blip r:embed="rId3"/>
          <a:stretch>
            <a:fillRect/>
          </a:stretch>
        </p:blipFill>
        <p:spPr>
          <a:xfrm>
            <a:off x="7275469" y="3161989"/>
            <a:ext cx="4572000" cy="3324457"/>
          </a:xfrm>
          <a:prstGeom prst="rect">
            <a:avLst/>
          </a:prstGeom>
        </p:spPr>
      </p:pic>
      <p:sp>
        <p:nvSpPr>
          <p:cNvPr id="6" name="TextBox 5">
            <a:extLst>
              <a:ext uri="{FF2B5EF4-FFF2-40B4-BE49-F238E27FC236}">
                <a16:creationId xmlns:a16="http://schemas.microsoft.com/office/drawing/2014/main" id="{CF16CF84-CF18-4568-8B05-E8A512E857C4}"/>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EYFS resources</a:t>
            </a:r>
            <a:endParaRPr lang="en-US"/>
          </a:p>
          <a:p>
            <a:r>
              <a:rPr lang="en-US">
                <a:hlinkClick r:id="rId5"/>
              </a:rPr>
              <a:t>Primary resources</a:t>
            </a:r>
            <a:endParaRPr lang="en-US">
              <a:cs typeface="Calibri"/>
              <a:hlinkClick r:id="rId5"/>
            </a:endParaRPr>
          </a:p>
          <a:p>
            <a:r>
              <a:rPr lang="en-US">
                <a:cs typeface="Calibri"/>
                <a:hlinkClick r:id="rId6"/>
              </a:rPr>
              <a:t>Secondary resources</a:t>
            </a:r>
          </a:p>
          <a:p>
            <a:endParaRPr lang="en-US">
              <a:cs typeface="Calibri"/>
            </a:endParaRPr>
          </a:p>
        </p:txBody>
      </p:sp>
      <p:pic>
        <p:nvPicPr>
          <p:cNvPr id="7" name="Picture 7" descr="Image from Litter Less 2019 Celebration">
            <a:extLst>
              <a:ext uri="{FF2B5EF4-FFF2-40B4-BE49-F238E27FC236}">
                <a16:creationId xmlns:a16="http://schemas.microsoft.com/office/drawing/2014/main" id="{19650E17-6255-4D5D-856C-54F2B2E447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8625" y="1377421"/>
            <a:ext cx="2464420" cy="1650764"/>
          </a:xfrm>
          <a:prstGeom prst="rect">
            <a:avLst/>
          </a:prstGeom>
        </p:spPr>
      </p:pic>
      <p:sp>
        <p:nvSpPr>
          <p:cNvPr id="10" name="Title 1">
            <a:extLst>
              <a:ext uri="{FF2B5EF4-FFF2-40B4-BE49-F238E27FC236}">
                <a16:creationId xmlns:a16="http://schemas.microsoft.com/office/drawing/2014/main" id="{39B1C2BA-454D-4386-ADDD-1747816825F5}"/>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 </a:t>
            </a:r>
            <a:r>
              <a:rPr lang="en-US" b="1">
                <a:solidFill>
                  <a:schemeClr val="bg1"/>
                </a:solidFill>
                <a:ea typeface="+mj-lt"/>
                <a:cs typeface="+mj-lt"/>
              </a:rPr>
              <a:t>1</a:t>
            </a:r>
            <a:endParaRPr lang="en-US" b="1">
              <a:solidFill>
                <a:schemeClr val="bg1"/>
              </a:solidFill>
            </a:endParaRPr>
          </a:p>
        </p:txBody>
      </p:sp>
      <p:pic>
        <p:nvPicPr>
          <p:cNvPr id="12" name="Picture 7" descr="Eco schools logo">
            <a:extLst>
              <a:ext uri="{FF2B5EF4-FFF2-40B4-BE49-F238E27FC236}">
                <a16:creationId xmlns:a16="http://schemas.microsoft.com/office/drawing/2014/main" id="{6E9F468F-F5C1-42DC-BFCF-C2AC3ADE31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5" name="Title 1" hidden="1">
            <a:extLst>
              <a:ext uri="{FF2B5EF4-FFF2-40B4-BE49-F238E27FC236}">
                <a16:creationId xmlns:a16="http://schemas.microsoft.com/office/drawing/2014/main" id="{C0C8685A-BDEA-43A8-8FCF-037823C6C15F}"/>
              </a:ext>
            </a:extLst>
          </p:cNvPr>
          <p:cNvSpPr>
            <a:spLocks noGrp="1"/>
          </p:cNvSpPr>
          <p:nvPr>
            <p:ph type="title"/>
          </p:nvPr>
        </p:nvSpPr>
        <p:spPr>
          <a:xfrm>
            <a:off x="476738" y="189279"/>
            <a:ext cx="10515600" cy="1325563"/>
          </a:xfrm>
        </p:spPr>
        <p:txBody>
          <a:bodyPr/>
          <a:lstStyle/>
          <a:p>
            <a:r>
              <a:rPr lang="en-US" b="1">
                <a:cs typeface="Calibri Light"/>
              </a:rPr>
              <a:t>Step 1</a:t>
            </a:r>
            <a:endParaRPr lang="en-US"/>
          </a:p>
        </p:txBody>
      </p:sp>
    </p:spTree>
    <p:extLst>
      <p:ext uri="{BB962C8B-B14F-4D97-AF65-F5344CB8AC3E}">
        <p14:creationId xmlns:p14="http://schemas.microsoft.com/office/powerpoint/2010/main" val="541870188"/>
      </p:ext>
    </p:extLst>
  </p:cSld>
  <p:clrMapOvr>
    <a:masterClrMapping/>
  </p:clrMapOvr>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e81aafc-fd34-4312-b93c-d826609449c2">
      <UserInfo>
        <DisplayName>Amy Peace</DisplayName>
        <AccountId>7</AccountId>
        <AccountType/>
      </UserInfo>
      <UserInfo>
        <DisplayName>Lee Jowett</DisplayName>
        <AccountId>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8911A1E909F4E9595BF2C7B42E9AE" ma:contentTypeVersion="12" ma:contentTypeDescription="Create a new document." ma:contentTypeScope="" ma:versionID="838c4bede8e2019a0433f70faf005289">
  <xsd:schema xmlns:xsd="http://www.w3.org/2001/XMLSchema" xmlns:xs="http://www.w3.org/2001/XMLSchema" xmlns:p="http://schemas.microsoft.com/office/2006/metadata/properties" xmlns:ns2="88f3f2ec-c201-4fb7-9df7-0e4dfec7c90c" xmlns:ns3="fe81aafc-fd34-4312-b93c-d826609449c2" targetNamespace="http://schemas.microsoft.com/office/2006/metadata/properties" ma:root="true" ma:fieldsID="5574cbc8d1e468f330d9d84727a3d07c" ns2:_="" ns3:_="">
    <xsd:import namespace="88f3f2ec-c201-4fb7-9df7-0e4dfec7c90c"/>
    <xsd:import namespace="fe81aafc-fd34-4312-b93c-d826609449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3f2ec-c201-4fb7-9df7-0e4dfec7c9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81aafc-fd34-4312-b93c-d826609449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B995FE-1084-4477-8401-C6BA89F87FF3}">
  <ds:schemaRefs>
    <ds:schemaRef ds:uri="http://schemas.microsoft.com/sharepoint/v3/contenttype/forms"/>
  </ds:schemaRefs>
</ds:datastoreItem>
</file>

<file path=customXml/itemProps2.xml><?xml version="1.0" encoding="utf-8"?>
<ds:datastoreItem xmlns:ds="http://schemas.openxmlformats.org/officeDocument/2006/customXml" ds:itemID="{CED64F1E-BF00-4C4B-97B1-33B50C9B3E8E}">
  <ds:schemaRefs>
    <ds:schemaRef ds:uri="88f3f2ec-c201-4fb7-9df7-0e4dfec7c90c"/>
    <ds:schemaRef ds:uri="fe81aafc-fd34-4312-b93c-d826609449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780B62-042A-4D56-B352-09C25BD50C4D}">
  <ds:schemaRefs>
    <ds:schemaRef ds:uri="88f3f2ec-c201-4fb7-9df7-0e4dfec7c90c"/>
    <ds:schemaRef ds:uri="fe81aafc-fd34-4312-b93c-d826609449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3916</Words>
  <Application>Microsoft Office PowerPoint</Application>
  <PresentationFormat>Widescreen</PresentationFormat>
  <Paragraphs>428</Paragraphs>
  <Slides>54</Slides>
  <Notes>2</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Arial,Sans-Serif</vt:lpstr>
      <vt:lpstr>Calibri</vt:lpstr>
      <vt:lpstr>Calibri Light</vt:lpstr>
      <vt:lpstr>Franklin Gothic Book</vt:lpstr>
      <vt:lpstr>Office Theme</vt:lpstr>
      <vt:lpstr>#EcoTeach Webinar  School Grounds  </vt:lpstr>
      <vt:lpstr>#EcoTeachMeet Webinar Series </vt:lpstr>
      <vt:lpstr>Overview of #EcoTeach Webinar format and dates/times of webinars</vt:lpstr>
      <vt:lpstr>What is Environmental Education Leicester?</vt:lpstr>
      <vt:lpstr>Eco-Schools Roadshow </vt:lpstr>
      <vt:lpstr>Eco-Schools and Food for Life Celebrations</vt:lpstr>
      <vt:lpstr>Eco-Schools – Our Work in Leicester</vt:lpstr>
      <vt:lpstr>Eco-Schools Programme 7 step model</vt:lpstr>
      <vt:lpstr>Step 1</vt:lpstr>
      <vt:lpstr>Step 2</vt:lpstr>
      <vt:lpstr>Step 3</vt:lpstr>
      <vt:lpstr>Step 4</vt:lpstr>
      <vt:lpstr>Step 5</vt:lpstr>
      <vt:lpstr>Step 6</vt:lpstr>
      <vt:lpstr>Eco-Schools model  - 7 steps</vt:lpstr>
      <vt:lpstr>Eco-Schools model 10 topics</vt:lpstr>
      <vt:lpstr>Key things to think about in topics</vt:lpstr>
      <vt:lpstr>School Grounds Projects </vt:lpstr>
      <vt:lpstr>Edible Playgrounds</vt:lpstr>
      <vt:lpstr>Woodland Trust Trees for Schools</vt:lpstr>
      <vt:lpstr>Woodland Trust Resources</vt:lpstr>
      <vt:lpstr>Outdoor Classroom Days</vt:lpstr>
      <vt:lpstr>Wild Forest School</vt:lpstr>
      <vt:lpstr>Wild Forest School</vt:lpstr>
      <vt:lpstr>Wild Areas </vt:lpstr>
      <vt:lpstr>Wild Areas </vt:lpstr>
      <vt:lpstr>Wild Areas</vt:lpstr>
      <vt:lpstr>Wild Areas video</vt:lpstr>
      <vt:lpstr>#EcoSchoolsAtHome</vt:lpstr>
      <vt:lpstr>EcoSchools Pinterest</vt:lpstr>
      <vt:lpstr>Grow Wild</vt:lpstr>
      <vt:lpstr>Royal Horticultural Society</vt:lpstr>
      <vt:lpstr>Learning through Landscapes</vt:lpstr>
      <vt:lpstr>Learning through Landscapes  International Conference 2021</vt:lpstr>
      <vt:lpstr>Forest School Network</vt:lpstr>
      <vt:lpstr>Wilko Project (2018-19)</vt:lpstr>
      <vt:lpstr>Wilko Project</vt:lpstr>
      <vt:lpstr>Grow Your Own Grub</vt:lpstr>
      <vt:lpstr>Pumpkin Garden</vt:lpstr>
      <vt:lpstr>Community Food Support Programme </vt:lpstr>
      <vt:lpstr>Linking Schools and the Community  through Food Growing</vt:lpstr>
      <vt:lpstr>Support During the Covid-19 Crisis </vt:lpstr>
      <vt:lpstr>Enstruct</vt:lpstr>
      <vt:lpstr>Countryside Classroom</vt:lpstr>
      <vt:lpstr>Curriculum Links – Wild about Learning</vt:lpstr>
      <vt:lpstr>Wild about learning video</vt:lpstr>
      <vt:lpstr>Additional Links for</vt:lpstr>
      <vt:lpstr>Declaring a Climate Emergency in School</vt:lpstr>
      <vt:lpstr>Climate Emergency Documents</vt:lpstr>
      <vt:lpstr>Other opportunities coming up </vt:lpstr>
      <vt:lpstr>Grant opportunities </vt:lpstr>
      <vt:lpstr>Questions and Answers</vt:lpstr>
      <vt:lpstr>Future Webinars </vt:lpstr>
      <vt:lpstr>Keeping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#EcoTeach Webinar  School Grounds</dc:title>
  <dc:creator>Lee Jowett</dc:creator>
  <cp:lastModifiedBy>Amy Peace</cp:lastModifiedBy>
  <cp:revision>2</cp:revision>
  <dcterms:created xsi:type="dcterms:W3CDTF">2020-05-01T18:14:00Z</dcterms:created>
  <dcterms:modified xsi:type="dcterms:W3CDTF">2020-05-06T10:30:03Z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0x0101008E68911A1E909F4E9595BF2C7B42E9AE</vt:lpwstr>
  </property>
</Properties>
</file>