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64" r:id="rId4"/>
    <p:sldId id="265" r:id="rId5"/>
    <p:sldId id="266" r:id="rId6"/>
    <p:sldId id="267" r:id="rId7"/>
    <p:sldId id="272" r:id="rId8"/>
    <p:sldId id="268" r:id="rId9"/>
    <p:sldId id="269" r:id="rId10"/>
    <p:sldId id="270" r:id="rId11"/>
    <p:sldId id="271" r:id="rId12"/>
    <p:sldId id="273"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867" autoAdjust="0"/>
  </p:normalViewPr>
  <p:slideViewPr>
    <p:cSldViewPr snapToGrid="0">
      <p:cViewPr varScale="1">
        <p:scale>
          <a:sx n="67" d="100"/>
          <a:sy n="67" d="100"/>
        </p:scale>
        <p:origin x="582" y="7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364E3E-9966-43A7-9AA1-56734027BC53}" type="datetimeFigureOut">
              <a:rPr lang="en-GB" smtClean="0"/>
              <a:t>11/12/2019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AD6C01-0C7D-402F-AA29-F1A826AE3409}" type="slidenum">
              <a:rPr lang="en-GB" smtClean="0"/>
              <a:t>‹#›</a:t>
            </a:fld>
            <a:endParaRPr lang="en-GB"/>
          </a:p>
        </p:txBody>
      </p:sp>
    </p:spTree>
    <p:extLst>
      <p:ext uri="{BB962C8B-B14F-4D97-AF65-F5344CB8AC3E}">
        <p14:creationId xmlns:p14="http://schemas.microsoft.com/office/powerpoint/2010/main" val="3659128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AD6C01-0C7D-402F-AA29-F1A826AE3409}" type="slidenum">
              <a:rPr lang="en-GB" smtClean="0"/>
              <a:t>13</a:t>
            </a:fld>
            <a:endParaRPr lang="en-GB"/>
          </a:p>
        </p:txBody>
      </p:sp>
    </p:spTree>
    <p:extLst>
      <p:ext uri="{BB962C8B-B14F-4D97-AF65-F5344CB8AC3E}">
        <p14:creationId xmlns:p14="http://schemas.microsoft.com/office/powerpoint/2010/main" val="1649214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65E38-3880-4091-88E7-8F6A30C5FA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2411168-5C9D-4E3C-85C6-A8D991DC81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F4271D6-14D4-458C-8E23-B7E0F1182878}"/>
              </a:ext>
            </a:extLst>
          </p:cNvPr>
          <p:cNvSpPr>
            <a:spLocks noGrp="1"/>
          </p:cNvSpPr>
          <p:nvPr>
            <p:ph type="dt" sz="half" idx="10"/>
          </p:nvPr>
        </p:nvSpPr>
        <p:spPr/>
        <p:txBody>
          <a:bodyPr/>
          <a:lstStyle/>
          <a:p>
            <a:fld id="{9B444ACF-A08F-4040-B24F-02E75AD17BD0}" type="datetimeFigureOut">
              <a:rPr lang="en-GB" smtClean="0"/>
              <a:t>11/12/2019</a:t>
            </a:fld>
            <a:endParaRPr lang="en-GB" dirty="0"/>
          </a:p>
        </p:txBody>
      </p:sp>
      <p:sp>
        <p:nvSpPr>
          <p:cNvPr id="5" name="Footer Placeholder 4">
            <a:extLst>
              <a:ext uri="{FF2B5EF4-FFF2-40B4-BE49-F238E27FC236}">
                <a16:creationId xmlns:a16="http://schemas.microsoft.com/office/drawing/2014/main" id="{C678360A-70E5-45C9-B596-8ADE84D58AF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A4C8D83-6B01-4394-88DA-CAA35BD8DDAF}"/>
              </a:ext>
            </a:extLst>
          </p:cNvPr>
          <p:cNvSpPr>
            <a:spLocks noGrp="1"/>
          </p:cNvSpPr>
          <p:nvPr>
            <p:ph type="sldNum" sz="quarter" idx="12"/>
          </p:nvPr>
        </p:nvSpPr>
        <p:spPr/>
        <p:txBody>
          <a:bodyPr/>
          <a:lstStyle/>
          <a:p>
            <a:fld id="{55290932-C539-4338-9F8A-7F25AAD1EE4C}" type="slidenum">
              <a:rPr lang="en-GB" smtClean="0"/>
              <a:t>‹#›</a:t>
            </a:fld>
            <a:endParaRPr lang="en-GB"/>
          </a:p>
        </p:txBody>
      </p:sp>
    </p:spTree>
    <p:extLst>
      <p:ext uri="{BB962C8B-B14F-4D97-AF65-F5344CB8AC3E}">
        <p14:creationId xmlns:p14="http://schemas.microsoft.com/office/powerpoint/2010/main" val="2387088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BA178-4A18-4E4B-8BE3-983B7650C61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5F8DCEB-557E-4D82-ACA9-5553D116EE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A0FE98-901F-4199-A396-0972F4D680E8}"/>
              </a:ext>
            </a:extLst>
          </p:cNvPr>
          <p:cNvSpPr>
            <a:spLocks noGrp="1"/>
          </p:cNvSpPr>
          <p:nvPr>
            <p:ph type="dt" sz="half" idx="10"/>
          </p:nvPr>
        </p:nvSpPr>
        <p:spPr/>
        <p:txBody>
          <a:bodyPr/>
          <a:lstStyle/>
          <a:p>
            <a:fld id="{9B444ACF-A08F-4040-B24F-02E75AD17BD0}" type="datetimeFigureOut">
              <a:rPr lang="en-GB" smtClean="0"/>
              <a:t>11/12/2019</a:t>
            </a:fld>
            <a:endParaRPr lang="en-GB"/>
          </a:p>
        </p:txBody>
      </p:sp>
      <p:sp>
        <p:nvSpPr>
          <p:cNvPr id="5" name="Footer Placeholder 4">
            <a:extLst>
              <a:ext uri="{FF2B5EF4-FFF2-40B4-BE49-F238E27FC236}">
                <a16:creationId xmlns:a16="http://schemas.microsoft.com/office/drawing/2014/main" id="{0B255660-5CB3-4EFB-9328-1AC7DFA3D0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1B5235-7DDE-4B59-AE71-F696EB18724A}"/>
              </a:ext>
            </a:extLst>
          </p:cNvPr>
          <p:cNvSpPr>
            <a:spLocks noGrp="1"/>
          </p:cNvSpPr>
          <p:nvPr>
            <p:ph type="sldNum" sz="quarter" idx="12"/>
          </p:nvPr>
        </p:nvSpPr>
        <p:spPr/>
        <p:txBody>
          <a:bodyPr/>
          <a:lstStyle/>
          <a:p>
            <a:fld id="{55290932-C539-4338-9F8A-7F25AAD1EE4C}" type="slidenum">
              <a:rPr lang="en-GB" smtClean="0"/>
              <a:t>‹#›</a:t>
            </a:fld>
            <a:endParaRPr lang="en-GB"/>
          </a:p>
        </p:txBody>
      </p:sp>
    </p:spTree>
    <p:extLst>
      <p:ext uri="{BB962C8B-B14F-4D97-AF65-F5344CB8AC3E}">
        <p14:creationId xmlns:p14="http://schemas.microsoft.com/office/powerpoint/2010/main" val="2850527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E101FE-99CC-480C-856F-E6BEE43C8A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EF0E32-8D49-4ADD-9883-2A4A421F72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9DF0B6-1D72-468C-8F8B-DE993D4324A9}"/>
              </a:ext>
            </a:extLst>
          </p:cNvPr>
          <p:cNvSpPr>
            <a:spLocks noGrp="1"/>
          </p:cNvSpPr>
          <p:nvPr>
            <p:ph type="dt" sz="half" idx="10"/>
          </p:nvPr>
        </p:nvSpPr>
        <p:spPr/>
        <p:txBody>
          <a:bodyPr/>
          <a:lstStyle/>
          <a:p>
            <a:fld id="{9B444ACF-A08F-4040-B24F-02E75AD17BD0}" type="datetimeFigureOut">
              <a:rPr lang="en-GB" smtClean="0"/>
              <a:t>11/12/2019</a:t>
            </a:fld>
            <a:endParaRPr lang="en-GB"/>
          </a:p>
        </p:txBody>
      </p:sp>
      <p:sp>
        <p:nvSpPr>
          <p:cNvPr id="5" name="Footer Placeholder 4">
            <a:extLst>
              <a:ext uri="{FF2B5EF4-FFF2-40B4-BE49-F238E27FC236}">
                <a16:creationId xmlns:a16="http://schemas.microsoft.com/office/drawing/2014/main" id="{7B5431CF-2936-4517-BBD0-5F1F9EF9C0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537F29-C3B6-43EC-AB3F-012D49CE23D7}"/>
              </a:ext>
            </a:extLst>
          </p:cNvPr>
          <p:cNvSpPr>
            <a:spLocks noGrp="1"/>
          </p:cNvSpPr>
          <p:nvPr>
            <p:ph type="sldNum" sz="quarter" idx="12"/>
          </p:nvPr>
        </p:nvSpPr>
        <p:spPr/>
        <p:txBody>
          <a:bodyPr/>
          <a:lstStyle/>
          <a:p>
            <a:fld id="{55290932-C539-4338-9F8A-7F25AAD1EE4C}" type="slidenum">
              <a:rPr lang="en-GB" smtClean="0"/>
              <a:t>‹#›</a:t>
            </a:fld>
            <a:endParaRPr lang="en-GB"/>
          </a:p>
        </p:txBody>
      </p:sp>
    </p:spTree>
    <p:extLst>
      <p:ext uri="{BB962C8B-B14F-4D97-AF65-F5344CB8AC3E}">
        <p14:creationId xmlns:p14="http://schemas.microsoft.com/office/powerpoint/2010/main" val="2320422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70D75-F279-4E4C-B875-0FD07045943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8EF5E06-63A9-4655-9BFA-AAD040299C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CE369E-FDD9-4F8F-B654-AA5FBF698F78}"/>
              </a:ext>
            </a:extLst>
          </p:cNvPr>
          <p:cNvSpPr>
            <a:spLocks noGrp="1"/>
          </p:cNvSpPr>
          <p:nvPr>
            <p:ph type="dt" sz="half" idx="10"/>
          </p:nvPr>
        </p:nvSpPr>
        <p:spPr/>
        <p:txBody>
          <a:bodyPr/>
          <a:lstStyle/>
          <a:p>
            <a:fld id="{9B444ACF-A08F-4040-B24F-02E75AD17BD0}" type="datetimeFigureOut">
              <a:rPr lang="en-GB" smtClean="0"/>
              <a:t>11/12/2019</a:t>
            </a:fld>
            <a:endParaRPr lang="en-GB"/>
          </a:p>
        </p:txBody>
      </p:sp>
      <p:sp>
        <p:nvSpPr>
          <p:cNvPr id="5" name="Footer Placeholder 4">
            <a:extLst>
              <a:ext uri="{FF2B5EF4-FFF2-40B4-BE49-F238E27FC236}">
                <a16:creationId xmlns:a16="http://schemas.microsoft.com/office/drawing/2014/main" id="{3F66BEE8-B32D-4994-A5A2-2F456F272C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E411D9-C95B-4393-BD5B-73C279AD4C7C}"/>
              </a:ext>
            </a:extLst>
          </p:cNvPr>
          <p:cNvSpPr>
            <a:spLocks noGrp="1"/>
          </p:cNvSpPr>
          <p:nvPr>
            <p:ph type="sldNum" sz="quarter" idx="12"/>
          </p:nvPr>
        </p:nvSpPr>
        <p:spPr/>
        <p:txBody>
          <a:bodyPr/>
          <a:lstStyle/>
          <a:p>
            <a:fld id="{55290932-C539-4338-9F8A-7F25AAD1EE4C}" type="slidenum">
              <a:rPr lang="en-GB" smtClean="0"/>
              <a:t>‹#›</a:t>
            </a:fld>
            <a:endParaRPr lang="en-GB"/>
          </a:p>
        </p:txBody>
      </p:sp>
    </p:spTree>
    <p:extLst>
      <p:ext uri="{BB962C8B-B14F-4D97-AF65-F5344CB8AC3E}">
        <p14:creationId xmlns:p14="http://schemas.microsoft.com/office/powerpoint/2010/main" val="528347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3D3F-6D09-4059-8D09-CE5066334F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06F4C12-12D4-47DF-AF7F-9953512E81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9FF7D8-A59A-4840-9A75-40E36712BA73}"/>
              </a:ext>
            </a:extLst>
          </p:cNvPr>
          <p:cNvSpPr>
            <a:spLocks noGrp="1"/>
          </p:cNvSpPr>
          <p:nvPr>
            <p:ph type="dt" sz="half" idx="10"/>
          </p:nvPr>
        </p:nvSpPr>
        <p:spPr/>
        <p:txBody>
          <a:bodyPr/>
          <a:lstStyle/>
          <a:p>
            <a:fld id="{9B444ACF-A08F-4040-B24F-02E75AD17BD0}" type="datetimeFigureOut">
              <a:rPr lang="en-GB" smtClean="0"/>
              <a:t>11/12/2019</a:t>
            </a:fld>
            <a:endParaRPr lang="en-GB"/>
          </a:p>
        </p:txBody>
      </p:sp>
      <p:sp>
        <p:nvSpPr>
          <p:cNvPr id="5" name="Footer Placeholder 4">
            <a:extLst>
              <a:ext uri="{FF2B5EF4-FFF2-40B4-BE49-F238E27FC236}">
                <a16:creationId xmlns:a16="http://schemas.microsoft.com/office/drawing/2014/main" id="{57EB8F5B-5D8A-4CA7-BFEA-651B4EA32C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1D791B-5F09-41BB-9B25-7464816A919B}"/>
              </a:ext>
            </a:extLst>
          </p:cNvPr>
          <p:cNvSpPr>
            <a:spLocks noGrp="1"/>
          </p:cNvSpPr>
          <p:nvPr>
            <p:ph type="sldNum" sz="quarter" idx="12"/>
          </p:nvPr>
        </p:nvSpPr>
        <p:spPr/>
        <p:txBody>
          <a:bodyPr/>
          <a:lstStyle/>
          <a:p>
            <a:fld id="{55290932-C539-4338-9F8A-7F25AAD1EE4C}" type="slidenum">
              <a:rPr lang="en-GB" smtClean="0"/>
              <a:t>‹#›</a:t>
            </a:fld>
            <a:endParaRPr lang="en-GB"/>
          </a:p>
        </p:txBody>
      </p:sp>
    </p:spTree>
    <p:extLst>
      <p:ext uri="{BB962C8B-B14F-4D97-AF65-F5344CB8AC3E}">
        <p14:creationId xmlns:p14="http://schemas.microsoft.com/office/powerpoint/2010/main" val="1671847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41773-7261-4064-9388-F76D00F0CB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5CFA429-334F-4CBE-956A-307CB25D15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5378693-E7EB-4BCD-A527-035D80C068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D4AA46A-C826-4A78-AB4F-C4418498C7CE}"/>
              </a:ext>
            </a:extLst>
          </p:cNvPr>
          <p:cNvSpPr>
            <a:spLocks noGrp="1"/>
          </p:cNvSpPr>
          <p:nvPr>
            <p:ph type="dt" sz="half" idx="10"/>
          </p:nvPr>
        </p:nvSpPr>
        <p:spPr/>
        <p:txBody>
          <a:bodyPr/>
          <a:lstStyle/>
          <a:p>
            <a:fld id="{9B444ACF-A08F-4040-B24F-02E75AD17BD0}" type="datetimeFigureOut">
              <a:rPr lang="en-GB" smtClean="0"/>
              <a:t>11/12/2019</a:t>
            </a:fld>
            <a:endParaRPr lang="en-GB"/>
          </a:p>
        </p:txBody>
      </p:sp>
      <p:sp>
        <p:nvSpPr>
          <p:cNvPr id="6" name="Footer Placeholder 5">
            <a:extLst>
              <a:ext uri="{FF2B5EF4-FFF2-40B4-BE49-F238E27FC236}">
                <a16:creationId xmlns:a16="http://schemas.microsoft.com/office/drawing/2014/main" id="{D4D33454-D7DF-48A3-A922-C26E48AB3F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9F9596-E5AB-4F2D-AFFC-F90055498705}"/>
              </a:ext>
            </a:extLst>
          </p:cNvPr>
          <p:cNvSpPr>
            <a:spLocks noGrp="1"/>
          </p:cNvSpPr>
          <p:nvPr>
            <p:ph type="sldNum" sz="quarter" idx="12"/>
          </p:nvPr>
        </p:nvSpPr>
        <p:spPr/>
        <p:txBody>
          <a:bodyPr/>
          <a:lstStyle/>
          <a:p>
            <a:fld id="{55290932-C539-4338-9F8A-7F25AAD1EE4C}" type="slidenum">
              <a:rPr lang="en-GB" smtClean="0"/>
              <a:t>‹#›</a:t>
            </a:fld>
            <a:endParaRPr lang="en-GB"/>
          </a:p>
        </p:txBody>
      </p:sp>
    </p:spTree>
    <p:extLst>
      <p:ext uri="{BB962C8B-B14F-4D97-AF65-F5344CB8AC3E}">
        <p14:creationId xmlns:p14="http://schemas.microsoft.com/office/powerpoint/2010/main" val="4095554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74F5D-82C1-4FFF-B4DF-0B5FE64DF0C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3C81CE-AB0A-4B4E-BB8E-FE02776B3D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F06D98-A150-4F1D-8E26-34D3D3C411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BDE0034-8EBA-486D-AD99-C28543A9D6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6BA858-C060-4238-BBD0-BBA9432519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C3D2154-83D6-4F40-80BC-A204CFD61572}"/>
              </a:ext>
            </a:extLst>
          </p:cNvPr>
          <p:cNvSpPr>
            <a:spLocks noGrp="1"/>
          </p:cNvSpPr>
          <p:nvPr>
            <p:ph type="dt" sz="half" idx="10"/>
          </p:nvPr>
        </p:nvSpPr>
        <p:spPr/>
        <p:txBody>
          <a:bodyPr/>
          <a:lstStyle/>
          <a:p>
            <a:fld id="{9B444ACF-A08F-4040-B24F-02E75AD17BD0}" type="datetimeFigureOut">
              <a:rPr lang="en-GB" smtClean="0"/>
              <a:t>11/12/2019</a:t>
            </a:fld>
            <a:endParaRPr lang="en-GB"/>
          </a:p>
        </p:txBody>
      </p:sp>
      <p:sp>
        <p:nvSpPr>
          <p:cNvPr id="8" name="Footer Placeholder 7">
            <a:extLst>
              <a:ext uri="{FF2B5EF4-FFF2-40B4-BE49-F238E27FC236}">
                <a16:creationId xmlns:a16="http://schemas.microsoft.com/office/drawing/2014/main" id="{806B63BF-DD82-4D26-B298-2C052203763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1177B1-953C-4FD5-A0A1-D263A9D5299B}"/>
              </a:ext>
            </a:extLst>
          </p:cNvPr>
          <p:cNvSpPr>
            <a:spLocks noGrp="1"/>
          </p:cNvSpPr>
          <p:nvPr>
            <p:ph type="sldNum" sz="quarter" idx="12"/>
          </p:nvPr>
        </p:nvSpPr>
        <p:spPr/>
        <p:txBody>
          <a:bodyPr/>
          <a:lstStyle/>
          <a:p>
            <a:fld id="{55290932-C539-4338-9F8A-7F25AAD1EE4C}" type="slidenum">
              <a:rPr lang="en-GB" smtClean="0"/>
              <a:t>‹#›</a:t>
            </a:fld>
            <a:endParaRPr lang="en-GB"/>
          </a:p>
        </p:txBody>
      </p:sp>
    </p:spTree>
    <p:extLst>
      <p:ext uri="{BB962C8B-B14F-4D97-AF65-F5344CB8AC3E}">
        <p14:creationId xmlns:p14="http://schemas.microsoft.com/office/powerpoint/2010/main" val="2923012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EDBE8-1869-4AD6-A460-785097C8BD3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421D0B0-4E9B-49C0-AE72-901C88A55925}"/>
              </a:ext>
            </a:extLst>
          </p:cNvPr>
          <p:cNvSpPr>
            <a:spLocks noGrp="1"/>
          </p:cNvSpPr>
          <p:nvPr>
            <p:ph type="dt" sz="half" idx="10"/>
          </p:nvPr>
        </p:nvSpPr>
        <p:spPr/>
        <p:txBody>
          <a:bodyPr/>
          <a:lstStyle/>
          <a:p>
            <a:fld id="{9B444ACF-A08F-4040-B24F-02E75AD17BD0}" type="datetimeFigureOut">
              <a:rPr lang="en-GB" smtClean="0"/>
              <a:t>11/12/2019</a:t>
            </a:fld>
            <a:endParaRPr lang="en-GB"/>
          </a:p>
        </p:txBody>
      </p:sp>
      <p:sp>
        <p:nvSpPr>
          <p:cNvPr id="4" name="Footer Placeholder 3">
            <a:extLst>
              <a:ext uri="{FF2B5EF4-FFF2-40B4-BE49-F238E27FC236}">
                <a16:creationId xmlns:a16="http://schemas.microsoft.com/office/drawing/2014/main" id="{ADB0B9F8-2AE3-4B68-8B3A-C0BE1CCD33D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16C0922-CA1B-490F-A92B-C2E179F30A9A}"/>
              </a:ext>
            </a:extLst>
          </p:cNvPr>
          <p:cNvSpPr>
            <a:spLocks noGrp="1"/>
          </p:cNvSpPr>
          <p:nvPr>
            <p:ph type="sldNum" sz="quarter" idx="12"/>
          </p:nvPr>
        </p:nvSpPr>
        <p:spPr/>
        <p:txBody>
          <a:bodyPr/>
          <a:lstStyle/>
          <a:p>
            <a:fld id="{55290932-C539-4338-9F8A-7F25AAD1EE4C}" type="slidenum">
              <a:rPr lang="en-GB" smtClean="0"/>
              <a:t>‹#›</a:t>
            </a:fld>
            <a:endParaRPr lang="en-GB"/>
          </a:p>
        </p:txBody>
      </p:sp>
    </p:spTree>
    <p:extLst>
      <p:ext uri="{BB962C8B-B14F-4D97-AF65-F5344CB8AC3E}">
        <p14:creationId xmlns:p14="http://schemas.microsoft.com/office/powerpoint/2010/main" val="2920246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4B08E9-4A16-4BA5-A2E2-538AA4F0749D}"/>
              </a:ext>
            </a:extLst>
          </p:cNvPr>
          <p:cNvSpPr>
            <a:spLocks noGrp="1"/>
          </p:cNvSpPr>
          <p:nvPr>
            <p:ph type="dt" sz="half" idx="10"/>
          </p:nvPr>
        </p:nvSpPr>
        <p:spPr/>
        <p:txBody>
          <a:bodyPr/>
          <a:lstStyle/>
          <a:p>
            <a:fld id="{9B444ACF-A08F-4040-B24F-02E75AD17BD0}" type="datetimeFigureOut">
              <a:rPr lang="en-GB" smtClean="0"/>
              <a:t>11/12/2019</a:t>
            </a:fld>
            <a:endParaRPr lang="en-GB"/>
          </a:p>
        </p:txBody>
      </p:sp>
      <p:sp>
        <p:nvSpPr>
          <p:cNvPr id="3" name="Footer Placeholder 2">
            <a:extLst>
              <a:ext uri="{FF2B5EF4-FFF2-40B4-BE49-F238E27FC236}">
                <a16:creationId xmlns:a16="http://schemas.microsoft.com/office/drawing/2014/main" id="{D4BC8857-F922-4822-BA00-6462AFB9A3D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704321E-DFAE-4195-A4BA-8B79B570A58B}"/>
              </a:ext>
            </a:extLst>
          </p:cNvPr>
          <p:cNvSpPr>
            <a:spLocks noGrp="1"/>
          </p:cNvSpPr>
          <p:nvPr>
            <p:ph type="sldNum" sz="quarter" idx="12"/>
          </p:nvPr>
        </p:nvSpPr>
        <p:spPr/>
        <p:txBody>
          <a:bodyPr/>
          <a:lstStyle/>
          <a:p>
            <a:fld id="{55290932-C539-4338-9F8A-7F25AAD1EE4C}" type="slidenum">
              <a:rPr lang="en-GB" smtClean="0"/>
              <a:t>‹#›</a:t>
            </a:fld>
            <a:endParaRPr lang="en-GB"/>
          </a:p>
        </p:txBody>
      </p:sp>
    </p:spTree>
    <p:extLst>
      <p:ext uri="{BB962C8B-B14F-4D97-AF65-F5344CB8AC3E}">
        <p14:creationId xmlns:p14="http://schemas.microsoft.com/office/powerpoint/2010/main" val="2916831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ECB16-697E-4F3A-B5D8-22579FF7CE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A6FC823-6469-4D81-A2EB-3942F28722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A887387-67BF-45ED-9669-3175355B60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6B02E7-51C7-4E48-856B-F068A0218415}"/>
              </a:ext>
            </a:extLst>
          </p:cNvPr>
          <p:cNvSpPr>
            <a:spLocks noGrp="1"/>
          </p:cNvSpPr>
          <p:nvPr>
            <p:ph type="dt" sz="half" idx="10"/>
          </p:nvPr>
        </p:nvSpPr>
        <p:spPr/>
        <p:txBody>
          <a:bodyPr/>
          <a:lstStyle/>
          <a:p>
            <a:fld id="{9B444ACF-A08F-4040-B24F-02E75AD17BD0}" type="datetimeFigureOut">
              <a:rPr lang="en-GB" smtClean="0"/>
              <a:t>11/12/2019</a:t>
            </a:fld>
            <a:endParaRPr lang="en-GB"/>
          </a:p>
        </p:txBody>
      </p:sp>
      <p:sp>
        <p:nvSpPr>
          <p:cNvPr id="6" name="Footer Placeholder 5">
            <a:extLst>
              <a:ext uri="{FF2B5EF4-FFF2-40B4-BE49-F238E27FC236}">
                <a16:creationId xmlns:a16="http://schemas.microsoft.com/office/drawing/2014/main" id="{53769A49-A3EE-48E9-85D5-DA48FF9A13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F5B1F5-FA25-43AD-93AA-C0BB072C77F6}"/>
              </a:ext>
            </a:extLst>
          </p:cNvPr>
          <p:cNvSpPr>
            <a:spLocks noGrp="1"/>
          </p:cNvSpPr>
          <p:nvPr>
            <p:ph type="sldNum" sz="quarter" idx="12"/>
          </p:nvPr>
        </p:nvSpPr>
        <p:spPr/>
        <p:txBody>
          <a:bodyPr/>
          <a:lstStyle/>
          <a:p>
            <a:fld id="{55290932-C539-4338-9F8A-7F25AAD1EE4C}" type="slidenum">
              <a:rPr lang="en-GB" smtClean="0"/>
              <a:t>‹#›</a:t>
            </a:fld>
            <a:endParaRPr lang="en-GB"/>
          </a:p>
        </p:txBody>
      </p:sp>
    </p:spTree>
    <p:extLst>
      <p:ext uri="{BB962C8B-B14F-4D97-AF65-F5344CB8AC3E}">
        <p14:creationId xmlns:p14="http://schemas.microsoft.com/office/powerpoint/2010/main" val="3260728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71BF3-20DE-40E3-9003-155D37203D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3C3C9CF-4D3E-4E77-9BA5-28974A51E9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1F5ACCE-9332-437E-BCCF-7DDDD72FA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9E3617-B8E5-4470-B1F6-D853590444D2}"/>
              </a:ext>
            </a:extLst>
          </p:cNvPr>
          <p:cNvSpPr>
            <a:spLocks noGrp="1"/>
          </p:cNvSpPr>
          <p:nvPr>
            <p:ph type="dt" sz="half" idx="10"/>
          </p:nvPr>
        </p:nvSpPr>
        <p:spPr/>
        <p:txBody>
          <a:bodyPr/>
          <a:lstStyle/>
          <a:p>
            <a:fld id="{9B444ACF-A08F-4040-B24F-02E75AD17BD0}" type="datetimeFigureOut">
              <a:rPr lang="en-GB" smtClean="0"/>
              <a:t>11/12/2019</a:t>
            </a:fld>
            <a:endParaRPr lang="en-GB"/>
          </a:p>
        </p:txBody>
      </p:sp>
      <p:sp>
        <p:nvSpPr>
          <p:cNvPr id="6" name="Footer Placeholder 5">
            <a:extLst>
              <a:ext uri="{FF2B5EF4-FFF2-40B4-BE49-F238E27FC236}">
                <a16:creationId xmlns:a16="http://schemas.microsoft.com/office/drawing/2014/main" id="{E836A9DC-A555-416B-B7A6-C71C842026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015E07-7C46-4186-9C7B-B4DB8291F275}"/>
              </a:ext>
            </a:extLst>
          </p:cNvPr>
          <p:cNvSpPr>
            <a:spLocks noGrp="1"/>
          </p:cNvSpPr>
          <p:nvPr>
            <p:ph type="sldNum" sz="quarter" idx="12"/>
          </p:nvPr>
        </p:nvSpPr>
        <p:spPr/>
        <p:txBody>
          <a:bodyPr/>
          <a:lstStyle/>
          <a:p>
            <a:fld id="{55290932-C539-4338-9F8A-7F25AAD1EE4C}" type="slidenum">
              <a:rPr lang="en-GB" smtClean="0"/>
              <a:t>‹#›</a:t>
            </a:fld>
            <a:endParaRPr lang="en-GB"/>
          </a:p>
        </p:txBody>
      </p:sp>
    </p:spTree>
    <p:extLst>
      <p:ext uri="{BB962C8B-B14F-4D97-AF65-F5344CB8AC3E}">
        <p14:creationId xmlns:p14="http://schemas.microsoft.com/office/powerpoint/2010/main" val="3130044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D364E7-F177-4D69-804C-45A346118E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A13AD13-2094-4A29-A8E3-F9AB4AB97C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CCA6A8-5679-4B7E-8167-C72204C73A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444ACF-A08F-4040-B24F-02E75AD17BD0}" type="datetimeFigureOut">
              <a:rPr lang="en-GB" smtClean="0"/>
              <a:t>11/12/2019</a:t>
            </a:fld>
            <a:endParaRPr lang="en-GB"/>
          </a:p>
        </p:txBody>
      </p:sp>
      <p:sp>
        <p:nvSpPr>
          <p:cNvPr id="5" name="Footer Placeholder 4">
            <a:extLst>
              <a:ext uri="{FF2B5EF4-FFF2-40B4-BE49-F238E27FC236}">
                <a16:creationId xmlns:a16="http://schemas.microsoft.com/office/drawing/2014/main" id="{32CA225C-1FBE-4C28-BF57-4C1207C31A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058D75F-0822-4606-8214-FBDE3BDAA1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290932-C539-4338-9F8A-7F25AAD1EE4C}" type="slidenum">
              <a:rPr lang="en-GB" smtClean="0"/>
              <a:t>‹#›</a:t>
            </a:fld>
            <a:endParaRPr lang="en-GB"/>
          </a:p>
        </p:txBody>
      </p:sp>
      <p:pic>
        <p:nvPicPr>
          <p:cNvPr id="9" name="Picture 8" descr="Healthier air for Leicester logo">
            <a:extLst>
              <a:ext uri="{FF2B5EF4-FFF2-40B4-BE49-F238E27FC236}">
                <a16:creationId xmlns:a16="http://schemas.microsoft.com/office/drawing/2014/main" id="{8685176F-F3C6-417F-B590-843DF816C91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877550" y="756952"/>
            <a:ext cx="952500" cy="952500"/>
          </a:xfrm>
          <a:prstGeom prst="rect">
            <a:avLst/>
          </a:prstGeom>
        </p:spPr>
      </p:pic>
      <p:pic>
        <p:nvPicPr>
          <p:cNvPr id="8" name="Picture 7">
            <a:extLst>
              <a:ext uri="{FF2B5EF4-FFF2-40B4-BE49-F238E27FC236}">
                <a16:creationId xmlns:a16="http://schemas.microsoft.com/office/drawing/2014/main" id="{BD856E96-702A-4696-B4EC-6151BE1E7D6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 y="5995447"/>
            <a:ext cx="12226437" cy="868077"/>
          </a:xfrm>
          <a:prstGeom prst="rect">
            <a:avLst/>
          </a:prstGeom>
        </p:spPr>
      </p:pic>
      <p:pic>
        <p:nvPicPr>
          <p:cNvPr id="12" name="Picture 11">
            <a:extLst>
              <a:ext uri="{FF2B5EF4-FFF2-40B4-BE49-F238E27FC236}">
                <a16:creationId xmlns:a16="http://schemas.microsoft.com/office/drawing/2014/main" id="{3A5199D6-A81E-4D53-AE13-5D52F30ABA76}"/>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4437" y="-26956"/>
            <a:ext cx="12226437" cy="868077"/>
          </a:xfrm>
          <a:prstGeom prst="rect">
            <a:avLst/>
          </a:prstGeom>
        </p:spPr>
      </p:pic>
    </p:spTree>
    <p:extLst>
      <p:ext uri="{BB962C8B-B14F-4D97-AF65-F5344CB8AC3E}">
        <p14:creationId xmlns:p14="http://schemas.microsoft.com/office/powerpoint/2010/main" val="3526282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DB623-AD1A-4B83-B777-F63C18D2F604}"/>
              </a:ext>
            </a:extLst>
          </p:cNvPr>
          <p:cNvSpPr>
            <a:spLocks noGrp="1"/>
          </p:cNvSpPr>
          <p:nvPr>
            <p:ph type="ctrTitle"/>
          </p:nvPr>
        </p:nvSpPr>
        <p:spPr>
          <a:xfrm>
            <a:off x="1524000" y="1872749"/>
            <a:ext cx="9144000" cy="2387600"/>
          </a:xfrm>
        </p:spPr>
        <p:txBody>
          <a:bodyPr/>
          <a:lstStyle/>
          <a:p>
            <a:r>
              <a:rPr lang="en-GB" b="1" dirty="0"/>
              <a:t>How do we improve air quality in Leicester?</a:t>
            </a:r>
          </a:p>
        </p:txBody>
      </p:sp>
    </p:spTree>
    <p:extLst>
      <p:ext uri="{BB962C8B-B14F-4D97-AF65-F5344CB8AC3E}">
        <p14:creationId xmlns:p14="http://schemas.microsoft.com/office/powerpoint/2010/main" val="3308103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34D3E-007A-49EE-9A76-0D1282809C57}"/>
              </a:ext>
            </a:extLst>
          </p:cNvPr>
          <p:cNvSpPr>
            <a:spLocks noGrp="1"/>
          </p:cNvSpPr>
          <p:nvPr>
            <p:ph type="title"/>
          </p:nvPr>
        </p:nvSpPr>
        <p:spPr/>
        <p:txBody>
          <a:bodyPr/>
          <a:lstStyle/>
          <a:p>
            <a:r>
              <a:rPr lang="en-GB" dirty="0"/>
              <a:t>Theme 3 – improving traffic management</a:t>
            </a:r>
          </a:p>
        </p:txBody>
      </p:sp>
      <p:sp>
        <p:nvSpPr>
          <p:cNvPr id="3" name="Content Placeholder 2">
            <a:extLst>
              <a:ext uri="{FF2B5EF4-FFF2-40B4-BE49-F238E27FC236}">
                <a16:creationId xmlns:a16="http://schemas.microsoft.com/office/drawing/2014/main" id="{83AC343D-A683-49F8-9868-512184F3713A}"/>
              </a:ext>
            </a:extLst>
          </p:cNvPr>
          <p:cNvSpPr>
            <a:spLocks noGrp="1"/>
          </p:cNvSpPr>
          <p:nvPr>
            <p:ph idx="1"/>
          </p:nvPr>
        </p:nvSpPr>
        <p:spPr/>
        <p:txBody>
          <a:bodyPr/>
          <a:lstStyle/>
          <a:p>
            <a:pPr marL="0" indent="0">
              <a:buNone/>
            </a:pPr>
            <a:r>
              <a:rPr lang="en-GB" dirty="0"/>
              <a:t>(12) Deliver a programme of 20 mph zones</a:t>
            </a:r>
          </a:p>
          <a:p>
            <a:pPr marL="0" indent="0">
              <a:buNone/>
            </a:pPr>
            <a:r>
              <a:rPr lang="en-GB" b="1" i="1" dirty="0"/>
              <a:t>Air quality impact – LOW, but can bring improved localised air quality and encourage walking and cycling</a:t>
            </a:r>
          </a:p>
          <a:p>
            <a:pPr marL="0" indent="0">
              <a:buNone/>
            </a:pPr>
            <a:endParaRPr lang="en-GB" dirty="0"/>
          </a:p>
        </p:txBody>
      </p:sp>
    </p:spTree>
    <p:extLst>
      <p:ext uri="{BB962C8B-B14F-4D97-AF65-F5344CB8AC3E}">
        <p14:creationId xmlns:p14="http://schemas.microsoft.com/office/powerpoint/2010/main" val="1402832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743D83A-504B-46CD-B8DE-8F6CABA7BAA8}"/>
              </a:ext>
            </a:extLst>
          </p:cNvPr>
          <p:cNvSpPr>
            <a:spLocks noGrp="1"/>
          </p:cNvSpPr>
          <p:nvPr>
            <p:ph type="title"/>
          </p:nvPr>
        </p:nvSpPr>
        <p:spPr>
          <a:xfrm>
            <a:off x="838200" y="722474"/>
            <a:ext cx="10515600" cy="1325563"/>
          </a:xfrm>
        </p:spPr>
        <p:txBody>
          <a:bodyPr/>
          <a:lstStyle/>
          <a:p>
            <a:r>
              <a:rPr lang="en-GB" dirty="0"/>
              <a:t>For each action identify:</a:t>
            </a:r>
          </a:p>
        </p:txBody>
      </p:sp>
      <p:sp>
        <p:nvSpPr>
          <p:cNvPr id="3" name="Content Placeholder 2">
            <a:extLst>
              <a:ext uri="{FF2B5EF4-FFF2-40B4-BE49-F238E27FC236}">
                <a16:creationId xmlns:a16="http://schemas.microsoft.com/office/drawing/2014/main" id="{B584782F-5726-4CEC-BB42-F82CB830A008}"/>
              </a:ext>
            </a:extLst>
          </p:cNvPr>
          <p:cNvSpPr>
            <a:spLocks noGrp="1"/>
          </p:cNvSpPr>
          <p:nvPr>
            <p:ph idx="1"/>
          </p:nvPr>
        </p:nvSpPr>
        <p:spPr/>
        <p:txBody>
          <a:bodyPr/>
          <a:lstStyle/>
          <a:p>
            <a:pPr marL="0" indent="0">
              <a:buNone/>
            </a:pPr>
            <a:endParaRPr lang="en-GB" dirty="0"/>
          </a:p>
          <a:p>
            <a:r>
              <a:rPr lang="en-GB" dirty="0"/>
              <a:t>The benefits of the scheme (air quality and others)</a:t>
            </a:r>
          </a:p>
          <a:p>
            <a:endParaRPr lang="en-GB" dirty="0"/>
          </a:p>
          <a:p>
            <a:r>
              <a:rPr lang="en-GB" dirty="0"/>
              <a:t>The potential problems (and how you would mitigate them)</a:t>
            </a:r>
          </a:p>
          <a:p>
            <a:endParaRPr lang="en-GB" dirty="0"/>
          </a:p>
          <a:p>
            <a:r>
              <a:rPr lang="en-GB" dirty="0"/>
              <a:t>You might have to carry out your own research to find out more</a:t>
            </a:r>
          </a:p>
        </p:txBody>
      </p:sp>
    </p:spTree>
    <p:extLst>
      <p:ext uri="{BB962C8B-B14F-4D97-AF65-F5344CB8AC3E}">
        <p14:creationId xmlns:p14="http://schemas.microsoft.com/office/powerpoint/2010/main" val="3079157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34D3E-007A-49EE-9A76-0D1282809C57}"/>
              </a:ext>
            </a:extLst>
          </p:cNvPr>
          <p:cNvSpPr>
            <a:spLocks noGrp="1"/>
          </p:cNvSpPr>
          <p:nvPr>
            <p:ph type="title"/>
          </p:nvPr>
        </p:nvSpPr>
        <p:spPr>
          <a:xfrm>
            <a:off x="838200" y="557629"/>
            <a:ext cx="10515600" cy="1325563"/>
          </a:xfrm>
        </p:spPr>
        <p:txBody>
          <a:bodyPr/>
          <a:lstStyle/>
          <a:p>
            <a:r>
              <a:rPr lang="en-GB" dirty="0"/>
              <a:t>Which would give the biggest benefit?</a:t>
            </a:r>
          </a:p>
        </p:txBody>
      </p:sp>
      <p:sp>
        <p:nvSpPr>
          <p:cNvPr id="3" name="Content Placeholder 2">
            <a:extLst>
              <a:ext uri="{FF2B5EF4-FFF2-40B4-BE49-F238E27FC236}">
                <a16:creationId xmlns:a16="http://schemas.microsoft.com/office/drawing/2014/main" id="{83AC343D-A683-49F8-9868-512184F3713A}"/>
              </a:ext>
            </a:extLst>
          </p:cNvPr>
          <p:cNvSpPr>
            <a:spLocks noGrp="1"/>
          </p:cNvSpPr>
          <p:nvPr>
            <p:ph idx="1"/>
          </p:nvPr>
        </p:nvSpPr>
        <p:spPr/>
        <p:txBody>
          <a:bodyPr>
            <a:normAutofit/>
          </a:bodyPr>
          <a:lstStyle/>
          <a:p>
            <a:pPr marL="0" indent="0">
              <a:buNone/>
            </a:pPr>
            <a:r>
              <a:rPr lang="en-GB" dirty="0"/>
              <a:t>(2) Introduce a low emission zone </a:t>
            </a:r>
          </a:p>
          <a:p>
            <a:pPr marL="0" indent="0">
              <a:buNone/>
            </a:pPr>
            <a:r>
              <a:rPr lang="en-GB" dirty="0"/>
              <a:t>(4) Increase the uptake of ultra-low emission vehicles</a:t>
            </a:r>
          </a:p>
          <a:p>
            <a:pPr marL="0" indent="0">
              <a:buNone/>
            </a:pPr>
            <a:r>
              <a:rPr lang="en-GB" dirty="0"/>
              <a:t>(8) Increase the uptake of more sustainable transport options</a:t>
            </a:r>
          </a:p>
          <a:p>
            <a:pPr marL="0" indent="0">
              <a:buNone/>
            </a:pPr>
            <a:r>
              <a:rPr lang="en-GB" dirty="0"/>
              <a:t>(10) Deliver our Leicester cycle action plan and integrate walking initiatives</a:t>
            </a:r>
          </a:p>
          <a:p>
            <a:pPr marL="0" indent="0">
              <a:buNone/>
            </a:pPr>
            <a:r>
              <a:rPr lang="en-GB" dirty="0"/>
              <a:t>(12) Deliver a programme of 20 mph zones</a:t>
            </a:r>
          </a:p>
          <a:p>
            <a:pPr marL="0" indent="0">
              <a:buNone/>
            </a:pPr>
            <a:endParaRPr lang="en-GB" dirty="0"/>
          </a:p>
        </p:txBody>
      </p:sp>
    </p:spTree>
    <p:extLst>
      <p:ext uri="{BB962C8B-B14F-4D97-AF65-F5344CB8AC3E}">
        <p14:creationId xmlns:p14="http://schemas.microsoft.com/office/powerpoint/2010/main" val="180870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16470-C14C-4645-876B-DDA29F737000}"/>
              </a:ext>
            </a:extLst>
          </p:cNvPr>
          <p:cNvSpPr>
            <a:spLocks noGrp="1"/>
          </p:cNvSpPr>
          <p:nvPr>
            <p:ph type="title"/>
          </p:nvPr>
        </p:nvSpPr>
        <p:spPr>
          <a:xfrm>
            <a:off x="321554" y="508317"/>
            <a:ext cx="10515600" cy="1325563"/>
          </a:xfrm>
        </p:spPr>
        <p:txBody>
          <a:bodyPr/>
          <a:lstStyle/>
          <a:p>
            <a:r>
              <a:rPr lang="en-GB" dirty="0"/>
              <a:t>Extension/homework activity</a:t>
            </a:r>
          </a:p>
        </p:txBody>
      </p:sp>
      <p:sp>
        <p:nvSpPr>
          <p:cNvPr id="3" name="Content Placeholder 2">
            <a:extLst>
              <a:ext uri="{FF2B5EF4-FFF2-40B4-BE49-F238E27FC236}">
                <a16:creationId xmlns:a16="http://schemas.microsoft.com/office/drawing/2014/main" id="{B39CBCC1-EDBD-4583-A622-A093228BE692}"/>
              </a:ext>
            </a:extLst>
          </p:cNvPr>
          <p:cNvSpPr>
            <a:spLocks noGrp="1"/>
          </p:cNvSpPr>
          <p:nvPr>
            <p:ph sz="half" idx="1"/>
          </p:nvPr>
        </p:nvSpPr>
        <p:spPr>
          <a:xfrm>
            <a:off x="428296" y="1873268"/>
            <a:ext cx="10515600" cy="4351338"/>
          </a:xfrm>
        </p:spPr>
        <p:txBody>
          <a:bodyPr/>
          <a:lstStyle/>
          <a:p>
            <a:r>
              <a:rPr lang="en-GB" dirty="0"/>
              <a:t>Would free public transport for all improve air quality? Give reasons for and against implementing this scheme </a:t>
            </a:r>
          </a:p>
          <a:p>
            <a:endParaRPr lang="en-GB" sz="1600" dirty="0"/>
          </a:p>
          <a:p>
            <a:r>
              <a:rPr lang="en-GB" dirty="0"/>
              <a:t>Describe how you would tackle air quality in Leicester – one of the current methods or something completely different?</a:t>
            </a:r>
          </a:p>
          <a:p>
            <a:endParaRPr lang="en-GB" sz="1600" dirty="0"/>
          </a:p>
          <a:p>
            <a:r>
              <a:rPr lang="en-GB" dirty="0"/>
              <a:t>Write to your local MPs and/or councillors asking them about air quality in the city their plans to improve air quality</a:t>
            </a:r>
          </a:p>
        </p:txBody>
      </p:sp>
    </p:spTree>
    <p:extLst>
      <p:ext uri="{BB962C8B-B14F-4D97-AF65-F5344CB8AC3E}">
        <p14:creationId xmlns:p14="http://schemas.microsoft.com/office/powerpoint/2010/main" val="4108347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6658A-E003-45EE-BCD7-F6FCEF367FED}"/>
              </a:ext>
            </a:extLst>
          </p:cNvPr>
          <p:cNvSpPr>
            <a:spLocks noGrp="1"/>
          </p:cNvSpPr>
          <p:nvPr>
            <p:ph type="title"/>
          </p:nvPr>
        </p:nvSpPr>
        <p:spPr>
          <a:xfrm>
            <a:off x="660735" y="993775"/>
            <a:ext cx="10572750" cy="1041087"/>
          </a:xfrm>
        </p:spPr>
        <p:txBody>
          <a:bodyPr/>
          <a:lstStyle/>
          <a:p>
            <a:r>
              <a:rPr lang="en-GB" b="1" dirty="0"/>
              <a:t>Aim of the session</a:t>
            </a:r>
          </a:p>
        </p:txBody>
      </p:sp>
      <p:sp>
        <p:nvSpPr>
          <p:cNvPr id="3" name="Content Placeholder 2">
            <a:extLst>
              <a:ext uri="{FF2B5EF4-FFF2-40B4-BE49-F238E27FC236}">
                <a16:creationId xmlns:a16="http://schemas.microsoft.com/office/drawing/2014/main" id="{AD8AE9CD-8545-4208-B9A3-C0DDC960FCB9}"/>
              </a:ext>
            </a:extLst>
          </p:cNvPr>
          <p:cNvSpPr>
            <a:spLocks noGrp="1"/>
          </p:cNvSpPr>
          <p:nvPr>
            <p:ph idx="1"/>
          </p:nvPr>
        </p:nvSpPr>
        <p:spPr>
          <a:xfrm>
            <a:off x="660735" y="1987864"/>
            <a:ext cx="11095990" cy="766052"/>
          </a:xfrm>
        </p:spPr>
        <p:txBody>
          <a:bodyPr>
            <a:normAutofit/>
          </a:bodyPr>
          <a:lstStyle/>
          <a:p>
            <a:r>
              <a:rPr lang="en-GB" dirty="0"/>
              <a:t>Evaluating the effectiveness of different ways of improving air quality</a:t>
            </a:r>
          </a:p>
          <a:p>
            <a:endParaRPr lang="en-GB" dirty="0"/>
          </a:p>
        </p:txBody>
      </p:sp>
      <p:sp>
        <p:nvSpPr>
          <p:cNvPr id="4" name="Title 1">
            <a:extLst>
              <a:ext uri="{FF2B5EF4-FFF2-40B4-BE49-F238E27FC236}">
                <a16:creationId xmlns:a16="http://schemas.microsoft.com/office/drawing/2014/main" id="{B06FB40D-9DD8-4318-8C49-1A1AC2525EFE}"/>
              </a:ext>
            </a:extLst>
          </p:cNvPr>
          <p:cNvSpPr txBox="1">
            <a:spLocks/>
          </p:cNvSpPr>
          <p:nvPr/>
        </p:nvSpPr>
        <p:spPr>
          <a:xfrm>
            <a:off x="660735" y="24488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Lesson objectives</a:t>
            </a:r>
          </a:p>
        </p:txBody>
      </p:sp>
      <p:sp>
        <p:nvSpPr>
          <p:cNvPr id="5" name="Content Placeholder 2">
            <a:extLst>
              <a:ext uri="{FF2B5EF4-FFF2-40B4-BE49-F238E27FC236}">
                <a16:creationId xmlns:a16="http://schemas.microsoft.com/office/drawing/2014/main" id="{A837093A-C8FA-4467-8EDA-4D5388914DA8}"/>
              </a:ext>
            </a:extLst>
          </p:cNvPr>
          <p:cNvSpPr txBox="1">
            <a:spLocks/>
          </p:cNvSpPr>
          <p:nvPr/>
        </p:nvSpPr>
        <p:spPr>
          <a:xfrm>
            <a:off x="660735" y="3537827"/>
            <a:ext cx="10515600" cy="24406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GB" dirty="0"/>
              <a:t>To evaluate current methods of improving air quality</a:t>
            </a:r>
          </a:p>
          <a:p>
            <a:pPr lvl="0"/>
            <a:r>
              <a:rPr lang="en-GB" dirty="0"/>
              <a:t>To compare current methods</a:t>
            </a:r>
          </a:p>
          <a:p>
            <a:pPr lvl="0"/>
            <a:r>
              <a:rPr lang="en-GB" dirty="0"/>
              <a:t>To rank the effectiveness of methods improving air quality</a:t>
            </a:r>
          </a:p>
        </p:txBody>
      </p:sp>
    </p:spTree>
    <p:extLst>
      <p:ext uri="{BB962C8B-B14F-4D97-AF65-F5344CB8AC3E}">
        <p14:creationId xmlns:p14="http://schemas.microsoft.com/office/powerpoint/2010/main" val="1056034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15DA0-54D0-4C1D-972E-CCF075EA2D2F}"/>
              </a:ext>
            </a:extLst>
          </p:cNvPr>
          <p:cNvSpPr>
            <a:spLocks noGrp="1"/>
          </p:cNvSpPr>
          <p:nvPr>
            <p:ph type="title"/>
          </p:nvPr>
        </p:nvSpPr>
        <p:spPr/>
        <p:txBody>
          <a:bodyPr/>
          <a:lstStyle/>
          <a:p>
            <a:r>
              <a:rPr lang="en-GB" dirty="0"/>
              <a:t>Improving air quality in Leicester </a:t>
            </a:r>
            <a:r>
              <a:rPr lang="en-GB" dirty="0">
                <a:solidFill>
                  <a:schemeClr val="bg1"/>
                </a:solidFill>
              </a:rPr>
              <a:t>1</a:t>
            </a:r>
            <a:r>
              <a:rPr lang="en-GB" dirty="0"/>
              <a:t> </a:t>
            </a:r>
          </a:p>
        </p:txBody>
      </p:sp>
      <p:sp>
        <p:nvSpPr>
          <p:cNvPr id="3" name="Content Placeholder 2">
            <a:extLst>
              <a:ext uri="{FF2B5EF4-FFF2-40B4-BE49-F238E27FC236}">
                <a16:creationId xmlns:a16="http://schemas.microsoft.com/office/drawing/2014/main" id="{6F7A0162-C385-4D02-9D38-523787A6FE4D}"/>
              </a:ext>
            </a:extLst>
          </p:cNvPr>
          <p:cNvSpPr>
            <a:spLocks noGrp="1"/>
          </p:cNvSpPr>
          <p:nvPr>
            <p:ph idx="1"/>
          </p:nvPr>
        </p:nvSpPr>
        <p:spPr>
          <a:xfrm>
            <a:off x="838200" y="1752055"/>
            <a:ext cx="10515600" cy="4007614"/>
          </a:xfrm>
        </p:spPr>
        <p:txBody>
          <a:bodyPr>
            <a:normAutofit/>
          </a:bodyPr>
          <a:lstStyle/>
          <a:p>
            <a:r>
              <a:rPr lang="en-US" dirty="0"/>
              <a:t>All local authorities are required to undertake a review and assessment of local air quality</a:t>
            </a:r>
          </a:p>
          <a:p>
            <a:endParaRPr lang="en-US" sz="1600" dirty="0"/>
          </a:p>
          <a:p>
            <a:r>
              <a:rPr lang="en-US" dirty="0"/>
              <a:t>The Environment Act 1995 requires all local authorities to regularly review and assess local air quality</a:t>
            </a:r>
          </a:p>
          <a:p>
            <a:endParaRPr lang="en-US" sz="1600" dirty="0"/>
          </a:p>
          <a:p>
            <a:r>
              <a:rPr lang="en-US" dirty="0"/>
              <a:t>Where exceeding air quality targets is considered likely, the local authority must prepare an Air Quality Action Plan (AQAP) setting out the measures it intends to put in place to improve air quality.</a:t>
            </a:r>
            <a:endParaRPr lang="en-GB" dirty="0"/>
          </a:p>
        </p:txBody>
      </p:sp>
    </p:spTree>
    <p:extLst>
      <p:ext uri="{BB962C8B-B14F-4D97-AF65-F5344CB8AC3E}">
        <p14:creationId xmlns:p14="http://schemas.microsoft.com/office/powerpoint/2010/main" val="105044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15DA0-54D0-4C1D-972E-CCF075EA2D2F}"/>
              </a:ext>
            </a:extLst>
          </p:cNvPr>
          <p:cNvSpPr>
            <a:spLocks noGrp="1"/>
          </p:cNvSpPr>
          <p:nvPr>
            <p:ph type="title"/>
          </p:nvPr>
        </p:nvSpPr>
        <p:spPr/>
        <p:txBody>
          <a:bodyPr/>
          <a:lstStyle/>
          <a:p>
            <a:r>
              <a:rPr lang="en-GB" dirty="0"/>
              <a:t>Improving air quality in Leicester </a:t>
            </a:r>
            <a:r>
              <a:rPr lang="en-GB" dirty="0">
                <a:solidFill>
                  <a:schemeClr val="bg1"/>
                </a:solidFill>
              </a:rPr>
              <a:t>2</a:t>
            </a:r>
            <a:r>
              <a:rPr lang="en-GB" dirty="0"/>
              <a:t> </a:t>
            </a:r>
          </a:p>
        </p:txBody>
      </p:sp>
      <p:sp>
        <p:nvSpPr>
          <p:cNvPr id="3" name="Content Placeholder 2">
            <a:extLst>
              <a:ext uri="{FF2B5EF4-FFF2-40B4-BE49-F238E27FC236}">
                <a16:creationId xmlns:a16="http://schemas.microsoft.com/office/drawing/2014/main" id="{6F7A0162-C385-4D02-9D38-523787A6FE4D}"/>
              </a:ext>
            </a:extLst>
          </p:cNvPr>
          <p:cNvSpPr>
            <a:spLocks noGrp="1"/>
          </p:cNvSpPr>
          <p:nvPr>
            <p:ph idx="1"/>
          </p:nvPr>
        </p:nvSpPr>
        <p:spPr/>
        <p:txBody>
          <a:bodyPr>
            <a:normAutofit/>
          </a:bodyPr>
          <a:lstStyle/>
          <a:p>
            <a:r>
              <a:rPr lang="en-GB" dirty="0"/>
              <a:t>Leicester has developed an air quality action plan (AQAP) which runs from 2015-2026.</a:t>
            </a:r>
          </a:p>
          <a:p>
            <a:endParaRPr lang="en-GB" sz="1600" dirty="0"/>
          </a:p>
          <a:p>
            <a:r>
              <a:rPr lang="en-US" dirty="0"/>
              <a:t>It contains far reaching actions over the period to 2026 intended to significantly reduce air pollution to a level lower than we are required to achieve by law.</a:t>
            </a:r>
          </a:p>
          <a:p>
            <a:endParaRPr lang="en-US" sz="1600" dirty="0"/>
          </a:p>
          <a:p>
            <a:r>
              <a:rPr lang="en-US" dirty="0"/>
              <a:t>The consequences of this plan will be more than just reaching EU targets, it will mean better health for the people of Leicester</a:t>
            </a:r>
            <a:endParaRPr lang="en-GB" dirty="0"/>
          </a:p>
        </p:txBody>
      </p:sp>
    </p:spTree>
    <p:extLst>
      <p:ext uri="{BB962C8B-B14F-4D97-AF65-F5344CB8AC3E}">
        <p14:creationId xmlns:p14="http://schemas.microsoft.com/office/powerpoint/2010/main" val="3890744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15DA0-54D0-4C1D-972E-CCF075EA2D2F}"/>
              </a:ext>
            </a:extLst>
          </p:cNvPr>
          <p:cNvSpPr>
            <a:spLocks noGrp="1"/>
          </p:cNvSpPr>
          <p:nvPr>
            <p:ph type="title"/>
          </p:nvPr>
        </p:nvSpPr>
        <p:spPr/>
        <p:txBody>
          <a:bodyPr/>
          <a:lstStyle/>
          <a:p>
            <a:r>
              <a:rPr lang="en-GB" dirty="0"/>
              <a:t>Improving air quality in Leicester - Themes </a:t>
            </a:r>
          </a:p>
        </p:txBody>
      </p:sp>
      <p:sp>
        <p:nvSpPr>
          <p:cNvPr id="3" name="Content Placeholder 2">
            <a:extLst>
              <a:ext uri="{FF2B5EF4-FFF2-40B4-BE49-F238E27FC236}">
                <a16:creationId xmlns:a16="http://schemas.microsoft.com/office/drawing/2014/main" id="{6F7A0162-C385-4D02-9D38-523787A6FE4D}"/>
              </a:ext>
            </a:extLst>
          </p:cNvPr>
          <p:cNvSpPr>
            <a:spLocks noGrp="1"/>
          </p:cNvSpPr>
          <p:nvPr>
            <p:ph idx="1"/>
          </p:nvPr>
        </p:nvSpPr>
        <p:spPr>
          <a:xfrm>
            <a:off x="838200" y="1649163"/>
            <a:ext cx="10515600" cy="4351338"/>
          </a:xfrm>
        </p:spPr>
        <p:txBody>
          <a:bodyPr>
            <a:normAutofit/>
          </a:bodyPr>
          <a:lstStyle/>
          <a:p>
            <a:pPr marL="0" indent="0">
              <a:buNone/>
            </a:pPr>
            <a:r>
              <a:rPr lang="en-GB" dirty="0"/>
              <a:t>There are 4 themes:</a:t>
            </a:r>
          </a:p>
          <a:p>
            <a:endParaRPr lang="en-GB" dirty="0"/>
          </a:p>
          <a:p>
            <a:r>
              <a:rPr lang="en-US" dirty="0"/>
              <a:t>Reducing Transport Emissions </a:t>
            </a:r>
          </a:p>
          <a:p>
            <a:r>
              <a:rPr lang="en-US" dirty="0"/>
              <a:t>Promoting Sustainable Transport </a:t>
            </a:r>
          </a:p>
          <a:p>
            <a:r>
              <a:rPr lang="en-US" dirty="0"/>
              <a:t>Improving Traffic Management </a:t>
            </a:r>
          </a:p>
          <a:p>
            <a:r>
              <a:rPr lang="en-US" dirty="0"/>
              <a:t>Enhancing Planning and the Environment</a:t>
            </a:r>
          </a:p>
          <a:p>
            <a:endParaRPr lang="en-US" dirty="0"/>
          </a:p>
          <a:p>
            <a:pPr marL="0" indent="0">
              <a:buNone/>
            </a:pPr>
            <a:r>
              <a:rPr lang="en-US" dirty="0"/>
              <a:t>In this activity we have identified 4 actions within the themes </a:t>
            </a:r>
            <a:endParaRPr lang="en-GB" dirty="0"/>
          </a:p>
        </p:txBody>
      </p:sp>
      <p:pic>
        <p:nvPicPr>
          <p:cNvPr id="4" name="Picture 3">
            <a:extLst>
              <a:ext uri="{FF2B5EF4-FFF2-40B4-BE49-F238E27FC236}">
                <a16:creationId xmlns:a16="http://schemas.microsoft.com/office/drawing/2014/main" id="{DD6465A0-7924-4C50-B5C1-3D951FB7798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977913" y="1989220"/>
            <a:ext cx="3375887" cy="3074729"/>
          </a:xfrm>
          <a:prstGeom prst="rect">
            <a:avLst/>
          </a:prstGeom>
        </p:spPr>
      </p:pic>
    </p:spTree>
    <p:extLst>
      <p:ext uri="{BB962C8B-B14F-4D97-AF65-F5344CB8AC3E}">
        <p14:creationId xmlns:p14="http://schemas.microsoft.com/office/powerpoint/2010/main" val="2844656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34D3E-007A-49EE-9A76-0D1282809C57}"/>
              </a:ext>
            </a:extLst>
          </p:cNvPr>
          <p:cNvSpPr>
            <a:spLocks noGrp="1"/>
          </p:cNvSpPr>
          <p:nvPr>
            <p:ph type="title"/>
          </p:nvPr>
        </p:nvSpPr>
        <p:spPr/>
        <p:txBody>
          <a:bodyPr/>
          <a:lstStyle/>
          <a:p>
            <a:r>
              <a:rPr lang="en-GB" dirty="0"/>
              <a:t>Theme 1 – reducing transport emissions </a:t>
            </a:r>
          </a:p>
        </p:txBody>
      </p:sp>
      <p:sp>
        <p:nvSpPr>
          <p:cNvPr id="3" name="Content Placeholder 2">
            <a:extLst>
              <a:ext uri="{FF2B5EF4-FFF2-40B4-BE49-F238E27FC236}">
                <a16:creationId xmlns:a16="http://schemas.microsoft.com/office/drawing/2014/main" id="{83AC343D-A683-49F8-9868-512184F3713A}"/>
              </a:ext>
            </a:extLst>
          </p:cNvPr>
          <p:cNvSpPr>
            <a:spLocks noGrp="1"/>
          </p:cNvSpPr>
          <p:nvPr>
            <p:ph idx="1"/>
          </p:nvPr>
        </p:nvSpPr>
        <p:spPr/>
        <p:txBody>
          <a:bodyPr/>
          <a:lstStyle/>
          <a:p>
            <a:pPr marL="0" indent="0">
              <a:buNone/>
            </a:pPr>
            <a:r>
              <a:rPr lang="en-GB" dirty="0"/>
              <a:t>(2) Introduce a low emission zone focussing on buses (using Haymarket Bus Station and St Margaret’s Bus Station) and work towards an ultra-low emission zone (ULEZ) for all vehicles over the period to 2026 </a:t>
            </a:r>
          </a:p>
          <a:p>
            <a:pPr marL="0" indent="0">
              <a:buNone/>
            </a:pPr>
            <a:r>
              <a:rPr lang="en-GB" b="1" i="1" dirty="0"/>
              <a:t>Air quality impact - HIGH</a:t>
            </a:r>
          </a:p>
        </p:txBody>
      </p:sp>
    </p:spTree>
    <p:extLst>
      <p:ext uri="{BB962C8B-B14F-4D97-AF65-F5344CB8AC3E}">
        <p14:creationId xmlns:p14="http://schemas.microsoft.com/office/powerpoint/2010/main" val="1784205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34D3E-007A-49EE-9A76-0D1282809C57}"/>
              </a:ext>
            </a:extLst>
          </p:cNvPr>
          <p:cNvSpPr>
            <a:spLocks noGrp="1"/>
          </p:cNvSpPr>
          <p:nvPr>
            <p:ph type="title"/>
          </p:nvPr>
        </p:nvSpPr>
        <p:spPr/>
        <p:txBody>
          <a:bodyPr/>
          <a:lstStyle/>
          <a:p>
            <a:r>
              <a:rPr lang="en-GB" dirty="0"/>
              <a:t>Theme 1 – continued</a:t>
            </a:r>
          </a:p>
        </p:txBody>
      </p:sp>
      <p:sp>
        <p:nvSpPr>
          <p:cNvPr id="3" name="Content Placeholder 2">
            <a:extLst>
              <a:ext uri="{FF2B5EF4-FFF2-40B4-BE49-F238E27FC236}">
                <a16:creationId xmlns:a16="http://schemas.microsoft.com/office/drawing/2014/main" id="{83AC343D-A683-49F8-9868-512184F3713A}"/>
              </a:ext>
            </a:extLst>
          </p:cNvPr>
          <p:cNvSpPr>
            <a:spLocks noGrp="1"/>
          </p:cNvSpPr>
          <p:nvPr>
            <p:ph idx="1"/>
          </p:nvPr>
        </p:nvSpPr>
        <p:spPr/>
        <p:txBody>
          <a:bodyPr/>
          <a:lstStyle/>
          <a:p>
            <a:pPr marL="0" indent="0">
              <a:buNone/>
            </a:pPr>
            <a:r>
              <a:rPr lang="en-GB" dirty="0"/>
              <a:t>(4) Increase the uptake of ultra-low emission vehicles (ULEV) by residents and business </a:t>
            </a:r>
          </a:p>
          <a:p>
            <a:pPr marL="0" indent="0">
              <a:buNone/>
            </a:pPr>
            <a:r>
              <a:rPr lang="en-GB" b="1" i="1" dirty="0"/>
              <a:t>Air quality impact - HIGH</a:t>
            </a:r>
          </a:p>
          <a:p>
            <a:pPr marL="0" indent="0">
              <a:buNone/>
            </a:pPr>
            <a:endParaRPr lang="en-GB" dirty="0"/>
          </a:p>
        </p:txBody>
      </p:sp>
    </p:spTree>
    <p:extLst>
      <p:ext uri="{BB962C8B-B14F-4D97-AF65-F5344CB8AC3E}">
        <p14:creationId xmlns:p14="http://schemas.microsoft.com/office/powerpoint/2010/main" val="2530295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34D3E-007A-49EE-9A76-0D1282809C57}"/>
              </a:ext>
            </a:extLst>
          </p:cNvPr>
          <p:cNvSpPr>
            <a:spLocks noGrp="1"/>
          </p:cNvSpPr>
          <p:nvPr>
            <p:ph type="title"/>
          </p:nvPr>
        </p:nvSpPr>
        <p:spPr/>
        <p:txBody>
          <a:bodyPr/>
          <a:lstStyle/>
          <a:p>
            <a:r>
              <a:rPr lang="en-GB" dirty="0"/>
              <a:t>Theme 2 – promoting sustainable transport</a:t>
            </a:r>
          </a:p>
        </p:txBody>
      </p:sp>
      <p:sp>
        <p:nvSpPr>
          <p:cNvPr id="3" name="Content Placeholder 2">
            <a:extLst>
              <a:ext uri="{FF2B5EF4-FFF2-40B4-BE49-F238E27FC236}">
                <a16:creationId xmlns:a16="http://schemas.microsoft.com/office/drawing/2014/main" id="{83AC343D-A683-49F8-9868-512184F3713A}"/>
              </a:ext>
            </a:extLst>
          </p:cNvPr>
          <p:cNvSpPr>
            <a:spLocks noGrp="1"/>
          </p:cNvSpPr>
          <p:nvPr>
            <p:ph idx="1"/>
          </p:nvPr>
        </p:nvSpPr>
        <p:spPr/>
        <p:txBody>
          <a:bodyPr/>
          <a:lstStyle/>
          <a:p>
            <a:pPr marL="0" indent="0">
              <a:buNone/>
            </a:pPr>
            <a:r>
              <a:rPr lang="en-GB" dirty="0"/>
              <a:t>(8) Increase the uptake of more sustainable transport options</a:t>
            </a:r>
          </a:p>
          <a:p>
            <a:pPr marL="0" indent="0">
              <a:buNone/>
            </a:pPr>
            <a:r>
              <a:rPr lang="en-GB" b="1" i="1" dirty="0"/>
              <a:t>Air quality impact - LOW initially, but would increase over time</a:t>
            </a:r>
          </a:p>
          <a:p>
            <a:pPr marL="0" indent="0">
              <a:buNone/>
            </a:pPr>
            <a:endParaRPr lang="en-GB" dirty="0"/>
          </a:p>
        </p:txBody>
      </p:sp>
    </p:spTree>
    <p:extLst>
      <p:ext uri="{BB962C8B-B14F-4D97-AF65-F5344CB8AC3E}">
        <p14:creationId xmlns:p14="http://schemas.microsoft.com/office/powerpoint/2010/main" val="4163474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34D3E-007A-49EE-9A76-0D1282809C57}"/>
              </a:ext>
            </a:extLst>
          </p:cNvPr>
          <p:cNvSpPr>
            <a:spLocks noGrp="1"/>
          </p:cNvSpPr>
          <p:nvPr>
            <p:ph type="title"/>
          </p:nvPr>
        </p:nvSpPr>
        <p:spPr/>
        <p:txBody>
          <a:bodyPr/>
          <a:lstStyle/>
          <a:p>
            <a:r>
              <a:rPr lang="en-GB" dirty="0"/>
              <a:t>Theme 2 – continued</a:t>
            </a:r>
          </a:p>
        </p:txBody>
      </p:sp>
      <p:sp>
        <p:nvSpPr>
          <p:cNvPr id="3" name="Content Placeholder 2">
            <a:extLst>
              <a:ext uri="{FF2B5EF4-FFF2-40B4-BE49-F238E27FC236}">
                <a16:creationId xmlns:a16="http://schemas.microsoft.com/office/drawing/2014/main" id="{83AC343D-A683-49F8-9868-512184F3713A}"/>
              </a:ext>
            </a:extLst>
          </p:cNvPr>
          <p:cNvSpPr>
            <a:spLocks noGrp="1"/>
          </p:cNvSpPr>
          <p:nvPr>
            <p:ph idx="1"/>
          </p:nvPr>
        </p:nvSpPr>
        <p:spPr/>
        <p:txBody>
          <a:bodyPr/>
          <a:lstStyle/>
          <a:p>
            <a:pPr marL="0" indent="0">
              <a:buNone/>
            </a:pPr>
            <a:r>
              <a:rPr lang="en-GB" dirty="0"/>
              <a:t>(10) Deliver our Leicester cycle action plan and integrate walking initiatives</a:t>
            </a:r>
          </a:p>
          <a:p>
            <a:pPr marL="0" indent="0">
              <a:buNone/>
            </a:pPr>
            <a:r>
              <a:rPr lang="en-GB" dirty="0"/>
              <a:t> </a:t>
            </a:r>
            <a:r>
              <a:rPr lang="en-GB" b="1" i="1" dirty="0"/>
              <a:t>Air quality impact - LOW initially, but would increase over time</a:t>
            </a:r>
          </a:p>
          <a:p>
            <a:pPr marL="0" indent="0">
              <a:buNone/>
            </a:pPr>
            <a:endParaRPr lang="en-GB" dirty="0"/>
          </a:p>
        </p:txBody>
      </p:sp>
    </p:spTree>
    <p:extLst>
      <p:ext uri="{BB962C8B-B14F-4D97-AF65-F5344CB8AC3E}">
        <p14:creationId xmlns:p14="http://schemas.microsoft.com/office/powerpoint/2010/main" val="2402519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TotalTime>
  <Words>567</Words>
  <Application>Microsoft Office PowerPoint</Application>
  <PresentationFormat>Widescreen</PresentationFormat>
  <Paragraphs>63</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How do we improve air quality in Leicester?</vt:lpstr>
      <vt:lpstr>Aim of the session</vt:lpstr>
      <vt:lpstr>Improving air quality in Leicester 1 </vt:lpstr>
      <vt:lpstr>Improving air quality in Leicester 2 </vt:lpstr>
      <vt:lpstr>Improving air quality in Leicester - Themes </vt:lpstr>
      <vt:lpstr>Theme 1 – reducing transport emissions </vt:lpstr>
      <vt:lpstr>Theme 1 – continued</vt:lpstr>
      <vt:lpstr>Theme 2 – promoting sustainable transport</vt:lpstr>
      <vt:lpstr>Theme 2 – continued</vt:lpstr>
      <vt:lpstr>Theme 3 – improving traffic management</vt:lpstr>
      <vt:lpstr>For each action identify:</vt:lpstr>
      <vt:lpstr>Which would give the biggest benefit?</vt:lpstr>
      <vt:lpstr>Extension/homework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we improve air quality - presentation</dc:title>
  <dc:creator>Lee Jowett</dc:creator>
  <cp:lastModifiedBy>Amy Peace</cp:lastModifiedBy>
  <cp:revision>42</cp:revision>
  <dcterms:created xsi:type="dcterms:W3CDTF">2019-04-16T15:48:19Z</dcterms:created>
  <dcterms:modified xsi:type="dcterms:W3CDTF">2019-12-11T13:58:34Z</dcterms:modified>
</cp:coreProperties>
</file>